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1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4" r:id="rId13"/>
    <p:sldId id="264" r:id="rId14"/>
    <p:sldId id="270" r:id="rId15"/>
    <p:sldId id="271" r:id="rId16"/>
    <p:sldId id="272" r:id="rId17"/>
    <p:sldId id="269" r:id="rId18"/>
    <p:sldId id="276" r:id="rId19"/>
    <p:sldId id="275" r:id="rId20"/>
    <p:sldId id="277" r:id="rId21"/>
    <p:sldId id="278" r:id="rId22"/>
    <p:sldId id="279" r:id="rId23"/>
    <p:sldId id="273" r:id="rId24"/>
    <p:sldId id="280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73645" autoAdjust="0"/>
  </p:normalViewPr>
  <p:slideViewPr>
    <p:cSldViewPr snapToGrid="0">
      <p:cViewPr varScale="1">
        <p:scale>
          <a:sx n="68" d="100"/>
          <a:sy n="68" d="100"/>
        </p:scale>
        <p:origin x="-11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05F6B-231B-954F-8F72-2217ACD1C2C8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43D20-45CF-7648-9271-749376EB4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3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 </a:t>
            </a:r>
            <a:r>
              <a:rPr lang="en-US" dirty="0" err="1" smtClean="0"/>
              <a:t>yr</a:t>
            </a:r>
            <a:r>
              <a:rPr lang="en-US" dirty="0" smtClean="0"/>
              <a:t> OS for HPV+ was 82%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57%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43D20-45CF-7648-9271-749376EB4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6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508CE9-D251-42A0-8650-A7116FA96555}" type="datetimeFigureOut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CB2835-106C-403D-8F50-EC5A24ECE5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professionals/physician_gls/pdf/head-and-neck.pdf" TargetMode="External"/><Relationship Id="rId4" Type="http://schemas.openxmlformats.org/officeDocument/2006/relationships/hyperlink" Target="https://www.youtube.com/watch?v=LTKj7AzAhk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cancer/hpv/statistics/cases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Dr. Blair Murphy</a:t>
            </a:r>
          </a:p>
          <a:p>
            <a:r>
              <a:rPr lang="en-US" dirty="0" smtClean="0"/>
              <a:t>Oregon Health &amp; Science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Treatment of HPV-related Cancers: </a:t>
            </a:r>
            <a:r>
              <a:rPr lang="en-US" sz="3200" dirty="0" smtClean="0"/>
              <a:t>THE Impact </a:t>
            </a:r>
            <a:r>
              <a:rPr lang="en-US" sz="3200" dirty="0" smtClean="0"/>
              <a:t>of vaccine prevention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357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15" y="1379279"/>
            <a:ext cx="11424443" cy="547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7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options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Open Surgery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93368" y="2308632"/>
            <a:ext cx="5389033" cy="639762"/>
          </a:xfrm>
        </p:spPr>
        <p:txBody>
          <a:bodyPr/>
          <a:lstStyle/>
          <a:p>
            <a:r>
              <a:rPr lang="en-US" sz="3600" dirty="0" smtClean="0"/>
              <a:t>Trans-oral Robotic Surgery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93368" y="3108336"/>
            <a:ext cx="5389033" cy="3687762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=LTKj7AzAhkw</a:t>
            </a:r>
          </a:p>
        </p:txBody>
      </p:sp>
    </p:spTree>
    <p:extLst>
      <p:ext uri="{BB962C8B-B14F-4D97-AF65-F5344CB8AC3E}">
        <p14:creationId xmlns:p14="http://schemas.microsoft.com/office/powerpoint/2010/main" val="166208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surgery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Aspiration</a:t>
            </a:r>
          </a:p>
          <a:p>
            <a:r>
              <a:rPr lang="en-US" sz="3600" dirty="0" smtClean="0"/>
              <a:t>Respiratory compromise</a:t>
            </a:r>
          </a:p>
          <a:p>
            <a:r>
              <a:rPr lang="en-US" sz="3600" dirty="0" smtClean="0"/>
              <a:t>Hemorrhage</a:t>
            </a:r>
          </a:p>
          <a:p>
            <a:r>
              <a:rPr lang="en-US" sz="3600" dirty="0" smtClean="0"/>
              <a:t>Swallowing dysfunction</a:t>
            </a:r>
          </a:p>
          <a:p>
            <a:r>
              <a:rPr lang="en-US" sz="3600" dirty="0" smtClean="0"/>
              <a:t>Wound hematoma</a:t>
            </a:r>
          </a:p>
          <a:p>
            <a:r>
              <a:rPr lang="en-US" sz="3600" dirty="0" smtClean="0"/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29874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101" y="1981662"/>
            <a:ext cx="5664200" cy="458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74" y="2154126"/>
            <a:ext cx="6134133" cy="42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2"/>
            <a:ext cx="10972800" cy="731700"/>
          </a:xfrm>
        </p:spPr>
        <p:txBody>
          <a:bodyPr/>
          <a:lstStyle/>
          <a:p>
            <a:r>
              <a:rPr lang="en-US" dirty="0" smtClean="0"/>
              <a:t>6-7 weeks of daily treatments, Monday through Friday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41261"/>
            <a:ext cx="86868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Acute </a:t>
            </a:r>
            <a:r>
              <a:rPr lang="en-US" dirty="0"/>
              <a:t>side effects: fatigue, sore throat, taste change, </a:t>
            </a:r>
            <a:r>
              <a:rPr lang="en-US" dirty="0" smtClean="0"/>
              <a:t>hair loss, </a:t>
            </a:r>
            <a:r>
              <a:rPr lang="en-US" dirty="0"/>
              <a:t>pain with swallowing, </a:t>
            </a:r>
            <a:r>
              <a:rPr lang="en-US" dirty="0" err="1" smtClean="0"/>
              <a:t>mucositis</a:t>
            </a:r>
            <a:r>
              <a:rPr lang="en-US" dirty="0" smtClean="0"/>
              <a:t>, dry </a:t>
            </a:r>
            <a:r>
              <a:rPr lang="en-US" dirty="0"/>
              <a:t>mouth, thick saliva, red skin and skin peeling, patients sometimes need feeding tubes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24" y="3166922"/>
            <a:ext cx="4167543" cy="3137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841" y="3405448"/>
            <a:ext cx="6262896" cy="250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75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term side effects: secondary malignancy, chronic difficulty swallowing, chronic dry mouth, chronic taste change, neck fibrosis, neck lymphedema, </a:t>
            </a:r>
            <a:r>
              <a:rPr lang="en-US" dirty="0" smtClean="0"/>
              <a:t>trismus, osteoradionecrosis </a:t>
            </a:r>
            <a:r>
              <a:rPr lang="en-US" dirty="0"/>
              <a:t>and tooth decay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16" y="3135708"/>
            <a:ext cx="38481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369" y="2960092"/>
            <a:ext cx="4943207" cy="34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5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2"/>
            <a:ext cx="10972800" cy="4653548"/>
          </a:xfrm>
        </p:spPr>
        <p:txBody>
          <a:bodyPr>
            <a:normAutofit/>
          </a:bodyPr>
          <a:lstStyle/>
          <a:p>
            <a:r>
              <a:rPr lang="en-US" dirty="0" smtClean="0"/>
              <a:t>Weekly or q3 week </a:t>
            </a:r>
            <a:r>
              <a:rPr lang="en-US" dirty="0" err="1" smtClean="0"/>
              <a:t>cisplatin</a:t>
            </a:r>
            <a:r>
              <a:rPr lang="en-US" dirty="0" smtClean="0"/>
              <a:t>, </a:t>
            </a:r>
            <a:r>
              <a:rPr lang="en-US" dirty="0" err="1" smtClean="0"/>
              <a:t>cetuximab</a:t>
            </a:r>
            <a:r>
              <a:rPr lang="en-US" dirty="0"/>
              <a:t> </a:t>
            </a:r>
            <a:r>
              <a:rPr lang="en-US" dirty="0" smtClean="0"/>
              <a:t>(EGFR-antibody), carboplatin</a:t>
            </a:r>
          </a:p>
          <a:p>
            <a:r>
              <a:rPr lang="en-US" dirty="0" smtClean="0"/>
              <a:t>Risks of chemotherapy/systemic agents:</a:t>
            </a:r>
          </a:p>
          <a:p>
            <a:pPr lvl="1"/>
            <a:r>
              <a:rPr lang="en-US" sz="2800" dirty="0" smtClean="0"/>
              <a:t>Nausea and vomiting</a:t>
            </a:r>
          </a:p>
          <a:p>
            <a:pPr lvl="1"/>
            <a:r>
              <a:rPr lang="en-US" sz="2800" dirty="0" smtClean="0"/>
              <a:t>Diarrhea</a:t>
            </a:r>
          </a:p>
          <a:p>
            <a:pPr lvl="1"/>
            <a:r>
              <a:rPr lang="en-US" sz="2800" dirty="0" smtClean="0"/>
              <a:t>Fatigue</a:t>
            </a:r>
          </a:p>
          <a:p>
            <a:pPr lvl="1"/>
            <a:r>
              <a:rPr lang="en-US" sz="2800" dirty="0" smtClean="0"/>
              <a:t>Renal toxicity</a:t>
            </a:r>
          </a:p>
          <a:p>
            <a:pPr lvl="1"/>
            <a:r>
              <a:rPr lang="en-US" sz="2800" dirty="0" smtClean="0"/>
              <a:t>Ototoxicity</a:t>
            </a:r>
          </a:p>
          <a:p>
            <a:pPr lvl="1"/>
            <a:r>
              <a:rPr lang="en-US" sz="2800" dirty="0" smtClean="0"/>
              <a:t>Neutropenia</a:t>
            </a:r>
          </a:p>
          <a:p>
            <a:pPr lvl="1"/>
            <a:r>
              <a:rPr lang="en-US" sz="2800" dirty="0" smtClean="0"/>
              <a:t>Rash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721" y="2729441"/>
            <a:ext cx="48641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0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Multi-Disciplinary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oncology</a:t>
            </a:r>
          </a:p>
          <a:p>
            <a:r>
              <a:rPr lang="en-US" dirty="0" smtClean="0"/>
              <a:t>Otolaryngology</a:t>
            </a:r>
          </a:p>
          <a:p>
            <a:r>
              <a:rPr lang="en-US" dirty="0" smtClean="0"/>
              <a:t>Radiation Oncology</a:t>
            </a:r>
          </a:p>
          <a:p>
            <a:r>
              <a:rPr lang="en-US" dirty="0" smtClean="0"/>
              <a:t>Dental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Speech Therapy</a:t>
            </a:r>
          </a:p>
          <a:p>
            <a:r>
              <a:rPr lang="en-US" dirty="0" smtClean="0"/>
              <a:t>Social Work</a:t>
            </a:r>
          </a:p>
          <a:p>
            <a:r>
              <a:rPr lang="en-US" dirty="0" smtClean="0"/>
              <a:t>Pathology</a:t>
            </a:r>
          </a:p>
          <a:p>
            <a:r>
              <a:rPr lang="en-US" dirty="0" smtClean="0"/>
              <a:t>Radiology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9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Year 1: Visit with H&amp;N exam/scope q 1-3 </a:t>
            </a:r>
            <a:r>
              <a:rPr lang="en-US" sz="4000" dirty="0" err="1" smtClean="0"/>
              <a:t>mo</a:t>
            </a:r>
            <a:r>
              <a:rPr lang="en-US" sz="4000" dirty="0" smtClean="0"/>
              <a:t>, PET/CT at 3 </a:t>
            </a:r>
            <a:r>
              <a:rPr lang="en-US" sz="4000" dirty="0" err="1" smtClean="0"/>
              <a:t>mo</a:t>
            </a:r>
            <a:r>
              <a:rPr lang="en-US" sz="4000" dirty="0" smtClean="0"/>
              <a:t> post-</a:t>
            </a:r>
            <a:r>
              <a:rPr lang="en-US" sz="4000" dirty="0" err="1" smtClean="0"/>
              <a:t>tx</a:t>
            </a:r>
            <a:endParaRPr lang="en-US" sz="4000" dirty="0" smtClean="0"/>
          </a:p>
          <a:p>
            <a:r>
              <a:rPr lang="en-US" sz="4000" dirty="0" smtClean="0"/>
              <a:t>Year 2: Visit q 2-6 </a:t>
            </a:r>
            <a:r>
              <a:rPr lang="en-US" sz="4000" dirty="0" err="1" smtClean="0"/>
              <a:t>mo</a:t>
            </a:r>
            <a:endParaRPr lang="en-US" sz="4000" dirty="0" smtClean="0"/>
          </a:p>
          <a:p>
            <a:r>
              <a:rPr lang="en-US" sz="4000" dirty="0" smtClean="0"/>
              <a:t>Year 3-5: Visit q 4-8 </a:t>
            </a:r>
            <a:r>
              <a:rPr lang="en-US" sz="4000" dirty="0" err="1" smtClean="0"/>
              <a:t>mo</a:t>
            </a:r>
            <a:endParaRPr lang="en-US" sz="4000" dirty="0" smtClean="0"/>
          </a:p>
          <a:p>
            <a:r>
              <a:rPr lang="en-US" sz="4000" dirty="0" smtClean="0"/>
              <a:t>&gt;5 years: Every 12 month visits, as above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8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77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Speech/hearing and swallow evaluation and rehab</a:t>
            </a:r>
          </a:p>
          <a:p>
            <a:r>
              <a:rPr lang="en-US" sz="3600" dirty="0"/>
              <a:t>Nutrition evaluation</a:t>
            </a:r>
          </a:p>
          <a:p>
            <a:r>
              <a:rPr lang="en-US" sz="3600" dirty="0"/>
              <a:t>Ongoing surveillance for depression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7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0222" b="49962"/>
          <a:stretch/>
        </p:blipFill>
        <p:spPr>
          <a:xfrm>
            <a:off x="2669128" y="1287053"/>
            <a:ext cx="6632468" cy="54439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73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7175"/>
          <a:stretch/>
        </p:blipFill>
        <p:spPr>
          <a:xfrm>
            <a:off x="439646" y="1792697"/>
            <a:ext cx="4960034" cy="4668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344" y="1678613"/>
            <a:ext cx="5803141" cy="493747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9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Estimated to be around $140,00 for first two years of treatment</a:t>
            </a:r>
          </a:p>
          <a:p>
            <a:r>
              <a:rPr lang="en-US" sz="3600" dirty="0" smtClean="0"/>
              <a:t>Chronic treatment changes</a:t>
            </a:r>
          </a:p>
          <a:p>
            <a:r>
              <a:rPr lang="en-US" sz="3600" dirty="0" smtClean="0"/>
              <a:t>Trauma from treatment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	Compare this to the cost of HPV-vaccination: $390-$450!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Dr. John Holland</a:t>
            </a:r>
          </a:p>
          <a:p>
            <a:r>
              <a:rPr lang="en-US" sz="4800" dirty="0" smtClean="0"/>
              <a:t>Dr. Daniel </a:t>
            </a:r>
            <a:r>
              <a:rPr lang="en-US" sz="4800" dirty="0" err="1" smtClean="0"/>
              <a:t>Clayburgh</a:t>
            </a:r>
            <a:endParaRPr lang="en-US" sz="4800" dirty="0" smtClean="0"/>
          </a:p>
          <a:p>
            <a:r>
              <a:rPr lang="en-US" sz="4800" dirty="0" smtClean="0"/>
              <a:t>OHSU and VA multi-disciplinary H&amp;N teams</a:t>
            </a:r>
          </a:p>
          <a:p>
            <a:r>
              <a:rPr lang="en-US" sz="4800" dirty="0" smtClean="0"/>
              <a:t>Dr. Charles Thomas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8506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Siegel </a:t>
            </a:r>
            <a:r>
              <a:rPr lang="en-US" dirty="0"/>
              <a:t>RL, Miller KD, </a:t>
            </a:r>
            <a:r>
              <a:rPr lang="en-US" dirty="0" err="1"/>
              <a:t>Jemal</a:t>
            </a:r>
            <a:r>
              <a:rPr lang="en-US" dirty="0"/>
              <a:t> A. Cancer statistics, 2018. CA Cancer J </a:t>
            </a:r>
            <a:r>
              <a:rPr lang="en-US" dirty="0" err="1"/>
              <a:t>Clin</a:t>
            </a:r>
            <a:r>
              <a:rPr lang="en-US" dirty="0"/>
              <a:t>. 2018;68(1):7-30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>
                <a:hlinkClick r:id="rId2"/>
              </a:rPr>
              <a:t>https://www.cdc.gov/cancer/hpv/statistics/</a:t>
            </a:r>
            <a:r>
              <a:rPr lang="en-US" dirty="0" smtClean="0">
                <a:hlinkClick r:id="rId2"/>
              </a:rPr>
              <a:t>cases.htm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/>
              <a:t>Elrefaey</a:t>
            </a:r>
            <a:r>
              <a:rPr lang="en-US" dirty="0"/>
              <a:t> S, </a:t>
            </a:r>
            <a:r>
              <a:rPr lang="en-US" dirty="0" err="1"/>
              <a:t>Massaro</a:t>
            </a:r>
            <a:r>
              <a:rPr lang="en-US" dirty="0"/>
              <a:t> MA, </a:t>
            </a:r>
            <a:r>
              <a:rPr lang="en-US" dirty="0" err="1"/>
              <a:t>Chiocca</a:t>
            </a:r>
            <a:r>
              <a:rPr lang="en-US" dirty="0"/>
              <a:t> S, </a:t>
            </a:r>
            <a:r>
              <a:rPr lang="en-US" dirty="0" err="1"/>
              <a:t>Chiesa</a:t>
            </a:r>
            <a:r>
              <a:rPr lang="en-US" dirty="0"/>
              <a:t> F, </a:t>
            </a:r>
            <a:r>
              <a:rPr lang="en-US" dirty="0" err="1"/>
              <a:t>Ansarin</a:t>
            </a:r>
            <a:r>
              <a:rPr lang="en-US" dirty="0"/>
              <a:t> M. HPV in oropharyngeal cancer: the basics to know in clinical practice. </a:t>
            </a:r>
            <a:r>
              <a:rPr lang="en-US" dirty="0" err="1"/>
              <a:t>Acta</a:t>
            </a:r>
            <a:r>
              <a:rPr lang="en-US" dirty="0"/>
              <a:t> </a:t>
            </a:r>
            <a:r>
              <a:rPr lang="en-US" dirty="0" err="1"/>
              <a:t>Otorhinolaryngol</a:t>
            </a:r>
            <a:r>
              <a:rPr lang="en-US" dirty="0"/>
              <a:t> Ital. 2014;34(5):299-</a:t>
            </a:r>
            <a:r>
              <a:rPr lang="en-US" dirty="0" smtClean="0"/>
              <a:t>309</a:t>
            </a:r>
          </a:p>
          <a:p>
            <a:pPr marL="514350" indent="-514350">
              <a:buAutoNum type="arabicPeriod"/>
            </a:pPr>
            <a:r>
              <a:rPr lang="en-US" dirty="0"/>
              <a:t>http://</a:t>
            </a:r>
            <a:r>
              <a:rPr lang="en-US" dirty="0" err="1"/>
              <a:t>www.cancernetwork.com</a:t>
            </a:r>
            <a:r>
              <a:rPr lang="en-US" dirty="0"/>
              <a:t>/oncology-journal/emergence-novel-staging-system-oropharyngeal-squamous-cell-carcinoma-based-hpv-status/page/0/1. Accessed May 24, 2018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3"/>
              </a:rPr>
              <a:t>https://www.nccn.org/professionals/physician_gls/pdf/head-and-</a:t>
            </a:r>
            <a:r>
              <a:rPr lang="en-US" dirty="0" smtClean="0">
                <a:hlinkClick r:id="rId3"/>
              </a:rPr>
              <a:t>neck.pdf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LTKj7AzAhkw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Hay A, </a:t>
            </a:r>
            <a:r>
              <a:rPr lang="en-US" dirty="0" err="1"/>
              <a:t>Migliacci</a:t>
            </a:r>
            <a:r>
              <a:rPr lang="en-US" dirty="0"/>
              <a:t> J, </a:t>
            </a:r>
            <a:r>
              <a:rPr lang="en-US" dirty="0" err="1"/>
              <a:t>Karassawa</a:t>
            </a:r>
            <a:r>
              <a:rPr lang="en-US" dirty="0"/>
              <a:t> </a:t>
            </a:r>
            <a:r>
              <a:rPr lang="en-US" dirty="0" err="1"/>
              <a:t>zanoni</a:t>
            </a:r>
            <a:r>
              <a:rPr lang="en-US" dirty="0"/>
              <a:t> D, et al. Complications following </a:t>
            </a:r>
            <a:r>
              <a:rPr lang="en-US" dirty="0" err="1"/>
              <a:t>transoral</a:t>
            </a:r>
            <a:r>
              <a:rPr lang="en-US" dirty="0"/>
              <a:t> robotic surgery (TORS): A detailed institutional review of complications. Oral </a:t>
            </a:r>
            <a:r>
              <a:rPr lang="en-US" dirty="0" err="1"/>
              <a:t>Oncol</a:t>
            </a:r>
            <a:r>
              <a:rPr lang="en-US" dirty="0"/>
              <a:t>. 2017;67:160-</a:t>
            </a:r>
            <a:r>
              <a:rPr lang="en-US" dirty="0" smtClean="0"/>
              <a:t>166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http://</a:t>
            </a:r>
            <a:r>
              <a:rPr lang="en-US" dirty="0" err="1"/>
              <a:t>www.aacr.org</a:t>
            </a:r>
            <a:r>
              <a:rPr lang="en-US" dirty="0"/>
              <a:t>/Newsroom/Pages/</a:t>
            </a:r>
            <a:r>
              <a:rPr lang="en-US" dirty="0" err="1"/>
              <a:t>News-Release-Detail.aspx?ItemID</a:t>
            </a:r>
            <a:r>
              <a:rPr lang="en-US" dirty="0"/>
              <a:t>=1079#.WwdY1tPwaRs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5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HPV-related </a:t>
            </a:r>
            <a:r>
              <a:rPr lang="en-US" dirty="0" smtClean="0"/>
              <a:t>cancers: 31,500/</a:t>
            </a:r>
            <a:r>
              <a:rPr lang="en-US" dirty="0" err="1" smtClean="0"/>
              <a:t>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</a:t>
            </a:r>
          </a:p>
          <a:p>
            <a:r>
              <a:rPr lang="en-US" dirty="0" smtClean="0"/>
              <a:t>Head and Neck (</a:t>
            </a:r>
            <a:r>
              <a:rPr lang="en-US" dirty="0" smtClean="0"/>
              <a:t>Oropharyngeal)</a:t>
            </a:r>
            <a:endParaRPr lang="en-US" dirty="0" smtClean="0"/>
          </a:p>
          <a:p>
            <a:r>
              <a:rPr lang="en-US" dirty="0" smtClean="0"/>
              <a:t>Anal</a:t>
            </a:r>
          </a:p>
          <a:p>
            <a:r>
              <a:rPr lang="en-US" dirty="0" smtClean="0"/>
              <a:t>Vaginal</a:t>
            </a:r>
          </a:p>
          <a:p>
            <a:r>
              <a:rPr lang="en-US" dirty="0" smtClean="0"/>
              <a:t>Rectal</a:t>
            </a:r>
            <a:endParaRPr lang="en-US" dirty="0" smtClean="0"/>
          </a:p>
          <a:p>
            <a:r>
              <a:rPr lang="en-US" dirty="0" smtClean="0"/>
              <a:t>Vulvar</a:t>
            </a:r>
            <a:endParaRPr lang="en-US" dirty="0" smtClean="0"/>
          </a:p>
          <a:p>
            <a:r>
              <a:rPr lang="en-US" dirty="0" smtClean="0"/>
              <a:t>Penile</a:t>
            </a:r>
          </a:p>
        </p:txBody>
      </p:sp>
    </p:spTree>
    <p:extLst>
      <p:ext uri="{BB962C8B-B14F-4D97-AF65-F5344CB8AC3E}">
        <p14:creationId xmlns:p14="http://schemas.microsoft.com/office/powerpoint/2010/main" val="124612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Oropharyngeal Cancer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14,000 patients each year are diagnosed with oropharyngeal cancer</a:t>
            </a:r>
          </a:p>
          <a:p>
            <a:endParaRPr lang="en-US" dirty="0"/>
          </a:p>
          <a:p>
            <a:r>
              <a:rPr lang="en-US" dirty="0" smtClean="0"/>
              <a:t>Reports of 25-72% of these cases are associated with HPV</a:t>
            </a:r>
          </a:p>
          <a:p>
            <a:endParaRPr lang="en-US" dirty="0"/>
          </a:p>
          <a:p>
            <a:r>
              <a:rPr lang="en-US" dirty="0" smtClean="0"/>
              <a:t>90-95% of these cases are associated with HPV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3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809" b="2809"/>
          <a:stretch>
            <a:fillRect/>
          </a:stretch>
        </p:blipFill>
        <p:spPr>
          <a:xfrm>
            <a:off x="6411036" y="1816770"/>
            <a:ext cx="5384800" cy="4407408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9408" b="9408"/>
          <a:stretch>
            <a:fillRect/>
          </a:stretch>
        </p:blipFill>
        <p:spPr>
          <a:xfrm>
            <a:off x="392051" y="1816769"/>
            <a:ext cx="5384800" cy="4407408"/>
          </a:xfrm>
        </p:spPr>
      </p:pic>
    </p:spTree>
    <p:extLst>
      <p:ext uri="{BB962C8B-B14F-4D97-AF65-F5344CB8AC3E}">
        <p14:creationId xmlns:p14="http://schemas.microsoft.com/office/powerpoint/2010/main" val="328756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Lump in neck</a:t>
            </a:r>
          </a:p>
          <a:p>
            <a:r>
              <a:rPr lang="en-US" dirty="0" smtClean="0"/>
              <a:t>Sore throat</a:t>
            </a:r>
          </a:p>
          <a:p>
            <a:r>
              <a:rPr lang="en-US" dirty="0" smtClean="0"/>
              <a:t>Trouble swallowing</a:t>
            </a:r>
          </a:p>
          <a:p>
            <a:r>
              <a:rPr lang="en-US" dirty="0" smtClean="0"/>
              <a:t>Enlarged tonsil</a:t>
            </a:r>
          </a:p>
          <a:p>
            <a:r>
              <a:rPr lang="en-US" dirty="0" smtClean="0"/>
              <a:t>Foul breath</a:t>
            </a:r>
          </a:p>
          <a:p>
            <a:r>
              <a:rPr lang="en-US" dirty="0" smtClean="0"/>
              <a:t>Trismus</a:t>
            </a:r>
          </a:p>
          <a:p>
            <a:r>
              <a:rPr lang="en-US" dirty="0" smtClean="0"/>
              <a:t>Voice changes</a:t>
            </a:r>
          </a:p>
          <a:p>
            <a:r>
              <a:rPr lang="en-US" dirty="0" smtClean="0"/>
              <a:t>Ear pain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Male, age 54, non-smoker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54" r="29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061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 and physical exam</a:t>
            </a:r>
            <a:endParaRPr lang="en-US" dirty="0"/>
          </a:p>
          <a:p>
            <a:r>
              <a:rPr lang="en-US" dirty="0" smtClean="0"/>
              <a:t>Fiberoptic scope/</a:t>
            </a:r>
            <a:r>
              <a:rPr lang="en-US" dirty="0" err="1" smtClean="0"/>
              <a:t>panendoscopy</a:t>
            </a:r>
            <a:endParaRPr lang="en-US" dirty="0" smtClean="0"/>
          </a:p>
          <a:p>
            <a:r>
              <a:rPr lang="en-US" dirty="0"/>
              <a:t>Biopsy</a:t>
            </a:r>
          </a:p>
          <a:p>
            <a:r>
              <a:rPr lang="en-US" dirty="0" smtClean="0"/>
              <a:t>CT neck with contrast</a:t>
            </a:r>
          </a:p>
          <a:p>
            <a:r>
              <a:rPr lang="en-US" dirty="0" smtClean="0"/>
              <a:t>PET/CT</a:t>
            </a:r>
          </a:p>
          <a:p>
            <a:r>
              <a:rPr lang="en-US" dirty="0" smtClean="0"/>
              <a:t>Dental evaluation</a:t>
            </a:r>
          </a:p>
          <a:p>
            <a:r>
              <a:rPr lang="en-US" dirty="0" smtClean="0"/>
              <a:t>Nutrition, speech and swallow evaluation</a:t>
            </a:r>
          </a:p>
          <a:p>
            <a:r>
              <a:rPr lang="en-US" dirty="0" smtClean="0"/>
              <a:t>Multidisciplinary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79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Biopsy-Intro to p16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60" b="9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89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8" y="0"/>
            <a:ext cx="381841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254" y="2065933"/>
            <a:ext cx="468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1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801</TotalTime>
  <Words>655</Words>
  <Application>Microsoft Macintosh PowerPoint</Application>
  <PresentationFormat>Custom</PresentationFormat>
  <Paragraphs>119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Apothecary</vt:lpstr>
      <vt:lpstr>Treatment of HPV-related Cancers: THE Impact of vaccine prevention</vt:lpstr>
      <vt:lpstr>Disclosures</vt:lpstr>
      <vt:lpstr>HPV-related cancers: 31,500/yr</vt:lpstr>
      <vt:lpstr>Oropharyngeal Cancer</vt:lpstr>
      <vt:lpstr>BASICS</vt:lpstr>
      <vt:lpstr>Presentation</vt:lpstr>
      <vt:lpstr>WORKUP</vt:lpstr>
      <vt:lpstr>Biopsy-Intro to p16</vt:lpstr>
      <vt:lpstr>Staging</vt:lpstr>
      <vt:lpstr>Treatment options</vt:lpstr>
      <vt:lpstr>Surgical options</vt:lpstr>
      <vt:lpstr>Risks of surgery</vt:lpstr>
      <vt:lpstr>Radiation</vt:lpstr>
      <vt:lpstr>Radiation treatment</vt:lpstr>
      <vt:lpstr>Radiation </vt:lpstr>
      <vt:lpstr>Radiation</vt:lpstr>
      <vt:lpstr>CHemotherapy</vt:lpstr>
      <vt:lpstr>Multi-Disciplinary care</vt:lpstr>
      <vt:lpstr>Follow up</vt:lpstr>
      <vt:lpstr>Follow up</vt:lpstr>
      <vt:lpstr>Outcomes</vt:lpstr>
      <vt:lpstr>Smoking matters</vt:lpstr>
      <vt:lpstr>Cost of treatment</vt:lpstr>
      <vt:lpstr>Acknowledgments</vt:lpstr>
      <vt:lpstr>References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HPV-related Cancers: Impact of vaccine prevention</dc:title>
  <dc:creator>Blair Murphy</dc:creator>
  <cp:lastModifiedBy>Blair Murphy</cp:lastModifiedBy>
  <cp:revision>19</cp:revision>
  <dcterms:created xsi:type="dcterms:W3CDTF">2018-04-05T19:01:28Z</dcterms:created>
  <dcterms:modified xsi:type="dcterms:W3CDTF">2018-05-25T01:08:14Z</dcterms:modified>
</cp:coreProperties>
</file>