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5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6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7.xml" ContentType="application/vnd.openxmlformats-officedocument.drawingml.chartshapes+xml"/>
  <Override PartName="/ppt/notesSlides/notesSlide4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8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690" r:id="rId2"/>
    <p:sldMasterId id="2147483727" r:id="rId3"/>
    <p:sldMasterId id="2147483739" r:id="rId4"/>
    <p:sldMasterId id="2147483751" r:id="rId5"/>
    <p:sldMasterId id="2147483764" r:id="rId6"/>
  </p:sldMasterIdLst>
  <p:notesMasterIdLst>
    <p:notesMasterId r:id="rId53"/>
  </p:notesMasterIdLst>
  <p:handoutMasterIdLst>
    <p:handoutMasterId r:id="rId54"/>
  </p:handoutMasterIdLst>
  <p:sldIdLst>
    <p:sldId id="381" r:id="rId7"/>
    <p:sldId id="504" r:id="rId8"/>
    <p:sldId id="787" r:id="rId9"/>
    <p:sldId id="680" r:id="rId10"/>
    <p:sldId id="681" r:id="rId11"/>
    <p:sldId id="682" r:id="rId12"/>
    <p:sldId id="693" r:id="rId13"/>
    <p:sldId id="686" r:id="rId14"/>
    <p:sldId id="687" r:id="rId15"/>
    <p:sldId id="694" r:id="rId16"/>
    <p:sldId id="696" r:id="rId17"/>
    <p:sldId id="697" r:id="rId18"/>
    <p:sldId id="698" r:id="rId19"/>
    <p:sldId id="684" r:id="rId20"/>
    <p:sldId id="671" r:id="rId21"/>
    <p:sldId id="672" r:id="rId22"/>
    <p:sldId id="699" r:id="rId23"/>
    <p:sldId id="700" r:id="rId24"/>
    <p:sldId id="701" r:id="rId25"/>
    <p:sldId id="703" r:id="rId26"/>
    <p:sldId id="704" r:id="rId27"/>
    <p:sldId id="705" r:id="rId28"/>
    <p:sldId id="706" r:id="rId29"/>
    <p:sldId id="707" r:id="rId30"/>
    <p:sldId id="708" r:id="rId31"/>
    <p:sldId id="709" r:id="rId32"/>
    <p:sldId id="710" r:id="rId33"/>
    <p:sldId id="711" r:id="rId34"/>
    <p:sldId id="712" r:id="rId35"/>
    <p:sldId id="713" r:id="rId36"/>
    <p:sldId id="790" r:id="rId37"/>
    <p:sldId id="717" r:id="rId38"/>
    <p:sldId id="792" r:id="rId39"/>
    <p:sldId id="718" r:id="rId40"/>
    <p:sldId id="719" r:id="rId41"/>
    <p:sldId id="815" r:id="rId42"/>
    <p:sldId id="723" r:id="rId43"/>
    <p:sldId id="725" r:id="rId44"/>
    <p:sldId id="813" r:id="rId45"/>
    <p:sldId id="724" r:id="rId46"/>
    <p:sldId id="812" r:id="rId47"/>
    <p:sldId id="814" r:id="rId48"/>
    <p:sldId id="816" r:id="rId49"/>
    <p:sldId id="817" r:id="rId50"/>
    <p:sldId id="818" r:id="rId51"/>
    <p:sldId id="819" r:id="rId5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well Melissa E" initials="PME" lastIdx="14" clrIdx="0">
    <p:extLst>
      <p:ext uri="{19B8F6BF-5375-455C-9EA6-DF929625EA0E}">
        <p15:presenceInfo xmlns:p15="http://schemas.microsoft.com/office/powerpoint/2012/main" userId="S-1-5-21-982684679-592840582-1966211492-2686" providerId="AD"/>
      </p:ext>
    </p:extLst>
  </p:cmAuthor>
  <p:cmAuthor id="2" name="Ehlers Sara J" initials="ESJ" lastIdx="5" clrIdx="1">
    <p:extLst>
      <p:ext uri="{19B8F6BF-5375-455C-9EA6-DF929625EA0E}">
        <p15:presenceInfo xmlns:p15="http://schemas.microsoft.com/office/powerpoint/2012/main" userId="S-1-5-21-982684679-592840582-1966211492-1917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D05B5B"/>
    <a:srgbClr val="66A5A0"/>
    <a:srgbClr val="FFFFCC"/>
    <a:srgbClr val="99CCFF"/>
    <a:srgbClr val="3399FF"/>
    <a:srgbClr val="FF9900"/>
    <a:srgbClr val="A9865B"/>
    <a:srgbClr val="6F7EB3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74720" autoAdjust="0"/>
  </p:normalViewPr>
  <p:slideViewPr>
    <p:cSldViewPr snapToGrid="0">
      <p:cViewPr varScale="1">
        <p:scale>
          <a:sx n="64" d="100"/>
          <a:sy n="64" d="100"/>
        </p:scale>
        <p:origin x="167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8770"/>
    </p:cViewPr>
  </p:sorter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52956728478123E-2"/>
          <c:y val="3.6786231835558604E-2"/>
          <c:w val="0.83103888295556028"/>
          <c:h val="0.80050638775465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502</c:v>
                </c:pt>
                <c:pt idx="1">
                  <c:v>525</c:v>
                </c:pt>
                <c:pt idx="2">
                  <c:v>480</c:v>
                </c:pt>
                <c:pt idx="3">
                  <c:v>517</c:v>
                </c:pt>
                <c:pt idx="4">
                  <c:v>525</c:v>
                </c:pt>
                <c:pt idx="5">
                  <c:v>527</c:v>
                </c:pt>
                <c:pt idx="6">
                  <c:v>500</c:v>
                </c:pt>
                <c:pt idx="7">
                  <c:v>504</c:v>
                </c:pt>
                <c:pt idx="8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F-42CF-9FD9-18DC7F243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9076344"/>
        <c:axId val="639068800"/>
      </c:bar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Rate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189.10926522386092</c:v>
                </c:pt>
                <c:pt idx="1">
                  <c:v>193.78056657746609</c:v>
                </c:pt>
                <c:pt idx="2">
                  <c:v>174.553706175201</c:v>
                </c:pt>
                <c:pt idx="3">
                  <c:v>184.59538975691964</c:v>
                </c:pt>
                <c:pt idx="4">
                  <c:v>183.65248053283705</c:v>
                </c:pt>
                <c:pt idx="5">
                  <c:v>182.36493056636942</c:v>
                </c:pt>
                <c:pt idx="6">
                  <c:v>170.29044738706338</c:v>
                </c:pt>
                <c:pt idx="7">
                  <c:v>168.9149560117302</c:v>
                </c:pt>
                <c:pt idx="8">
                  <c:v>178.89392442157632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BF-42CF-9FD9-18DC7F243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262216"/>
        <c:axId val="482261888"/>
      </c:lineChart>
      <c:catAx>
        <c:axId val="639076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Year</a:t>
                </a:r>
                <a:r>
                  <a:rPr lang="en-US" sz="1100" baseline="0" dirty="0"/>
                  <a:t> of Initial CIN 2+ Diagnosis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36722210070963357"/>
              <c:y val="0.940988225684663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068800"/>
        <c:crosses val="autoZero"/>
        <c:auto val="1"/>
        <c:lblAlgn val="ctr"/>
        <c:lblOffset val="100"/>
        <c:noMultiLvlLbl val="0"/>
      </c:catAx>
      <c:valAx>
        <c:axId val="6390688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Number of CIN 2+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076344"/>
        <c:crosses val="autoZero"/>
        <c:crossBetween val="between"/>
      </c:valAx>
      <c:valAx>
        <c:axId val="482261888"/>
        <c:scaling>
          <c:orientation val="minMax"/>
          <c:max val="2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dirty="0"/>
                  <a:t>Rate per 100,000</a:t>
                </a:r>
                <a:r>
                  <a:rPr lang="en-US" sz="1100" b="0" baseline="0" dirty="0"/>
                  <a:t>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262216"/>
        <c:crosses val="max"/>
        <c:crossBetween val="between"/>
      </c:valAx>
      <c:catAx>
        <c:axId val="482262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2261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1045700884611642"/>
          <c:y val="1.9365330306890974E-2"/>
          <c:w val="0.23792268153980753"/>
          <c:h val="8.4792456498493249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30766987459906E-2"/>
          <c:y val="3.496693810027264E-2"/>
          <c:w val="0.8919229367162439"/>
          <c:h val="0.883957362013134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0</c:formatCode>
                <c:ptCount val="9"/>
                <c:pt idx="0">
                  <c:v>1784.0095542954004</c:v>
                </c:pt>
                <c:pt idx="1">
                  <c:v>1417.1434964711989</c:v>
                </c:pt>
                <c:pt idx="2">
                  <c:v>1211.9896883358485</c:v>
                </c:pt>
                <c:pt idx="3">
                  <c:v>1396.2480146626428</c:v>
                </c:pt>
                <c:pt idx="4">
                  <c:v>1815.4522733309911</c:v>
                </c:pt>
                <c:pt idx="5">
                  <c:v>1300.0388733320835</c:v>
                </c:pt>
                <c:pt idx="6">
                  <c:v>1130.0627721155199</c:v>
                </c:pt>
                <c:pt idx="7">
                  <c:v>1566.8648343414372</c:v>
                </c:pt>
                <c:pt idx="8">
                  <c:v>1025.5268827285256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1F-49CB-843E-54CFAA8C0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818456"/>
        <c:axId val="568823376"/>
      </c:lineChart>
      <c:catAx>
        <c:axId val="56881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23376"/>
        <c:crosses val="autoZero"/>
        <c:auto val="1"/>
        <c:lblAlgn val="ctr"/>
        <c:lblOffset val="100"/>
        <c:noMultiLvlLbl val="0"/>
      </c:catAx>
      <c:valAx>
        <c:axId val="5688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18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49708369787116E-2"/>
          <c:y val="3.2430179520281883E-2"/>
          <c:w val="0.83166859886819189"/>
          <c:h val="0.88230354170062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141</c:v>
                </c:pt>
                <c:pt idx="1">
                  <c:v>158</c:v>
                </c:pt>
                <c:pt idx="2">
                  <c:v>158</c:v>
                </c:pt>
                <c:pt idx="3">
                  <c:v>153</c:v>
                </c:pt>
                <c:pt idx="4">
                  <c:v>154</c:v>
                </c:pt>
                <c:pt idx="5">
                  <c:v>173</c:v>
                </c:pt>
                <c:pt idx="6">
                  <c:v>132</c:v>
                </c:pt>
                <c:pt idx="7">
                  <c:v>143</c:v>
                </c:pt>
                <c:pt idx="8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0-4F28-917E-D61C13726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1866224"/>
        <c:axId val="6318793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Rate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448.44475542268299</c:v>
                </c:pt>
                <c:pt idx="1">
                  <c:v>493.96611017320078</c:v>
                </c:pt>
                <c:pt idx="2">
                  <c:v>496.05977834290911</c:v>
                </c:pt>
                <c:pt idx="3">
                  <c:v>478.18477309663706</c:v>
                </c:pt>
                <c:pt idx="4">
                  <c:v>480.00498706480067</c:v>
                </c:pt>
                <c:pt idx="5">
                  <c:v>534.34642945391647</c:v>
                </c:pt>
                <c:pt idx="6">
                  <c:v>395.77836411609502</c:v>
                </c:pt>
                <c:pt idx="7">
                  <c:v>418.42228464419475</c:v>
                </c:pt>
                <c:pt idx="8">
                  <c:v>462.30016702457652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20-4F28-917E-D61C13726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9634720"/>
        <c:axId val="599634392"/>
      </c:lineChart>
      <c:catAx>
        <c:axId val="63186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879344"/>
        <c:crosses val="autoZero"/>
        <c:auto val="1"/>
        <c:lblAlgn val="ctr"/>
        <c:lblOffset val="100"/>
        <c:noMultiLvlLbl val="0"/>
      </c:catAx>
      <c:valAx>
        <c:axId val="63187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866224"/>
        <c:crosses val="autoZero"/>
        <c:crossBetween val="between"/>
      </c:valAx>
      <c:valAx>
        <c:axId val="5996343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34720"/>
        <c:crosses val="max"/>
        <c:crossBetween val="between"/>
      </c:valAx>
      <c:catAx>
        <c:axId val="599634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9634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996566585398972"/>
          <c:y val="3.6602551808941487E-2"/>
          <c:w val="0.11874799504228638"/>
          <c:h val="8.787887625157966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33.307389038139185</c:v>
                </c:pt>
                <c:pt idx="1">
                  <c:v>35.119246854460144</c:v>
                </c:pt>
                <c:pt idx="2">
                  <c:v>32.483301828810745</c:v>
                </c:pt>
                <c:pt idx="3">
                  <c:v>31.874094570817501</c:v>
                </c:pt>
                <c:pt idx="4">
                  <c:v>28.438850021929966</c:v>
                </c:pt>
                <c:pt idx="5">
                  <c:v>19.540662664373837</c:v>
                </c:pt>
                <c:pt idx="6">
                  <c:v>19.865563956822477</c:v>
                </c:pt>
                <c:pt idx="7">
                  <c:v>13.107698651570001</c:v>
                </c:pt>
                <c:pt idx="8">
                  <c:v>19.066362998317747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D1-44E9-B17E-D6761F0D7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131032"/>
        <c:axId val="640125128"/>
      </c:lineChart>
      <c:catAx>
        <c:axId val="64013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125128"/>
        <c:crosses val="autoZero"/>
        <c:auto val="1"/>
        <c:lblAlgn val="ctr"/>
        <c:lblOffset val="100"/>
        <c:noMultiLvlLbl val="0"/>
      </c:catAx>
      <c:valAx>
        <c:axId val="64012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131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0793551672129"/>
          <c:y val="2.586239239137578E-2"/>
          <c:w val="0.87076984599717544"/>
          <c:h val="0.883957362013134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0</c:formatCode>
                <c:ptCount val="9"/>
                <c:pt idx="0">
                  <c:v>1346.2478235281428</c:v>
                </c:pt>
                <c:pt idx="1">
                  <c:v>1406.6360877475993</c:v>
                </c:pt>
                <c:pt idx="2">
                  <c:v>1527.2462221189257</c:v>
                </c:pt>
                <c:pt idx="3">
                  <c:v>1500.2779104439835</c:v>
                </c:pt>
                <c:pt idx="4">
                  <c:v>1687.8319609613577</c:v>
                </c:pt>
                <c:pt idx="5">
                  <c:v>2734.2982639689362</c:v>
                </c:pt>
                <c:pt idx="6">
                  <c:v>1992.3924679926818</c:v>
                </c:pt>
                <c:pt idx="7">
                  <c:v>3192.0172344661378</c:v>
                </c:pt>
                <c:pt idx="8">
                  <c:v>2424.6889668511476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1F-49CB-843E-54CFAA8C0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818456"/>
        <c:axId val="568823376"/>
      </c:lineChart>
      <c:catAx>
        <c:axId val="56881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23376"/>
        <c:crosses val="autoZero"/>
        <c:auto val="1"/>
        <c:lblAlgn val="ctr"/>
        <c:lblOffset val="100"/>
        <c:noMultiLvlLbl val="0"/>
      </c:catAx>
      <c:valAx>
        <c:axId val="5688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18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HPV Vaccine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18-20 years</c:v>
                </c:pt>
                <c:pt idx="1">
                  <c:v>21-24 years</c:v>
                </c:pt>
                <c:pt idx="2">
                  <c:v>25-29 years</c:v>
                </c:pt>
                <c:pt idx="3">
                  <c:v>30-39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259</c:v>
                </c:pt>
                <c:pt idx="2">
                  <c:v>552</c:v>
                </c:pt>
                <c:pt idx="3">
                  <c:v>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7-4C7B-B05B-1EC9152A4D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&gt;=1 HPV Vaccine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18-20 years</c:v>
                </c:pt>
                <c:pt idx="1">
                  <c:v>21-24 years</c:v>
                </c:pt>
                <c:pt idx="2">
                  <c:v>25-29 years</c:v>
                </c:pt>
                <c:pt idx="3">
                  <c:v>30-39 years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93</c:v>
                </c:pt>
                <c:pt idx="2">
                  <c:v>101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7-4C7B-B05B-1EC9152A4D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2840512"/>
        <c:axId val="482837232"/>
      </c:barChart>
      <c:catAx>
        <c:axId val="4828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837232"/>
        <c:crosses val="autoZero"/>
        <c:auto val="1"/>
        <c:lblAlgn val="ctr"/>
        <c:lblOffset val="100"/>
        <c:noMultiLvlLbl val="0"/>
      </c:catAx>
      <c:valAx>
        <c:axId val="482837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84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9.7972926995236742E-2"/>
          <c:y val="9.2110069627940175E-2"/>
          <c:w val="0.2862863322640225"/>
          <c:h val="0.1608108734551590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16</c:v>
                </c:pt>
                <c:pt idx="1">
                  <c:v>18</c:v>
                </c:pt>
                <c:pt idx="2">
                  <c:v>6</c:v>
                </c:pt>
                <c:pt idx="3">
                  <c:v>11</c:v>
                </c:pt>
                <c:pt idx="4">
                  <c:v>31</c:v>
                </c:pt>
                <c:pt idx="5">
                  <c:v>33</c:v>
                </c:pt>
                <c:pt idx="6">
                  <c:v>45</c:v>
                </c:pt>
                <c:pt idx="7">
                  <c:v>52</c:v>
                </c:pt>
                <c:pt idx="8">
                  <c:v>58</c:v>
                </c:pt>
                <c:pt idx="9">
                  <c:v>All other types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833.26409999999998</c:v>
                </c:pt>
                <c:pt idx="1">
                  <c:v>65.543220000000005</c:v>
                </c:pt>
                <c:pt idx="2">
                  <c:v>18</c:v>
                </c:pt>
                <c:pt idx="3">
                  <c:v>4.0930330000000001</c:v>
                </c:pt>
                <c:pt idx="4">
                  <c:v>166.8398</c:v>
                </c:pt>
                <c:pt idx="5">
                  <c:v>53.684269999999998</c:v>
                </c:pt>
                <c:pt idx="6">
                  <c:v>26.162859999999998</c:v>
                </c:pt>
                <c:pt idx="7">
                  <c:v>136</c:v>
                </c:pt>
                <c:pt idx="8">
                  <c:v>76.890150000000006</c:v>
                </c:pt>
                <c:pt idx="9">
                  <c:v>364.32169900000031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E-4D40-95B7-4C6648717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766800"/>
        <c:axId val="619763848"/>
      </c:barChart>
      <c:catAx>
        <c:axId val="619766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HPV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763848"/>
        <c:crosses val="autoZero"/>
        <c:auto val="1"/>
        <c:lblAlgn val="ctr"/>
        <c:lblOffset val="100"/>
        <c:noMultiLvlLbl val="0"/>
      </c:catAx>
      <c:valAx>
        <c:axId val="619763848"/>
        <c:scaling>
          <c:orientation val="minMax"/>
          <c:max val="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766800"/>
        <c:crosses val="autoZero"/>
        <c:crossBetween val="between"/>
        <c:majorUnit val="100"/>
        <c:min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No/Unknown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16, 18, 6, 11, 33, 31, 45, 52, 58</c:v>
                </c:pt>
                <c:pt idx="1">
                  <c:v>All other types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80.6404</c:v>
                </c:pt>
                <c:pt idx="1">
                  <c:v>18.8367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9-4E10-9455-9C8BA8249E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16, 18, 6, 11, 33, 31, 45, 52, 58</c:v>
                </c:pt>
                <c:pt idx="1">
                  <c:v>All other types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68.168400000000005</c:v>
                </c:pt>
                <c:pt idx="1">
                  <c:v>31.3643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9-4E10-9455-9C8BA8249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94971760"/>
        <c:axId val="494966184"/>
      </c:barChart>
      <c:catAx>
        <c:axId val="494971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HPV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966184"/>
        <c:crosses val="autoZero"/>
        <c:auto val="1"/>
        <c:lblAlgn val="ctr"/>
        <c:lblOffset val="100"/>
        <c:noMultiLvlLbl val="0"/>
      </c:catAx>
      <c:valAx>
        <c:axId val="49496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97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8001008554486251"/>
          <c:y val="8.0232377963335905E-2"/>
          <c:w val="0.17545931758530184"/>
          <c:h val="0.1349679411785151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35904539710315E-2"/>
          <c:y val="3.9692258634959982E-2"/>
          <c:w val="0.88678878681831441"/>
          <c:h val="0.77198624317434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No/Unknown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16/18</c:v>
                </c:pt>
                <c:pt idx="1">
                  <c:v>6/11</c:v>
                </c:pt>
                <c:pt idx="2">
                  <c:v>31/33/45/52/58</c:v>
                </c:pt>
                <c:pt idx="3">
                  <c:v>All other types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53.179490000000001</c:v>
                </c:pt>
                <c:pt idx="1">
                  <c:v>1.36266</c:v>
                </c:pt>
                <c:pt idx="2">
                  <c:v>27.470829999999999</c:v>
                </c:pt>
                <c:pt idx="3">
                  <c:v>18.8367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9-4E10-9455-9C8BA8249E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16/18</c:v>
                </c:pt>
                <c:pt idx="1">
                  <c:v>6/11</c:v>
                </c:pt>
                <c:pt idx="2">
                  <c:v>31/33/45/52/58</c:v>
                </c:pt>
                <c:pt idx="3">
                  <c:v>All other types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36.615299999999998</c:v>
                </c:pt>
                <c:pt idx="1">
                  <c:v>0.39035000000000003</c:v>
                </c:pt>
                <c:pt idx="2">
                  <c:v>28.450030000000002</c:v>
                </c:pt>
                <c:pt idx="3">
                  <c:v>31.3643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9-4E10-9455-9C8BA8249E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4971760"/>
        <c:axId val="494966184"/>
      </c:barChart>
      <c:catAx>
        <c:axId val="494971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HPV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966184"/>
        <c:crosses val="autoZero"/>
        <c:auto val="1"/>
        <c:lblAlgn val="ctr"/>
        <c:lblOffset val="100"/>
        <c:noMultiLvlLbl val="0"/>
      </c:catAx>
      <c:valAx>
        <c:axId val="49496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97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538045591523275"/>
          <c:y val="4.3209876543209874E-2"/>
          <c:w val="0.17545931758530184"/>
          <c:h val="0.1349679411785151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NH White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16, 18</c:v>
                </c:pt>
                <c:pt idx="1">
                  <c:v>6, 11, 33, 31, 45, 52, 58</c:v>
                </c:pt>
                <c:pt idx="2">
                  <c:v>All other types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55.590699999999998</c:v>
                </c:pt>
                <c:pt idx="1">
                  <c:v>25.424800000000001</c:v>
                </c:pt>
                <c:pt idx="2">
                  <c:v>17.111499999999999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D-4DB0-90E5-691D0E1067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NH Black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16, 18</c:v>
                </c:pt>
                <c:pt idx="1">
                  <c:v>6, 11, 33, 31, 45, 52, 58</c:v>
                </c:pt>
                <c:pt idx="2">
                  <c:v>All other types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33.304400000000001</c:v>
                </c:pt>
                <c:pt idx="1">
                  <c:v>36.605200000000004</c:v>
                </c:pt>
                <c:pt idx="2">
                  <c:v>24.264700000000001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D-4DB0-90E5-691D0E1067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16, 18</c:v>
                </c:pt>
                <c:pt idx="1">
                  <c:v>6, 11, 33, 31, 45, 52, 58</c:v>
                </c:pt>
                <c:pt idx="2">
                  <c:v>All other types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46.004899999999999</c:v>
                </c:pt>
                <c:pt idx="1">
                  <c:v>30.048400000000001</c:v>
                </c:pt>
                <c:pt idx="2">
                  <c:v>21.5046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D-4DB0-90E5-691D0E1067A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Other/Unknown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16, 18</c:v>
                </c:pt>
                <c:pt idx="1">
                  <c:v>6, 11, 33, 31, 45, 52, 58</c:v>
                </c:pt>
                <c:pt idx="2">
                  <c:v>All other types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45.537999999999997</c:v>
                </c:pt>
                <c:pt idx="1">
                  <c:v>31.0017</c:v>
                </c:pt>
                <c:pt idx="2">
                  <c:v>21.641300000000001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2D-4DB0-90E5-691D0E106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5208712"/>
        <c:axId val="645209368"/>
      </c:barChart>
      <c:catAx>
        <c:axId val="645208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HPV Types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09368"/>
        <c:crosses val="autoZero"/>
        <c:auto val="1"/>
        <c:lblAlgn val="ctr"/>
        <c:lblOffset val="100"/>
        <c:noMultiLvlLbl val="0"/>
      </c:catAx>
      <c:valAx>
        <c:axId val="64520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08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8984021094585399"/>
          <c:y val="3.3571875755862852E-2"/>
          <c:w val="0.20090052979488673"/>
          <c:h val="0.262827254195052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95387382132794E-2"/>
          <c:y val="7.4538696285123038E-2"/>
          <c:w val="0.82021033829104684"/>
          <c:h val="0.84019499445847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 - 30-34 years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86</c:v>
                </c:pt>
                <c:pt idx="1">
                  <c:v>95</c:v>
                </c:pt>
                <c:pt idx="2">
                  <c:v>84</c:v>
                </c:pt>
                <c:pt idx="3">
                  <c:v>111</c:v>
                </c:pt>
                <c:pt idx="4">
                  <c:v>80</c:v>
                </c:pt>
                <c:pt idx="5">
                  <c:v>89</c:v>
                </c:pt>
                <c:pt idx="6">
                  <c:v>111</c:v>
                </c:pt>
                <c:pt idx="7">
                  <c:v>106</c:v>
                </c:pt>
                <c:pt idx="8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0-4F28-917E-D61C13726E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 - 35-39 years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57</c:v>
                </c:pt>
                <c:pt idx="1">
                  <c:v>82</c:v>
                </c:pt>
                <c:pt idx="2">
                  <c:v>77</c:v>
                </c:pt>
                <c:pt idx="3">
                  <c:v>72</c:v>
                </c:pt>
                <c:pt idx="4">
                  <c:v>80</c:v>
                </c:pt>
                <c:pt idx="5">
                  <c:v>104</c:v>
                </c:pt>
                <c:pt idx="6">
                  <c:v>91</c:v>
                </c:pt>
                <c:pt idx="7">
                  <c:v>111</c:v>
                </c:pt>
                <c:pt idx="8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1-4120-8FA2-7747537F6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1866224"/>
        <c:axId val="6318793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Rate - 30-34 years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304.23093250318385</c:v>
                </c:pt>
                <c:pt idx="1">
                  <c:v>324.04406999351914</c:v>
                </c:pt>
                <c:pt idx="2">
                  <c:v>278.49612094688683</c:v>
                </c:pt>
                <c:pt idx="3">
                  <c:v>356.62650602409639</c:v>
                </c:pt>
                <c:pt idx="4">
                  <c:v>251.96850393700785</c:v>
                </c:pt>
                <c:pt idx="5">
                  <c:v>281.40512852942106</c:v>
                </c:pt>
                <c:pt idx="6">
                  <c:v>344.37825763216676</c:v>
                </c:pt>
                <c:pt idx="7">
                  <c:v>330.3415607080529</c:v>
                </c:pt>
                <c:pt idx="8">
                  <c:v>350.59760956175302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20-4F28-917E-D61C13726E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Rate - 35-39 years</c:v>
                </c:pt>
              </c:strCache>
            </c:strRef>
          </c:tx>
          <c:spPr>
            <a:ln w="38100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Sheet1!$E$2:$E$10</c:f>
              <c:numCache>
                <c:formatCode>0.0</c:formatCode>
                <c:ptCount val="9"/>
                <c:pt idx="0">
                  <c:v>215.65585865082667</c:v>
                </c:pt>
                <c:pt idx="1">
                  <c:v>310.28871986983006</c:v>
                </c:pt>
                <c:pt idx="2">
                  <c:v>291.53415114341965</c:v>
                </c:pt>
                <c:pt idx="3">
                  <c:v>271.65710836100214</c:v>
                </c:pt>
                <c:pt idx="4">
                  <c:v>291.84298847220197</c:v>
                </c:pt>
                <c:pt idx="5">
                  <c:v>366.32617118703769</c:v>
                </c:pt>
                <c:pt idx="6">
                  <c:v>305.65632137578933</c:v>
                </c:pt>
                <c:pt idx="7">
                  <c:v>359.74720466699074</c:v>
                </c:pt>
                <c:pt idx="8">
                  <c:v>353.60211500330473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A1-4120-8FA2-7747537F6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9634720"/>
        <c:axId val="599634392"/>
      </c:lineChart>
      <c:catAx>
        <c:axId val="63186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879344"/>
        <c:crosses val="autoZero"/>
        <c:auto val="1"/>
        <c:lblAlgn val="ctr"/>
        <c:lblOffset val="100"/>
        <c:noMultiLvlLbl val="0"/>
      </c:catAx>
      <c:valAx>
        <c:axId val="63187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866224"/>
        <c:crosses val="autoZero"/>
        <c:crossBetween val="between"/>
      </c:valAx>
      <c:valAx>
        <c:axId val="599634392"/>
        <c:scaling>
          <c:orientation val="minMax"/>
          <c:max val="4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per 100.000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34720"/>
        <c:crosses val="max"/>
        <c:crossBetween val="between"/>
      </c:valAx>
      <c:catAx>
        <c:axId val="599634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99634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6.5665645960921615E-2"/>
          <c:y val="1.0813713434788987E-2"/>
          <c:w val="0.19924492077379216"/>
          <c:h val="0.2160040636371231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CIN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221</c:v>
                </c:pt>
                <c:pt idx="1">
                  <c:v>256</c:v>
                </c:pt>
                <c:pt idx="2">
                  <c:v>248</c:v>
                </c:pt>
                <c:pt idx="3">
                  <c:v>265</c:v>
                </c:pt>
                <c:pt idx="4">
                  <c:v>254</c:v>
                </c:pt>
                <c:pt idx="5">
                  <c:v>244</c:v>
                </c:pt>
                <c:pt idx="6">
                  <c:v>222</c:v>
                </c:pt>
                <c:pt idx="7">
                  <c:v>223</c:v>
                </c:pt>
                <c:pt idx="8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B-434F-B6DB-00B71B1ED3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CIN 2/3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70</c:v>
                </c:pt>
                <c:pt idx="1">
                  <c:v>68</c:v>
                </c:pt>
                <c:pt idx="2">
                  <c:v>63</c:v>
                </c:pt>
                <c:pt idx="3">
                  <c:v>73</c:v>
                </c:pt>
                <c:pt idx="4">
                  <c:v>86</c:v>
                </c:pt>
                <c:pt idx="5">
                  <c:v>111</c:v>
                </c:pt>
                <c:pt idx="6">
                  <c:v>121</c:v>
                </c:pt>
                <c:pt idx="7">
                  <c:v>106</c:v>
                </c:pt>
                <c:pt idx="8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9B-434F-B6DB-00B71B1ED3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CIN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198</c:v>
                </c:pt>
                <c:pt idx="1">
                  <c:v>189</c:v>
                </c:pt>
                <c:pt idx="2">
                  <c:v>160</c:v>
                </c:pt>
                <c:pt idx="3">
                  <c:v>164</c:v>
                </c:pt>
                <c:pt idx="4">
                  <c:v>175</c:v>
                </c:pt>
                <c:pt idx="5">
                  <c:v>157</c:v>
                </c:pt>
                <c:pt idx="6">
                  <c:v>143</c:v>
                </c:pt>
                <c:pt idx="7">
                  <c:v>160</c:v>
                </c:pt>
                <c:pt idx="8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9B-434F-B6DB-00B71B1ED3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AIS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13</c:v>
                </c:pt>
                <c:pt idx="1">
                  <c:v>12</c:v>
                </c:pt>
                <c:pt idx="2">
                  <c:v>9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  <c:pt idx="6">
                  <c:v>14</c:v>
                </c:pt>
                <c:pt idx="7">
                  <c:v>15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B-434F-B6DB-00B71B1ED3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40943792"/>
        <c:axId val="540941168"/>
      </c:barChart>
      <c:catAx>
        <c:axId val="540943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 of Initial CIN2+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941168"/>
        <c:crosses val="autoZero"/>
        <c:auto val="1"/>
        <c:lblAlgn val="ctr"/>
        <c:lblOffset val="100"/>
        <c:noMultiLvlLbl val="0"/>
      </c:catAx>
      <c:valAx>
        <c:axId val="54094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</a:t>
                </a:r>
                <a:r>
                  <a:rPr lang="en-US" baseline="0" dirty="0"/>
                  <a:t> of Incident CIN2+ cases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94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9874015748031479"/>
          <c:y val="3.0054797565600474E-2"/>
          <c:w val="0.1468234179060951"/>
          <c:h val="0.1823289358315005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 30-34 years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33.307389038139185</c:v>
                </c:pt>
                <c:pt idx="1">
                  <c:v>35.119246854460144</c:v>
                </c:pt>
                <c:pt idx="2">
                  <c:v>32.483301828810745</c:v>
                </c:pt>
                <c:pt idx="3">
                  <c:v>31.874094570817501</c:v>
                </c:pt>
                <c:pt idx="4">
                  <c:v>28.438850021929966</c:v>
                </c:pt>
                <c:pt idx="5">
                  <c:v>19.540662664373837</c:v>
                </c:pt>
                <c:pt idx="6">
                  <c:v>19.865563956822477</c:v>
                </c:pt>
                <c:pt idx="7">
                  <c:v>13.107698651570001</c:v>
                </c:pt>
                <c:pt idx="8">
                  <c:v>19.066362998317747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D1-44E9-B17E-D6761F0D75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 35-39 years</c:v>
                </c:pt>
              </c:strCache>
            </c:strRef>
          </c:tx>
          <c:spPr>
            <a:ln w="38100" cap="rnd">
              <a:solidFill>
                <a:srgbClr val="FF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35.411212252503987</c:v>
                </c:pt>
                <c:pt idx="1">
                  <c:v>37.07327425726406</c:v>
                </c:pt>
                <c:pt idx="2">
                  <c:v>33.451169887014984</c:v>
                </c:pt>
                <c:pt idx="3">
                  <c:v>30.809932179119549</c:v>
                </c:pt>
                <c:pt idx="4">
                  <c:v>27.885947775773783</c:v>
                </c:pt>
                <c:pt idx="5">
                  <c:v>21.659921052234427</c:v>
                </c:pt>
                <c:pt idx="6">
                  <c:v>20.064348399168971</c:v>
                </c:pt>
                <c:pt idx="7">
                  <c:v>14.446097763226321</c:v>
                </c:pt>
                <c:pt idx="8">
                  <c:v>19.972024626757445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8A-4EB3-824A-C0A2B57AE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0131032"/>
        <c:axId val="640125128"/>
      </c:lineChart>
      <c:catAx>
        <c:axId val="64013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125128"/>
        <c:crosses val="autoZero"/>
        <c:auto val="1"/>
        <c:lblAlgn val="ctr"/>
        <c:lblOffset val="100"/>
        <c:noMultiLvlLbl val="0"/>
      </c:catAx>
      <c:valAx>
        <c:axId val="64012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13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6186619033731886"/>
          <c:y val="4.1256966579907919E-2"/>
          <c:w val="0.27023257509477983"/>
          <c:h val="0.1058179469753770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2865752892"/>
          <c:y val="3.496693810027264E-2"/>
          <c:w val="0.87649083795081184"/>
          <c:h val="0.883957362013134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Rate: 30-34 years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0</c:formatCode>
                <c:ptCount val="9"/>
                <c:pt idx="0">
                  <c:v>880.70282414784606</c:v>
                </c:pt>
                <c:pt idx="1">
                  <c:v>929.17887716899531</c:v>
                </c:pt>
                <c:pt idx="2">
                  <c:v>880.01079356956188</c:v>
                </c:pt>
                <c:pt idx="3">
                  <c:v>1179.2127036345523</c:v>
                </c:pt>
                <c:pt idx="4">
                  <c:v>906.15110209225827</c:v>
                </c:pt>
                <c:pt idx="5">
                  <c:v>1339.6781650049568</c:v>
                </c:pt>
                <c:pt idx="6">
                  <c:v>1596.1678018410964</c:v>
                </c:pt>
                <c:pt idx="7">
                  <c:v>2235.589907164966</c:v>
                </c:pt>
                <c:pt idx="8">
                  <c:v>1703.2761557815998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1F-49CB-843E-54CFAA8C07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Rate: 35-39 years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0</c:formatCode>
                <c:ptCount val="9"/>
                <c:pt idx="0">
                  <c:v>609.12910425637142</c:v>
                </c:pt>
                <c:pt idx="1">
                  <c:v>836.99108378375956</c:v>
                </c:pt>
                <c:pt idx="2">
                  <c:v>871.41944806287302</c:v>
                </c:pt>
                <c:pt idx="3">
                  <c:v>881.85848128590169</c:v>
                </c:pt>
                <c:pt idx="4">
                  <c:v>1046.4051727641274</c:v>
                </c:pt>
                <c:pt idx="5">
                  <c:v>1691.14189805513</c:v>
                </c:pt>
                <c:pt idx="6">
                  <c:v>1523.5979455612999</c:v>
                </c:pt>
                <c:pt idx="7">
                  <c:v>2489.9457687157887</c:v>
                </c:pt>
                <c:pt idx="8">
                  <c:v>1770.4764870270874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5-45C3-B29B-974EC9F6E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818456"/>
        <c:axId val="568823376"/>
      </c:lineChart>
      <c:catAx>
        <c:axId val="56881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23376"/>
        <c:crosses val="autoZero"/>
        <c:auto val="1"/>
        <c:lblAlgn val="ctr"/>
        <c:lblOffset val="100"/>
        <c:noMultiLvlLbl val="0"/>
      </c:catAx>
      <c:valAx>
        <c:axId val="5688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1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5752211529114422"/>
          <c:y val="1.8209081839308437E-2"/>
          <c:w val="0.23321862544959651"/>
          <c:h val="0.1167589268112002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520078D-4D0A-40F6-836D-FFE80CEB9ABD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2A58A68-F87E-4ADE-95D5-A56A61F2415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9A7-466E-93FF-D0FFED46E0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991698-D1DF-48BD-958A-A935D7A65652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C5B8403-B9CC-4D60-B3F2-7AE89AC9668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9A7-466E-93FF-D0FFED46E0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4B15A65-8F34-4CBB-809C-216001E2A3A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D1C2C2B-787C-49AD-9F59-A1BDCCB4914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9A7-466E-93FF-D0FFED46E0B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0077E43-8D97-4A00-BA3D-19EE7E286DB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AFB8BAC-095A-4CA7-999B-88A66D9DBCB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9A7-466E-93FF-D0FFED46E0B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C6290FD-4CBB-4925-9A9B-F1BA1C38879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DD259A8-C03D-4F08-A0C5-E81FE274E02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9A7-466E-93FF-D0FFED46E0B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0766559-406E-400E-9459-5F6B766C5D5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58A7CD71-E69F-405A-A355-BF68AA03487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9A7-466E-93FF-D0FFED46E0B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AC0E374-7591-40D6-B33D-4E1E0053BF8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AB86E79-BC93-417A-8637-CB197E67AE1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49A7-466E-93FF-D0FFED46E0B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9F19D84-F5B8-48F2-8C16-757D9EF6FFE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125CF44-2931-4169-A35E-9C2DFE54BA0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49A7-466E-93FF-D0FFED46E0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Sheet1!$A$11:$A$18</c:f>
              <c:strCache>
                <c:ptCount val="8"/>
                <c:pt idx="0">
                  <c:v>Hispanic</c:v>
                </c:pt>
                <c:pt idx="1">
                  <c:v>AI/AN</c:v>
                </c:pt>
                <c:pt idx="2">
                  <c:v>Asian</c:v>
                </c:pt>
                <c:pt idx="3">
                  <c:v>Black</c:v>
                </c:pt>
                <c:pt idx="4">
                  <c:v>Pacific Is.</c:v>
                </c:pt>
                <c:pt idx="5">
                  <c:v>White</c:v>
                </c:pt>
                <c:pt idx="6">
                  <c:v>Other</c:v>
                </c:pt>
                <c:pt idx="7">
                  <c:v>Unknown</c:v>
                </c:pt>
              </c:strCache>
            </c:strRef>
          </c:cat>
          <c:val>
            <c:numRef>
              <c:f>Sheet1!$B$11:$B$18</c:f>
              <c:numCache>
                <c:formatCode>General</c:formatCode>
                <c:ptCount val="8"/>
                <c:pt idx="0">
                  <c:v>191</c:v>
                </c:pt>
                <c:pt idx="1">
                  <c:v>9</c:v>
                </c:pt>
                <c:pt idx="2">
                  <c:v>79</c:v>
                </c:pt>
                <c:pt idx="3">
                  <c:v>77</c:v>
                </c:pt>
                <c:pt idx="4">
                  <c:v>5</c:v>
                </c:pt>
                <c:pt idx="5">
                  <c:v>1297</c:v>
                </c:pt>
                <c:pt idx="6">
                  <c:v>62</c:v>
                </c:pt>
                <c:pt idx="7">
                  <c:v>444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Sheet1!$F$2:$F$9</c15:f>
                <c15:dlblRangeCache>
                  <c:ptCount val="8"/>
                  <c:pt idx="0">
                    <c:v>50%</c:v>
                  </c:pt>
                  <c:pt idx="1">
                    <c:v>31%</c:v>
                  </c:pt>
                  <c:pt idx="2">
                    <c:v>41%</c:v>
                  </c:pt>
                  <c:pt idx="3">
                    <c:v>55%</c:v>
                  </c:pt>
                  <c:pt idx="4">
                    <c:v>31%</c:v>
                  </c:pt>
                  <c:pt idx="5">
                    <c:v>47%</c:v>
                  </c:pt>
                  <c:pt idx="6">
                    <c:v>53%</c:v>
                  </c:pt>
                  <c:pt idx="7">
                    <c:v>45%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E573-4F43-B0F1-9846CA266CD1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FECA5A-5A2A-4AB9-B043-1C6E1F5C57E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C2A5E54B-CE09-45DE-9501-83F76E0D615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8D2-49B2-929F-337165CAE4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39B38AA-A8E7-466C-9C48-D696776D37C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76C1E25-BAE3-452E-9DC0-75F822D3E52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8D2-49B2-929F-337165CAE4E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395DAD7-6180-4343-8094-4BF276A620D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CC0C39A-1C35-450E-B1CC-5D6452E2503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8D2-49B2-929F-337165CAE4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AC1213E-2167-403E-84E7-4746E55A433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3E8C797-E7C7-4EF6-A926-8F420DF393B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8D2-49B2-929F-337165CAE4E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840AC0E-53B2-42BD-A328-56A82BA0E7D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2D2BD38-4A42-41B3-A190-237C81807A3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8D2-49B2-929F-337165CAE4E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E6E75BD-8EDA-4024-B14B-4768728F03B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EADEFAD-7E49-4C8F-A970-A7EAE066E4B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8D2-49B2-929F-337165CAE4E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F75C86C-8225-4517-80A3-1EC59648F72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69B429A-3714-4A00-A171-211A84EFB1D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F8D2-49B2-929F-337165CAE4E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760C333-050F-48A0-88E1-F631DCC09AD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EDD9CADC-DD12-43ED-A7BA-A4EDAEE0BB1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8D2-49B2-929F-337165CAE4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Sheet1!$A$11:$A$18</c:f>
              <c:strCache>
                <c:ptCount val="8"/>
                <c:pt idx="0">
                  <c:v>Hispanic</c:v>
                </c:pt>
                <c:pt idx="1">
                  <c:v>AI/AN</c:v>
                </c:pt>
                <c:pt idx="2">
                  <c:v>Asian</c:v>
                </c:pt>
                <c:pt idx="3">
                  <c:v>Black</c:v>
                </c:pt>
                <c:pt idx="4">
                  <c:v>Pacific Is.</c:v>
                </c:pt>
                <c:pt idx="5">
                  <c:v>White</c:v>
                </c:pt>
                <c:pt idx="6">
                  <c:v>Other</c:v>
                </c:pt>
                <c:pt idx="7">
                  <c:v>Unknown</c:v>
                </c:pt>
              </c:strCache>
            </c:strRef>
          </c:cat>
          <c:val>
            <c:numRef>
              <c:f>Sheet1!$C$11:$C$18</c:f>
              <c:numCache>
                <c:formatCode>General</c:formatCode>
                <c:ptCount val="8"/>
                <c:pt idx="0">
                  <c:v>191</c:v>
                </c:pt>
                <c:pt idx="1">
                  <c:v>20</c:v>
                </c:pt>
                <c:pt idx="2">
                  <c:v>112</c:v>
                </c:pt>
                <c:pt idx="3">
                  <c:v>63</c:v>
                </c:pt>
                <c:pt idx="4">
                  <c:v>11</c:v>
                </c:pt>
                <c:pt idx="5">
                  <c:v>1440</c:v>
                </c:pt>
                <c:pt idx="6">
                  <c:v>54</c:v>
                </c:pt>
                <c:pt idx="7">
                  <c:v>550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Sheet1!$G$2:$G$9</c15:f>
                <c15:dlblRangeCache>
                  <c:ptCount val="8"/>
                  <c:pt idx="0">
                    <c:v>50%</c:v>
                  </c:pt>
                  <c:pt idx="1">
                    <c:v>69%</c:v>
                  </c:pt>
                  <c:pt idx="2">
                    <c:v>59%</c:v>
                  </c:pt>
                  <c:pt idx="3">
                    <c:v>45%</c:v>
                  </c:pt>
                  <c:pt idx="4">
                    <c:v>69%</c:v>
                  </c:pt>
                  <c:pt idx="5">
                    <c:v>53%</c:v>
                  </c:pt>
                  <c:pt idx="6">
                    <c:v>47%</c:v>
                  </c:pt>
                  <c:pt idx="7">
                    <c:v>55%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E573-4F43-B0F1-9846CA266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100"/>
        <c:axId val="495196728"/>
        <c:axId val="495196072"/>
      </c:barChart>
      <c:catAx>
        <c:axId val="49519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196072"/>
        <c:crosses val="autoZero"/>
        <c:auto val="1"/>
        <c:lblAlgn val="ctr"/>
        <c:lblOffset val="100"/>
        <c:noMultiLvlLbl val="0"/>
      </c:catAx>
      <c:valAx>
        <c:axId val="49519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19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414</c:v>
                </c:pt>
                <c:pt idx="1">
                  <c:v>447</c:v>
                </c:pt>
                <c:pt idx="2">
                  <c:v>402</c:v>
                </c:pt>
                <c:pt idx="3">
                  <c:v>423</c:v>
                </c:pt>
                <c:pt idx="4">
                  <c:v>419</c:v>
                </c:pt>
                <c:pt idx="5">
                  <c:v>425</c:v>
                </c:pt>
                <c:pt idx="6">
                  <c:v>378</c:v>
                </c:pt>
                <c:pt idx="7">
                  <c:v>394</c:v>
                </c:pt>
                <c:pt idx="8">
                  <c:v>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C-4996-AD96-A4424B9CC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00850056"/>
        <c:axId val="6008461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CIN2+ Rate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351.68793217689733</c:v>
                </c:pt>
                <c:pt idx="1">
                  <c:v>372.72985007421244</c:v>
                </c:pt>
                <c:pt idx="2">
                  <c:v>333.36926866080091</c:v>
                </c:pt>
                <c:pt idx="3">
                  <c:v>347.88472925850385</c:v>
                </c:pt>
                <c:pt idx="4">
                  <c:v>338.79392596665429</c:v>
                </c:pt>
                <c:pt idx="5">
                  <c:v>342.01652945768251</c:v>
                </c:pt>
                <c:pt idx="6">
                  <c:v>298.90401859847225</c:v>
                </c:pt>
                <c:pt idx="7">
                  <c:v>310.63980762407851</c:v>
                </c:pt>
                <c:pt idx="8">
                  <c:v>320.92221228764851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9C-4996-AD96-A4424B9CC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228280"/>
        <c:axId val="369229920"/>
      </c:lineChart>
      <c:catAx>
        <c:axId val="60085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846120"/>
        <c:crosses val="autoZero"/>
        <c:auto val="1"/>
        <c:lblAlgn val="ctr"/>
        <c:lblOffset val="100"/>
        <c:noMultiLvlLbl val="0"/>
      </c:catAx>
      <c:valAx>
        <c:axId val="60084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CIN 2+</a:t>
                </a:r>
                <a:r>
                  <a:rPr lang="en-US" baseline="0" dirty="0"/>
                  <a:t> cases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850056"/>
        <c:crosses val="autoZero"/>
        <c:crossBetween val="between"/>
      </c:valAx>
      <c:valAx>
        <c:axId val="3692299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228280"/>
        <c:crosses val="max"/>
        <c:crossBetween val="between"/>
      </c:valAx>
      <c:catAx>
        <c:axId val="369228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9229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0266379896957321"/>
          <c:y val="5.2530435192355389E-2"/>
          <c:w val="0.1869967556138816"/>
          <c:h val="9.444378257896969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24</c:v>
                </c:pt>
                <c:pt idx="1">
                  <c:v>20</c:v>
                </c:pt>
                <c:pt idx="2">
                  <c:v>10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C-4996-AD96-A4424B9CC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00850056"/>
        <c:axId val="6008461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CIN2+ Rate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204.4118899582659</c:v>
                </c:pt>
                <c:pt idx="1">
                  <c:v>166.11295681063123</c:v>
                </c:pt>
                <c:pt idx="2">
                  <c:v>81.779522407589141</c:v>
                </c:pt>
                <c:pt idx="3">
                  <c:v>33.397344911079571</c:v>
                </c:pt>
                <c:pt idx="4">
                  <c:v>33.405712376816439</c:v>
                </c:pt>
                <c:pt idx="5">
                  <c:v>8.5565157867716266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9C-4996-AD96-A4424B9CC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228280"/>
        <c:axId val="369229920"/>
      </c:lineChart>
      <c:catAx>
        <c:axId val="60085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846120"/>
        <c:crosses val="autoZero"/>
        <c:auto val="1"/>
        <c:lblAlgn val="ctr"/>
        <c:lblOffset val="100"/>
        <c:noMultiLvlLbl val="0"/>
      </c:catAx>
      <c:valAx>
        <c:axId val="60084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850056"/>
        <c:crosses val="autoZero"/>
        <c:crossBetween val="between"/>
      </c:valAx>
      <c:valAx>
        <c:axId val="3692299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</a:t>
                </a:r>
                <a:r>
                  <a:rPr lang="en-US" baseline="0" dirty="0"/>
                  <a:t> per 100,000 population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228280"/>
        <c:crosses val="max"/>
        <c:crossBetween val="between"/>
      </c:valAx>
      <c:catAx>
        <c:axId val="369228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9229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0266379896957321"/>
          <c:y val="5.2530435192355389E-2"/>
          <c:w val="0.1869967556138816"/>
          <c:h val="9.444378257896969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16.330617858619757</c:v>
                </c:pt>
                <c:pt idx="1">
                  <c:v>21.898785267693938</c:v>
                </c:pt>
                <c:pt idx="2">
                  <c:v>13.221118427316277</c:v>
                </c:pt>
                <c:pt idx="3">
                  <c:v>8.8445918900537386</c:v>
                </c:pt>
                <c:pt idx="4">
                  <c:v>5.4577767756819782</c:v>
                </c:pt>
                <c:pt idx="5">
                  <c:v>3.1050193634339314</c:v>
                </c:pt>
                <c:pt idx="6">
                  <c:v>2.067161524633653</c:v>
                </c:pt>
                <c:pt idx="7">
                  <c:v>0.74836094484078031</c:v>
                </c:pt>
                <c:pt idx="8">
                  <c:v>0.8443258586504877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3C-4502-8BC9-DFFB02045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1721680"/>
        <c:axId val="631722008"/>
      </c:lineChart>
      <c:catAx>
        <c:axId val="63172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722008"/>
        <c:crosses val="autoZero"/>
        <c:auto val="1"/>
        <c:lblAlgn val="ctr"/>
        <c:lblOffset val="100"/>
        <c:noMultiLvlLbl val="0"/>
      </c:catAx>
      <c:valAx>
        <c:axId val="63172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72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0</c:formatCode>
                <c:ptCount val="9"/>
                <c:pt idx="0">
                  <c:v>1251.636660471557</c:v>
                </c:pt>
                <c:pt idx="1">
                  <c:v>758.48955989827482</c:v>
                </c:pt>
                <c:pt idx="2">
                  <c:v>618.70711203215797</c:v>
                </c:pt>
                <c:pt idx="3">
                  <c:v>377.63189545874076</c:v>
                </c:pt>
                <c:pt idx="4">
                  <c:v>611.97079640228583</c:v>
                </c:pt>
                <c:pt idx="5">
                  <c:v>276.97089754986291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1F-49CB-843E-54CFAA8C0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818456"/>
        <c:axId val="568823376"/>
      </c:lineChart>
      <c:catAx>
        <c:axId val="56881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23376"/>
        <c:crosses val="autoZero"/>
        <c:auto val="1"/>
        <c:lblAlgn val="ctr"/>
        <c:lblOffset val="100"/>
        <c:noMultiLvlLbl val="0"/>
      </c:catAx>
      <c:valAx>
        <c:axId val="5688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per 100,000 females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18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106</c:v>
                </c:pt>
                <c:pt idx="1">
                  <c:v>92</c:v>
                </c:pt>
                <c:pt idx="2">
                  <c:v>73</c:v>
                </c:pt>
                <c:pt idx="3">
                  <c:v>83</c:v>
                </c:pt>
                <c:pt idx="4">
                  <c:v>101</c:v>
                </c:pt>
                <c:pt idx="5">
                  <c:v>58</c:v>
                </c:pt>
                <c:pt idx="6">
                  <c:v>44</c:v>
                </c:pt>
                <c:pt idx="7">
                  <c:v>34</c:v>
                </c:pt>
                <c:pt idx="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6-47E7-B65B-B5A1CE98A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922640"/>
        <c:axId val="631921984"/>
      </c:barChart>
      <c:line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Rate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0">
                  <c:v>534.38193184109696</c:v>
                </c:pt>
                <c:pt idx="1">
                  <c:v>456.43976979559437</c:v>
                </c:pt>
                <c:pt idx="2">
                  <c:v>366.20848801043445</c:v>
                </c:pt>
                <c:pt idx="3">
                  <c:v>415.20760380190092</c:v>
                </c:pt>
                <c:pt idx="4">
                  <c:v>493.76680518210708</c:v>
                </c:pt>
                <c:pt idx="5">
                  <c:v>287.37055938165781</c:v>
                </c:pt>
                <c:pt idx="6">
                  <c:v>223.31624625691518</c:v>
                </c:pt>
                <c:pt idx="7">
                  <c:v>178.94736842105263</c:v>
                </c:pt>
                <c:pt idx="8">
                  <c:v>159.06680805938495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96-47E7-B65B-B5A1CE98A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1736440"/>
        <c:axId val="631732504"/>
      </c:lineChart>
      <c:catAx>
        <c:axId val="63192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921984"/>
        <c:crosses val="autoZero"/>
        <c:auto val="1"/>
        <c:lblAlgn val="ctr"/>
        <c:lblOffset val="100"/>
        <c:noMultiLvlLbl val="0"/>
      </c:catAx>
      <c:valAx>
        <c:axId val="63192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</a:t>
                </a:r>
                <a:r>
                  <a:rPr lang="en-US" baseline="0" dirty="0"/>
                  <a:t> cases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922640"/>
        <c:crosses val="autoZero"/>
        <c:crossBetween val="between"/>
      </c:valAx>
      <c:valAx>
        <c:axId val="6317325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</a:t>
                </a:r>
                <a:r>
                  <a:rPr lang="en-US" baseline="0" dirty="0"/>
                  <a:t> per 100,000 population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736440"/>
        <c:crosses val="max"/>
        <c:crossBetween val="between"/>
      </c:valAx>
      <c:catAx>
        <c:axId val="631736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1732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3854342859920286"/>
          <c:y val="0.20040822334754735"/>
          <c:w val="0.17658008894721494"/>
          <c:h val="8.414557582070116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71109166909685E-2"/>
          <c:y val="4.9351317801292829E-2"/>
          <c:w val="0.91692889083309037"/>
          <c:h val="0.885300457297369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0">
                  <c:v>29.954996525288383</c:v>
                </c:pt>
                <c:pt idx="1">
                  <c:v>32.205630632075909</c:v>
                </c:pt>
                <c:pt idx="2">
                  <c:v>30.214778518686877</c:v>
                </c:pt>
                <c:pt idx="3">
                  <c:v>29.736837269582033</c:v>
                </c:pt>
                <c:pt idx="4">
                  <c:v>27.199833741372665</c:v>
                </c:pt>
                <c:pt idx="5">
                  <c:v>22.107031250794464</c:v>
                </c:pt>
                <c:pt idx="6">
                  <c:v>19.759964270124044</c:v>
                </c:pt>
                <c:pt idx="7">
                  <c:v>11.417704710642303</c:v>
                </c:pt>
                <c:pt idx="8">
                  <c:v>15.513976540205087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69-42B1-A9A0-7F144EEDC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0144152"/>
        <c:axId val="640138248"/>
      </c:lineChart>
      <c:catAx>
        <c:axId val="64014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138248"/>
        <c:crosses val="autoZero"/>
        <c:auto val="1"/>
        <c:lblAlgn val="ctr"/>
        <c:lblOffset val="100"/>
        <c:noMultiLvlLbl val="0"/>
      </c:catAx>
      <c:valAx>
        <c:axId val="640138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144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E5E67-0C1A-4B61-AF98-3A23347468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253350-17B6-4CCC-82DC-9E43ADB19FBB}">
      <dgm:prSet phldrT="[Text]" custT="1"/>
      <dgm:spPr/>
      <dgm:t>
        <a:bodyPr/>
        <a:lstStyle/>
        <a:p>
          <a:r>
            <a:rPr lang="en-US" sz="3000" dirty="0">
              <a:solidFill>
                <a:srgbClr val="005595"/>
              </a:solidFill>
            </a:rPr>
            <a:t>HPV types</a:t>
          </a:r>
        </a:p>
        <a:p>
          <a:r>
            <a:rPr lang="en-US" sz="3000" dirty="0">
              <a:solidFill>
                <a:srgbClr val="005595"/>
              </a:solidFill>
            </a:rPr>
            <a:t>(~100)</a:t>
          </a:r>
        </a:p>
      </dgm:t>
    </dgm:pt>
    <dgm:pt modelId="{FD8BD622-3C62-49D0-8747-9CB707D06067}" type="parTrans" cxnId="{8D7D6B4F-3C59-400B-98FB-DF91D6E04713}">
      <dgm:prSet/>
      <dgm:spPr/>
      <dgm:t>
        <a:bodyPr/>
        <a:lstStyle/>
        <a:p>
          <a:endParaRPr lang="en-US"/>
        </a:p>
      </dgm:t>
    </dgm:pt>
    <dgm:pt modelId="{C1FDF35B-80DD-4401-8ECE-7BE8AB77C0B4}" type="sibTrans" cxnId="{8D7D6B4F-3C59-400B-98FB-DF91D6E04713}">
      <dgm:prSet/>
      <dgm:spPr/>
      <dgm:t>
        <a:bodyPr/>
        <a:lstStyle/>
        <a:p>
          <a:endParaRPr lang="en-US"/>
        </a:p>
      </dgm:t>
    </dgm:pt>
    <dgm:pt modelId="{34F3E24B-16B3-430D-9E04-C51A5D0F6A06}" type="asst">
      <dgm:prSet phldrT="[Text]" custT="1"/>
      <dgm:spPr/>
      <dgm:t>
        <a:bodyPr/>
        <a:lstStyle/>
        <a:p>
          <a:r>
            <a:rPr lang="en-US" sz="2400" dirty="0">
              <a:solidFill>
                <a:srgbClr val="005595"/>
              </a:solidFill>
            </a:rPr>
            <a:t>Mucosal/genital</a:t>
          </a:r>
        </a:p>
        <a:p>
          <a:r>
            <a:rPr lang="en-US" sz="2400" dirty="0">
              <a:solidFill>
                <a:srgbClr val="005595"/>
              </a:solidFill>
            </a:rPr>
            <a:t>(~40 types</a:t>
          </a:r>
          <a:r>
            <a:rPr lang="en-US" sz="2800" dirty="0">
              <a:solidFill>
                <a:srgbClr val="005595"/>
              </a:solidFill>
            </a:rPr>
            <a:t>)</a:t>
          </a:r>
        </a:p>
      </dgm:t>
    </dgm:pt>
    <dgm:pt modelId="{20B46CF7-E077-4766-93E7-600C41BDCEB2}" type="parTrans" cxnId="{54670E38-9DEF-420F-A7A0-E616072C3306}">
      <dgm:prSet/>
      <dgm:spPr/>
      <dgm:t>
        <a:bodyPr/>
        <a:lstStyle/>
        <a:p>
          <a:endParaRPr lang="en-US"/>
        </a:p>
      </dgm:t>
    </dgm:pt>
    <dgm:pt modelId="{A52FFD9D-6373-4924-961F-52AB40FFA410}" type="sibTrans" cxnId="{54670E38-9DEF-420F-A7A0-E616072C3306}">
      <dgm:prSet/>
      <dgm:spPr/>
      <dgm:t>
        <a:bodyPr/>
        <a:lstStyle/>
        <a:p>
          <a:endParaRPr lang="en-US"/>
        </a:p>
      </dgm:t>
    </dgm:pt>
    <dgm:pt modelId="{AB61A5E0-09DC-492A-A807-E967303D8185}" type="asst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rgbClr val="005595"/>
              </a:solidFill>
            </a:rPr>
            <a:t>Non-mucosal/cutaneous</a:t>
          </a:r>
        </a:p>
        <a:p>
          <a:pPr>
            <a:lnSpc>
              <a:spcPct val="100000"/>
            </a:lnSpc>
          </a:pPr>
          <a:r>
            <a:rPr lang="en-US" sz="2400" dirty="0">
              <a:solidFill>
                <a:srgbClr val="005595"/>
              </a:solidFill>
            </a:rPr>
            <a:t>(~60 types)</a:t>
          </a:r>
        </a:p>
      </dgm:t>
    </dgm:pt>
    <dgm:pt modelId="{06A28206-1812-4A38-84B1-45DCB585278B}" type="parTrans" cxnId="{0778BF44-F0A8-4E80-A5F5-A4C65AA9D3B4}">
      <dgm:prSet/>
      <dgm:spPr/>
      <dgm:t>
        <a:bodyPr/>
        <a:lstStyle/>
        <a:p>
          <a:endParaRPr lang="en-US"/>
        </a:p>
      </dgm:t>
    </dgm:pt>
    <dgm:pt modelId="{EC339542-2223-4F44-922A-B6229A076636}" type="sibTrans" cxnId="{0778BF44-F0A8-4E80-A5F5-A4C65AA9D3B4}">
      <dgm:prSet/>
      <dgm:spPr/>
      <dgm:t>
        <a:bodyPr/>
        <a:lstStyle/>
        <a:p>
          <a:endParaRPr lang="en-US"/>
        </a:p>
      </dgm:t>
    </dgm:pt>
    <dgm:pt modelId="{366B08BB-A7C2-49CB-BA80-2B671B5E4872}" type="asst">
      <dgm:prSet/>
      <dgm:spPr/>
      <dgm:t>
        <a:bodyPr/>
        <a:lstStyle/>
        <a:p>
          <a:r>
            <a:rPr lang="en-US" dirty="0">
              <a:solidFill>
                <a:srgbClr val="005595"/>
              </a:solidFill>
            </a:rPr>
            <a:t>Low-risk types</a:t>
          </a:r>
        </a:p>
        <a:p>
          <a:r>
            <a:rPr lang="en-US" dirty="0">
              <a:solidFill>
                <a:srgbClr val="005595"/>
              </a:solidFill>
            </a:rPr>
            <a:t>6, 11</a:t>
          </a:r>
        </a:p>
      </dgm:t>
    </dgm:pt>
    <dgm:pt modelId="{B42C7DFD-E0A7-48E2-92BF-DFFED43099E0}" type="sibTrans" cxnId="{18080804-C0CB-4941-AF80-4AF010CA1CB1}">
      <dgm:prSet/>
      <dgm:spPr/>
      <dgm:t>
        <a:bodyPr/>
        <a:lstStyle/>
        <a:p>
          <a:endParaRPr lang="en-US"/>
        </a:p>
      </dgm:t>
    </dgm:pt>
    <dgm:pt modelId="{5C7989DB-3325-4123-AE7A-FCAB78BB2A9A}" type="parTrans" cxnId="{18080804-C0CB-4941-AF80-4AF010CA1CB1}">
      <dgm:prSet/>
      <dgm:spPr/>
      <dgm:t>
        <a:bodyPr/>
        <a:lstStyle/>
        <a:p>
          <a:endParaRPr lang="en-US"/>
        </a:p>
      </dgm:t>
    </dgm:pt>
    <dgm:pt modelId="{AB463BD5-4124-4717-8A62-80D3DBB95A0B}" type="asst">
      <dgm:prSet/>
      <dgm:spPr/>
      <dgm:t>
        <a:bodyPr/>
        <a:lstStyle/>
        <a:p>
          <a:r>
            <a:rPr lang="en-US" dirty="0">
              <a:solidFill>
                <a:srgbClr val="005595"/>
              </a:solidFill>
            </a:rPr>
            <a:t>High-risk types</a:t>
          </a:r>
        </a:p>
        <a:p>
          <a:r>
            <a:rPr lang="en-US" dirty="0">
              <a:solidFill>
                <a:srgbClr val="005595"/>
              </a:solidFill>
            </a:rPr>
            <a:t>16, 18</a:t>
          </a:r>
        </a:p>
      </dgm:t>
    </dgm:pt>
    <dgm:pt modelId="{433285C5-94F7-4ED7-93C5-69374D65F443}" type="sibTrans" cxnId="{822438AA-144F-4F01-AE4E-00B82A6CB55F}">
      <dgm:prSet/>
      <dgm:spPr/>
      <dgm:t>
        <a:bodyPr/>
        <a:lstStyle/>
        <a:p>
          <a:endParaRPr lang="en-US"/>
        </a:p>
      </dgm:t>
    </dgm:pt>
    <dgm:pt modelId="{B2CAB3BB-10A8-4416-AF57-AC767EEDFEEC}" type="parTrans" cxnId="{822438AA-144F-4F01-AE4E-00B82A6CB55F}">
      <dgm:prSet/>
      <dgm:spPr/>
      <dgm:t>
        <a:bodyPr/>
        <a:lstStyle/>
        <a:p>
          <a:endParaRPr lang="en-US"/>
        </a:p>
      </dgm:t>
    </dgm:pt>
    <dgm:pt modelId="{CD5213AB-B745-4D50-8823-B77F0890EBA8}" type="pres">
      <dgm:prSet presAssocID="{779E5E67-0C1A-4B61-AF98-3A23347468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8C9521-B5DF-48DD-B0CB-9252A6F8DAD2}" type="pres">
      <dgm:prSet presAssocID="{73253350-17B6-4CCC-82DC-9E43ADB19FBB}" presName="hierRoot1" presStyleCnt="0">
        <dgm:presLayoutVars>
          <dgm:hierBranch val="init"/>
        </dgm:presLayoutVars>
      </dgm:prSet>
      <dgm:spPr/>
    </dgm:pt>
    <dgm:pt modelId="{EE5CD913-DBA2-414A-B8BD-BFCA033505A0}" type="pres">
      <dgm:prSet presAssocID="{73253350-17B6-4CCC-82DC-9E43ADB19FBB}" presName="rootComposite1" presStyleCnt="0"/>
      <dgm:spPr/>
    </dgm:pt>
    <dgm:pt modelId="{EF2EF709-6A7A-4BF8-AFFD-2534F6796A75}" type="pres">
      <dgm:prSet presAssocID="{73253350-17B6-4CCC-82DC-9E43ADB19FBB}" presName="rootText1" presStyleLbl="node0" presStyleIdx="0" presStyleCnt="1" custLinFactNeighborX="-37187" custLinFactNeighborY="-8332">
        <dgm:presLayoutVars>
          <dgm:chPref val="3"/>
        </dgm:presLayoutVars>
      </dgm:prSet>
      <dgm:spPr/>
    </dgm:pt>
    <dgm:pt modelId="{DB826513-EAA5-4B91-AA10-9CACAE7357B4}" type="pres">
      <dgm:prSet presAssocID="{73253350-17B6-4CCC-82DC-9E43ADB19FBB}" presName="rootConnector1" presStyleLbl="node1" presStyleIdx="0" presStyleCnt="0"/>
      <dgm:spPr/>
    </dgm:pt>
    <dgm:pt modelId="{CD127F18-196B-4119-9A1D-978E779DE4AD}" type="pres">
      <dgm:prSet presAssocID="{73253350-17B6-4CCC-82DC-9E43ADB19FBB}" presName="hierChild2" presStyleCnt="0"/>
      <dgm:spPr/>
    </dgm:pt>
    <dgm:pt modelId="{B8CEB251-A375-499B-A23A-5F059F6A1BF4}" type="pres">
      <dgm:prSet presAssocID="{73253350-17B6-4CCC-82DC-9E43ADB19FBB}" presName="hierChild3" presStyleCnt="0"/>
      <dgm:spPr/>
    </dgm:pt>
    <dgm:pt modelId="{1E8D2727-9DA7-4111-B8A7-C582F86D3381}" type="pres">
      <dgm:prSet presAssocID="{20B46CF7-E077-4766-93E7-600C41BDCEB2}" presName="Name111" presStyleLbl="parChTrans1D2" presStyleIdx="0" presStyleCnt="2"/>
      <dgm:spPr/>
    </dgm:pt>
    <dgm:pt modelId="{ABB959DA-C0DB-4059-A81A-62E0C4B5D129}" type="pres">
      <dgm:prSet presAssocID="{34F3E24B-16B3-430D-9E04-C51A5D0F6A06}" presName="hierRoot3" presStyleCnt="0">
        <dgm:presLayoutVars>
          <dgm:hierBranch val="init"/>
        </dgm:presLayoutVars>
      </dgm:prSet>
      <dgm:spPr/>
    </dgm:pt>
    <dgm:pt modelId="{624038AC-12A6-4B30-8869-39473D9901B9}" type="pres">
      <dgm:prSet presAssocID="{34F3E24B-16B3-430D-9E04-C51A5D0F6A06}" presName="rootComposite3" presStyleCnt="0"/>
      <dgm:spPr/>
    </dgm:pt>
    <dgm:pt modelId="{71F1D2DE-3C5F-4043-B428-1B1EFFCDE314}" type="pres">
      <dgm:prSet presAssocID="{34F3E24B-16B3-430D-9E04-C51A5D0F6A06}" presName="rootText3" presStyleLbl="asst1" presStyleIdx="0" presStyleCnt="4" custScaleX="131537" custScaleY="134789" custLinFactNeighborX="-3525" custLinFactNeighborY="203">
        <dgm:presLayoutVars>
          <dgm:chPref val="3"/>
        </dgm:presLayoutVars>
      </dgm:prSet>
      <dgm:spPr/>
    </dgm:pt>
    <dgm:pt modelId="{535746B3-AD3D-4BF9-8366-CC3A9A6C56CE}" type="pres">
      <dgm:prSet presAssocID="{34F3E24B-16B3-430D-9E04-C51A5D0F6A06}" presName="rootConnector3" presStyleLbl="asst1" presStyleIdx="0" presStyleCnt="4"/>
      <dgm:spPr/>
    </dgm:pt>
    <dgm:pt modelId="{F4F4BC08-6D9C-4265-815C-9B7D51201392}" type="pres">
      <dgm:prSet presAssocID="{34F3E24B-16B3-430D-9E04-C51A5D0F6A06}" presName="hierChild6" presStyleCnt="0"/>
      <dgm:spPr/>
    </dgm:pt>
    <dgm:pt modelId="{CFB9DD3F-FA09-47C2-A8C3-73D814E0881D}" type="pres">
      <dgm:prSet presAssocID="{34F3E24B-16B3-430D-9E04-C51A5D0F6A06}" presName="hierChild7" presStyleCnt="0"/>
      <dgm:spPr/>
    </dgm:pt>
    <dgm:pt modelId="{3993EC0C-D634-43CD-865C-C0D1B6A68208}" type="pres">
      <dgm:prSet presAssocID="{B2CAB3BB-10A8-4416-AF57-AC767EEDFEEC}" presName="Name111" presStyleLbl="parChTrans1D3" presStyleIdx="0" presStyleCnt="2"/>
      <dgm:spPr/>
    </dgm:pt>
    <dgm:pt modelId="{22E99987-FEB3-4661-9D2A-9A3955637878}" type="pres">
      <dgm:prSet presAssocID="{AB463BD5-4124-4717-8A62-80D3DBB95A0B}" presName="hierRoot3" presStyleCnt="0">
        <dgm:presLayoutVars>
          <dgm:hierBranch val="init"/>
        </dgm:presLayoutVars>
      </dgm:prSet>
      <dgm:spPr/>
    </dgm:pt>
    <dgm:pt modelId="{39C0B397-C000-4519-BA99-723045AB4455}" type="pres">
      <dgm:prSet presAssocID="{AB463BD5-4124-4717-8A62-80D3DBB95A0B}" presName="rootComposite3" presStyleCnt="0"/>
      <dgm:spPr/>
    </dgm:pt>
    <dgm:pt modelId="{9826A926-2C54-456A-9032-E5CE8C160530}" type="pres">
      <dgm:prSet presAssocID="{AB463BD5-4124-4717-8A62-80D3DBB95A0B}" presName="rootText3" presStyleLbl="asst1" presStyleIdx="1" presStyleCnt="4" custScaleX="101532" custLinFactNeighborX="-264" custLinFactNeighborY="-6785">
        <dgm:presLayoutVars>
          <dgm:chPref val="3"/>
        </dgm:presLayoutVars>
      </dgm:prSet>
      <dgm:spPr/>
    </dgm:pt>
    <dgm:pt modelId="{ED3CCE4F-2EBE-49CA-B48A-F9DF69E0E541}" type="pres">
      <dgm:prSet presAssocID="{AB463BD5-4124-4717-8A62-80D3DBB95A0B}" presName="rootConnector3" presStyleLbl="asst1" presStyleIdx="1" presStyleCnt="4"/>
      <dgm:spPr/>
    </dgm:pt>
    <dgm:pt modelId="{E2E20DFC-3894-47D4-A3EE-91BDAD6F608C}" type="pres">
      <dgm:prSet presAssocID="{AB463BD5-4124-4717-8A62-80D3DBB95A0B}" presName="hierChild6" presStyleCnt="0"/>
      <dgm:spPr/>
    </dgm:pt>
    <dgm:pt modelId="{AC348426-BED8-4149-ABC9-C027A6C52505}" type="pres">
      <dgm:prSet presAssocID="{AB463BD5-4124-4717-8A62-80D3DBB95A0B}" presName="hierChild7" presStyleCnt="0"/>
      <dgm:spPr/>
    </dgm:pt>
    <dgm:pt modelId="{43D28EDE-9670-4E16-8EAF-7457B227C05C}" type="pres">
      <dgm:prSet presAssocID="{5C7989DB-3325-4123-AE7A-FCAB78BB2A9A}" presName="Name111" presStyleLbl="parChTrans1D3" presStyleIdx="1" presStyleCnt="2"/>
      <dgm:spPr/>
    </dgm:pt>
    <dgm:pt modelId="{57B7FD6F-4E91-48CB-9FEF-4BB34B2444A6}" type="pres">
      <dgm:prSet presAssocID="{366B08BB-A7C2-49CB-BA80-2B671B5E4872}" presName="hierRoot3" presStyleCnt="0">
        <dgm:presLayoutVars>
          <dgm:hierBranch val="init"/>
        </dgm:presLayoutVars>
      </dgm:prSet>
      <dgm:spPr/>
    </dgm:pt>
    <dgm:pt modelId="{2FA84889-0B3D-4DCD-B7B5-920A512BB521}" type="pres">
      <dgm:prSet presAssocID="{366B08BB-A7C2-49CB-BA80-2B671B5E4872}" presName="rootComposite3" presStyleCnt="0"/>
      <dgm:spPr/>
    </dgm:pt>
    <dgm:pt modelId="{4A487AD1-F5E5-4831-B462-4EFE0A60CC47}" type="pres">
      <dgm:prSet presAssocID="{366B08BB-A7C2-49CB-BA80-2B671B5E4872}" presName="rootText3" presStyleLbl="asst1" presStyleIdx="2" presStyleCnt="4" custScaleX="122818" custLinFactNeighborX="-214" custLinFactNeighborY="-6785">
        <dgm:presLayoutVars>
          <dgm:chPref val="3"/>
        </dgm:presLayoutVars>
      </dgm:prSet>
      <dgm:spPr/>
    </dgm:pt>
    <dgm:pt modelId="{EA175466-ED1D-49D9-86BD-DEB4D14E1D1E}" type="pres">
      <dgm:prSet presAssocID="{366B08BB-A7C2-49CB-BA80-2B671B5E4872}" presName="rootConnector3" presStyleLbl="asst1" presStyleIdx="2" presStyleCnt="4"/>
      <dgm:spPr/>
    </dgm:pt>
    <dgm:pt modelId="{94AF4E49-49AD-4360-B88E-F137ABBE2C6D}" type="pres">
      <dgm:prSet presAssocID="{366B08BB-A7C2-49CB-BA80-2B671B5E4872}" presName="hierChild6" presStyleCnt="0"/>
      <dgm:spPr/>
    </dgm:pt>
    <dgm:pt modelId="{F1EA5118-8E57-4F59-A266-3C962D25FB78}" type="pres">
      <dgm:prSet presAssocID="{366B08BB-A7C2-49CB-BA80-2B671B5E4872}" presName="hierChild7" presStyleCnt="0"/>
      <dgm:spPr/>
    </dgm:pt>
    <dgm:pt modelId="{7BD13AFE-31AC-4DCF-A9C6-C7D59AD34434}" type="pres">
      <dgm:prSet presAssocID="{06A28206-1812-4A38-84B1-45DCB585278B}" presName="Name111" presStyleLbl="parChTrans1D2" presStyleIdx="1" presStyleCnt="2"/>
      <dgm:spPr/>
    </dgm:pt>
    <dgm:pt modelId="{3A39E48F-3600-4DD0-ADC6-1D5CB157CAFE}" type="pres">
      <dgm:prSet presAssocID="{AB61A5E0-09DC-492A-A807-E967303D8185}" presName="hierRoot3" presStyleCnt="0">
        <dgm:presLayoutVars>
          <dgm:hierBranch val="init"/>
        </dgm:presLayoutVars>
      </dgm:prSet>
      <dgm:spPr/>
    </dgm:pt>
    <dgm:pt modelId="{055C0A2D-C428-4884-B29A-D422B78CB032}" type="pres">
      <dgm:prSet presAssocID="{AB61A5E0-09DC-492A-A807-E967303D8185}" presName="rootComposite3" presStyleCnt="0"/>
      <dgm:spPr/>
    </dgm:pt>
    <dgm:pt modelId="{F244A4F1-C9CE-4A68-ACFC-C01DA9614AA6}" type="pres">
      <dgm:prSet presAssocID="{AB61A5E0-09DC-492A-A807-E967303D8185}" presName="rootText3" presStyleLbl="asst1" presStyleIdx="3" presStyleCnt="4" custScaleX="156378" custScaleY="136575" custLinFactNeighborX="2799" custLinFactNeighborY="593">
        <dgm:presLayoutVars>
          <dgm:chPref val="3"/>
        </dgm:presLayoutVars>
      </dgm:prSet>
      <dgm:spPr/>
    </dgm:pt>
    <dgm:pt modelId="{08EA498C-C73F-4118-BF9A-D804A7617DCC}" type="pres">
      <dgm:prSet presAssocID="{AB61A5E0-09DC-492A-A807-E967303D8185}" presName="rootConnector3" presStyleLbl="asst1" presStyleIdx="3" presStyleCnt="4"/>
      <dgm:spPr/>
    </dgm:pt>
    <dgm:pt modelId="{97EBE6DD-01CB-4F81-8190-24293A9C3F2C}" type="pres">
      <dgm:prSet presAssocID="{AB61A5E0-09DC-492A-A807-E967303D8185}" presName="hierChild6" presStyleCnt="0"/>
      <dgm:spPr/>
    </dgm:pt>
    <dgm:pt modelId="{148D6F74-9F35-46F2-8CC5-F960E5670CC7}" type="pres">
      <dgm:prSet presAssocID="{AB61A5E0-09DC-492A-A807-E967303D8185}" presName="hierChild7" presStyleCnt="0"/>
      <dgm:spPr/>
    </dgm:pt>
  </dgm:ptLst>
  <dgm:cxnLst>
    <dgm:cxn modelId="{13BAEF02-0B0B-4FC7-88E1-F195E71E6B62}" type="presOf" srcId="{34F3E24B-16B3-430D-9E04-C51A5D0F6A06}" destId="{535746B3-AD3D-4BF9-8366-CC3A9A6C56CE}" srcOrd="1" destOrd="0" presId="urn:microsoft.com/office/officeart/2005/8/layout/orgChart1"/>
    <dgm:cxn modelId="{18080804-C0CB-4941-AF80-4AF010CA1CB1}" srcId="{34F3E24B-16B3-430D-9E04-C51A5D0F6A06}" destId="{366B08BB-A7C2-49CB-BA80-2B671B5E4872}" srcOrd="1" destOrd="0" parTransId="{5C7989DB-3325-4123-AE7A-FCAB78BB2A9A}" sibTransId="{B42C7DFD-E0A7-48E2-92BF-DFFED43099E0}"/>
    <dgm:cxn modelId="{F34D3020-EE6D-4155-9CF9-CC3F0CA442F0}" type="presOf" srcId="{06A28206-1812-4A38-84B1-45DCB585278B}" destId="{7BD13AFE-31AC-4DCF-A9C6-C7D59AD34434}" srcOrd="0" destOrd="0" presId="urn:microsoft.com/office/officeart/2005/8/layout/orgChart1"/>
    <dgm:cxn modelId="{906A5E2F-C6E5-4E84-940E-71B0F1D7FCE9}" type="presOf" srcId="{B2CAB3BB-10A8-4416-AF57-AC767EEDFEEC}" destId="{3993EC0C-D634-43CD-865C-C0D1B6A68208}" srcOrd="0" destOrd="0" presId="urn:microsoft.com/office/officeart/2005/8/layout/orgChart1"/>
    <dgm:cxn modelId="{54670E38-9DEF-420F-A7A0-E616072C3306}" srcId="{73253350-17B6-4CCC-82DC-9E43ADB19FBB}" destId="{34F3E24B-16B3-430D-9E04-C51A5D0F6A06}" srcOrd="0" destOrd="0" parTransId="{20B46CF7-E077-4766-93E7-600C41BDCEB2}" sibTransId="{A52FFD9D-6373-4924-961F-52AB40FFA410}"/>
    <dgm:cxn modelId="{D5DB3438-88D1-4EEB-8A73-2668191805C8}" type="presOf" srcId="{AB463BD5-4124-4717-8A62-80D3DBB95A0B}" destId="{9826A926-2C54-456A-9032-E5CE8C160530}" srcOrd="0" destOrd="0" presId="urn:microsoft.com/office/officeart/2005/8/layout/orgChart1"/>
    <dgm:cxn modelId="{36F4075E-3921-4010-A1DD-8CF7DE966149}" type="presOf" srcId="{AB61A5E0-09DC-492A-A807-E967303D8185}" destId="{08EA498C-C73F-4118-BF9A-D804A7617DCC}" srcOrd="1" destOrd="0" presId="urn:microsoft.com/office/officeart/2005/8/layout/orgChart1"/>
    <dgm:cxn modelId="{0778BF44-F0A8-4E80-A5F5-A4C65AA9D3B4}" srcId="{73253350-17B6-4CCC-82DC-9E43ADB19FBB}" destId="{AB61A5E0-09DC-492A-A807-E967303D8185}" srcOrd="1" destOrd="0" parTransId="{06A28206-1812-4A38-84B1-45DCB585278B}" sibTransId="{EC339542-2223-4F44-922A-B6229A076636}"/>
    <dgm:cxn modelId="{746E604C-1B77-4F6C-95B9-0B11688AAA15}" type="presOf" srcId="{AB61A5E0-09DC-492A-A807-E967303D8185}" destId="{F244A4F1-C9CE-4A68-ACFC-C01DA9614AA6}" srcOrd="0" destOrd="0" presId="urn:microsoft.com/office/officeart/2005/8/layout/orgChart1"/>
    <dgm:cxn modelId="{8D7D6B4F-3C59-400B-98FB-DF91D6E04713}" srcId="{779E5E67-0C1A-4B61-AF98-3A233474683C}" destId="{73253350-17B6-4CCC-82DC-9E43ADB19FBB}" srcOrd="0" destOrd="0" parTransId="{FD8BD622-3C62-49D0-8747-9CB707D06067}" sibTransId="{C1FDF35B-80DD-4401-8ECE-7BE8AB77C0B4}"/>
    <dgm:cxn modelId="{91AA5852-F960-4E0F-85C9-B7BA2058C6FF}" type="presOf" srcId="{20B46CF7-E077-4766-93E7-600C41BDCEB2}" destId="{1E8D2727-9DA7-4111-B8A7-C582F86D3381}" srcOrd="0" destOrd="0" presId="urn:microsoft.com/office/officeart/2005/8/layout/orgChart1"/>
    <dgm:cxn modelId="{8D8A5374-A154-47D0-80D7-77CBC21F0578}" type="presOf" srcId="{779E5E67-0C1A-4B61-AF98-3A233474683C}" destId="{CD5213AB-B745-4D50-8823-B77F0890EBA8}" srcOrd="0" destOrd="0" presId="urn:microsoft.com/office/officeart/2005/8/layout/orgChart1"/>
    <dgm:cxn modelId="{2EF53086-5769-4239-9065-94B1A99D0EEE}" type="presOf" srcId="{366B08BB-A7C2-49CB-BA80-2B671B5E4872}" destId="{4A487AD1-F5E5-4831-B462-4EFE0A60CC47}" srcOrd="0" destOrd="0" presId="urn:microsoft.com/office/officeart/2005/8/layout/orgChart1"/>
    <dgm:cxn modelId="{F0DD6B8F-A20F-4F60-84BE-7321F0E16BED}" type="presOf" srcId="{73253350-17B6-4CCC-82DC-9E43ADB19FBB}" destId="{DB826513-EAA5-4B91-AA10-9CACAE7357B4}" srcOrd="1" destOrd="0" presId="urn:microsoft.com/office/officeart/2005/8/layout/orgChart1"/>
    <dgm:cxn modelId="{822438AA-144F-4F01-AE4E-00B82A6CB55F}" srcId="{34F3E24B-16B3-430D-9E04-C51A5D0F6A06}" destId="{AB463BD5-4124-4717-8A62-80D3DBB95A0B}" srcOrd="0" destOrd="0" parTransId="{B2CAB3BB-10A8-4416-AF57-AC767EEDFEEC}" sibTransId="{433285C5-94F7-4ED7-93C5-69374D65F443}"/>
    <dgm:cxn modelId="{B60EB9C7-9F6C-475E-8093-9D7E42C52534}" type="presOf" srcId="{AB463BD5-4124-4717-8A62-80D3DBB95A0B}" destId="{ED3CCE4F-2EBE-49CA-B48A-F9DF69E0E541}" srcOrd="1" destOrd="0" presId="urn:microsoft.com/office/officeart/2005/8/layout/orgChart1"/>
    <dgm:cxn modelId="{7D7DB3CA-3C77-40A0-A2BE-BE7E896B1197}" type="presOf" srcId="{34F3E24B-16B3-430D-9E04-C51A5D0F6A06}" destId="{71F1D2DE-3C5F-4043-B428-1B1EFFCDE314}" srcOrd="0" destOrd="0" presId="urn:microsoft.com/office/officeart/2005/8/layout/orgChart1"/>
    <dgm:cxn modelId="{4B24DECB-2241-43A9-9BB5-A6943F6EF8D9}" type="presOf" srcId="{5C7989DB-3325-4123-AE7A-FCAB78BB2A9A}" destId="{43D28EDE-9670-4E16-8EAF-7457B227C05C}" srcOrd="0" destOrd="0" presId="urn:microsoft.com/office/officeart/2005/8/layout/orgChart1"/>
    <dgm:cxn modelId="{E2BB5CD5-DC19-44B2-94BC-DE4D70407ADE}" type="presOf" srcId="{73253350-17B6-4CCC-82DC-9E43ADB19FBB}" destId="{EF2EF709-6A7A-4BF8-AFFD-2534F6796A75}" srcOrd="0" destOrd="0" presId="urn:microsoft.com/office/officeart/2005/8/layout/orgChart1"/>
    <dgm:cxn modelId="{391D0EE9-2FBE-490A-B447-8FA297E9E683}" type="presOf" srcId="{366B08BB-A7C2-49CB-BA80-2B671B5E4872}" destId="{EA175466-ED1D-49D9-86BD-DEB4D14E1D1E}" srcOrd="1" destOrd="0" presId="urn:microsoft.com/office/officeart/2005/8/layout/orgChart1"/>
    <dgm:cxn modelId="{3C0A8502-B942-4E43-BCC2-3B28FCD649F5}" type="presParOf" srcId="{CD5213AB-B745-4D50-8823-B77F0890EBA8}" destId="{1C8C9521-B5DF-48DD-B0CB-9252A6F8DAD2}" srcOrd="0" destOrd="0" presId="urn:microsoft.com/office/officeart/2005/8/layout/orgChart1"/>
    <dgm:cxn modelId="{258E5193-0DF0-4E88-AD00-4E2A01A7C4D1}" type="presParOf" srcId="{1C8C9521-B5DF-48DD-B0CB-9252A6F8DAD2}" destId="{EE5CD913-DBA2-414A-B8BD-BFCA033505A0}" srcOrd="0" destOrd="0" presId="urn:microsoft.com/office/officeart/2005/8/layout/orgChart1"/>
    <dgm:cxn modelId="{B1B30646-1540-41AE-8159-4371A754CA76}" type="presParOf" srcId="{EE5CD913-DBA2-414A-B8BD-BFCA033505A0}" destId="{EF2EF709-6A7A-4BF8-AFFD-2534F6796A75}" srcOrd="0" destOrd="0" presId="urn:microsoft.com/office/officeart/2005/8/layout/orgChart1"/>
    <dgm:cxn modelId="{082CFF7D-52F0-4362-8FCD-D8C039D252FE}" type="presParOf" srcId="{EE5CD913-DBA2-414A-B8BD-BFCA033505A0}" destId="{DB826513-EAA5-4B91-AA10-9CACAE7357B4}" srcOrd="1" destOrd="0" presId="urn:microsoft.com/office/officeart/2005/8/layout/orgChart1"/>
    <dgm:cxn modelId="{E1C5972A-4F95-4745-927B-B0179AE38B9E}" type="presParOf" srcId="{1C8C9521-B5DF-48DD-B0CB-9252A6F8DAD2}" destId="{CD127F18-196B-4119-9A1D-978E779DE4AD}" srcOrd="1" destOrd="0" presId="urn:microsoft.com/office/officeart/2005/8/layout/orgChart1"/>
    <dgm:cxn modelId="{AAC36250-D4B8-4333-834E-9652661DE3DE}" type="presParOf" srcId="{1C8C9521-B5DF-48DD-B0CB-9252A6F8DAD2}" destId="{B8CEB251-A375-499B-A23A-5F059F6A1BF4}" srcOrd="2" destOrd="0" presId="urn:microsoft.com/office/officeart/2005/8/layout/orgChart1"/>
    <dgm:cxn modelId="{9DFDB793-2E7B-4010-AF63-139B2B471AC5}" type="presParOf" srcId="{B8CEB251-A375-499B-A23A-5F059F6A1BF4}" destId="{1E8D2727-9DA7-4111-B8A7-C582F86D3381}" srcOrd="0" destOrd="0" presId="urn:microsoft.com/office/officeart/2005/8/layout/orgChart1"/>
    <dgm:cxn modelId="{0823B31D-A196-42AA-B71E-E420A497D69F}" type="presParOf" srcId="{B8CEB251-A375-499B-A23A-5F059F6A1BF4}" destId="{ABB959DA-C0DB-4059-A81A-62E0C4B5D129}" srcOrd="1" destOrd="0" presId="urn:microsoft.com/office/officeart/2005/8/layout/orgChart1"/>
    <dgm:cxn modelId="{D88A998F-D92A-4FAF-922F-882CBBE5BE56}" type="presParOf" srcId="{ABB959DA-C0DB-4059-A81A-62E0C4B5D129}" destId="{624038AC-12A6-4B30-8869-39473D9901B9}" srcOrd="0" destOrd="0" presId="urn:microsoft.com/office/officeart/2005/8/layout/orgChart1"/>
    <dgm:cxn modelId="{2673EBA5-3B02-4013-8B45-1B4D5D215745}" type="presParOf" srcId="{624038AC-12A6-4B30-8869-39473D9901B9}" destId="{71F1D2DE-3C5F-4043-B428-1B1EFFCDE314}" srcOrd="0" destOrd="0" presId="urn:microsoft.com/office/officeart/2005/8/layout/orgChart1"/>
    <dgm:cxn modelId="{2420D850-9110-4400-8801-E42786DB7DF1}" type="presParOf" srcId="{624038AC-12A6-4B30-8869-39473D9901B9}" destId="{535746B3-AD3D-4BF9-8366-CC3A9A6C56CE}" srcOrd="1" destOrd="0" presId="urn:microsoft.com/office/officeart/2005/8/layout/orgChart1"/>
    <dgm:cxn modelId="{2C855F0A-1AE6-4B5C-AD6A-FA69548B187C}" type="presParOf" srcId="{ABB959DA-C0DB-4059-A81A-62E0C4B5D129}" destId="{F4F4BC08-6D9C-4265-815C-9B7D51201392}" srcOrd="1" destOrd="0" presId="urn:microsoft.com/office/officeart/2005/8/layout/orgChart1"/>
    <dgm:cxn modelId="{5FD4D6B7-A799-428F-9233-49F05214295B}" type="presParOf" srcId="{ABB959DA-C0DB-4059-A81A-62E0C4B5D129}" destId="{CFB9DD3F-FA09-47C2-A8C3-73D814E0881D}" srcOrd="2" destOrd="0" presId="urn:microsoft.com/office/officeart/2005/8/layout/orgChart1"/>
    <dgm:cxn modelId="{D2B931FB-A392-427A-97F6-714207FB7074}" type="presParOf" srcId="{CFB9DD3F-FA09-47C2-A8C3-73D814E0881D}" destId="{3993EC0C-D634-43CD-865C-C0D1B6A68208}" srcOrd="0" destOrd="0" presId="urn:microsoft.com/office/officeart/2005/8/layout/orgChart1"/>
    <dgm:cxn modelId="{F0A5F7E9-195A-49FD-8856-CA559DC62F3D}" type="presParOf" srcId="{CFB9DD3F-FA09-47C2-A8C3-73D814E0881D}" destId="{22E99987-FEB3-4661-9D2A-9A3955637878}" srcOrd="1" destOrd="0" presId="urn:microsoft.com/office/officeart/2005/8/layout/orgChart1"/>
    <dgm:cxn modelId="{D75430CE-70D6-4199-A285-5766E4ECA208}" type="presParOf" srcId="{22E99987-FEB3-4661-9D2A-9A3955637878}" destId="{39C0B397-C000-4519-BA99-723045AB4455}" srcOrd="0" destOrd="0" presId="urn:microsoft.com/office/officeart/2005/8/layout/orgChart1"/>
    <dgm:cxn modelId="{879820BB-E0A8-4ACA-9B4D-5669AC53B8FE}" type="presParOf" srcId="{39C0B397-C000-4519-BA99-723045AB4455}" destId="{9826A926-2C54-456A-9032-E5CE8C160530}" srcOrd="0" destOrd="0" presId="urn:microsoft.com/office/officeart/2005/8/layout/orgChart1"/>
    <dgm:cxn modelId="{3E39E458-0D16-4938-81B2-F39D9E2214B5}" type="presParOf" srcId="{39C0B397-C000-4519-BA99-723045AB4455}" destId="{ED3CCE4F-2EBE-49CA-B48A-F9DF69E0E541}" srcOrd="1" destOrd="0" presId="urn:microsoft.com/office/officeart/2005/8/layout/orgChart1"/>
    <dgm:cxn modelId="{B6891F7D-3FD5-45E3-883C-2E4347DE66D7}" type="presParOf" srcId="{22E99987-FEB3-4661-9D2A-9A3955637878}" destId="{E2E20DFC-3894-47D4-A3EE-91BDAD6F608C}" srcOrd="1" destOrd="0" presId="urn:microsoft.com/office/officeart/2005/8/layout/orgChart1"/>
    <dgm:cxn modelId="{3DEA4C32-8992-40E4-9FE6-62EC93A7F294}" type="presParOf" srcId="{22E99987-FEB3-4661-9D2A-9A3955637878}" destId="{AC348426-BED8-4149-ABC9-C027A6C52505}" srcOrd="2" destOrd="0" presId="urn:microsoft.com/office/officeart/2005/8/layout/orgChart1"/>
    <dgm:cxn modelId="{933FD199-7142-4843-BDAB-46D362919356}" type="presParOf" srcId="{CFB9DD3F-FA09-47C2-A8C3-73D814E0881D}" destId="{43D28EDE-9670-4E16-8EAF-7457B227C05C}" srcOrd="2" destOrd="0" presId="urn:microsoft.com/office/officeart/2005/8/layout/orgChart1"/>
    <dgm:cxn modelId="{B5634CE1-F6D5-4B50-8042-F93C3913C517}" type="presParOf" srcId="{CFB9DD3F-FA09-47C2-A8C3-73D814E0881D}" destId="{57B7FD6F-4E91-48CB-9FEF-4BB34B2444A6}" srcOrd="3" destOrd="0" presId="urn:microsoft.com/office/officeart/2005/8/layout/orgChart1"/>
    <dgm:cxn modelId="{D0BD2758-E05C-4DA2-8EBE-AA9541821989}" type="presParOf" srcId="{57B7FD6F-4E91-48CB-9FEF-4BB34B2444A6}" destId="{2FA84889-0B3D-4DCD-B7B5-920A512BB521}" srcOrd="0" destOrd="0" presId="urn:microsoft.com/office/officeart/2005/8/layout/orgChart1"/>
    <dgm:cxn modelId="{A25831E1-D70B-4684-8E89-8DCA1A588D27}" type="presParOf" srcId="{2FA84889-0B3D-4DCD-B7B5-920A512BB521}" destId="{4A487AD1-F5E5-4831-B462-4EFE0A60CC47}" srcOrd="0" destOrd="0" presId="urn:microsoft.com/office/officeart/2005/8/layout/orgChart1"/>
    <dgm:cxn modelId="{B85A2161-6FD0-48F7-B51F-EF0E58653801}" type="presParOf" srcId="{2FA84889-0B3D-4DCD-B7B5-920A512BB521}" destId="{EA175466-ED1D-49D9-86BD-DEB4D14E1D1E}" srcOrd="1" destOrd="0" presId="urn:microsoft.com/office/officeart/2005/8/layout/orgChart1"/>
    <dgm:cxn modelId="{C7536CCB-E57E-4CA1-9525-D9C4AC89E3F4}" type="presParOf" srcId="{57B7FD6F-4E91-48CB-9FEF-4BB34B2444A6}" destId="{94AF4E49-49AD-4360-B88E-F137ABBE2C6D}" srcOrd="1" destOrd="0" presId="urn:microsoft.com/office/officeart/2005/8/layout/orgChart1"/>
    <dgm:cxn modelId="{F814E99C-85E8-430B-8D4F-72A97DBD2CA5}" type="presParOf" srcId="{57B7FD6F-4E91-48CB-9FEF-4BB34B2444A6}" destId="{F1EA5118-8E57-4F59-A266-3C962D25FB78}" srcOrd="2" destOrd="0" presId="urn:microsoft.com/office/officeart/2005/8/layout/orgChart1"/>
    <dgm:cxn modelId="{79423B3E-27C0-4595-8732-925B00594B9A}" type="presParOf" srcId="{B8CEB251-A375-499B-A23A-5F059F6A1BF4}" destId="{7BD13AFE-31AC-4DCF-A9C6-C7D59AD34434}" srcOrd="2" destOrd="0" presId="urn:microsoft.com/office/officeart/2005/8/layout/orgChart1"/>
    <dgm:cxn modelId="{E28B86E7-AFB1-468D-A620-ECEFDF914880}" type="presParOf" srcId="{B8CEB251-A375-499B-A23A-5F059F6A1BF4}" destId="{3A39E48F-3600-4DD0-ADC6-1D5CB157CAFE}" srcOrd="3" destOrd="0" presId="urn:microsoft.com/office/officeart/2005/8/layout/orgChart1"/>
    <dgm:cxn modelId="{FD0920F3-9BC0-4430-9BAD-00D53A39446A}" type="presParOf" srcId="{3A39E48F-3600-4DD0-ADC6-1D5CB157CAFE}" destId="{055C0A2D-C428-4884-B29A-D422B78CB032}" srcOrd="0" destOrd="0" presId="urn:microsoft.com/office/officeart/2005/8/layout/orgChart1"/>
    <dgm:cxn modelId="{186FEE13-25CE-49F0-A70C-BF832282EAD1}" type="presParOf" srcId="{055C0A2D-C428-4884-B29A-D422B78CB032}" destId="{F244A4F1-C9CE-4A68-ACFC-C01DA9614AA6}" srcOrd="0" destOrd="0" presId="urn:microsoft.com/office/officeart/2005/8/layout/orgChart1"/>
    <dgm:cxn modelId="{879A7260-ADA1-41DE-8936-99EF69C46AA8}" type="presParOf" srcId="{055C0A2D-C428-4884-B29A-D422B78CB032}" destId="{08EA498C-C73F-4118-BF9A-D804A7617DCC}" srcOrd="1" destOrd="0" presId="urn:microsoft.com/office/officeart/2005/8/layout/orgChart1"/>
    <dgm:cxn modelId="{D1D1D587-B116-4213-A383-0C9DDF6A83E6}" type="presParOf" srcId="{3A39E48F-3600-4DD0-ADC6-1D5CB157CAFE}" destId="{97EBE6DD-01CB-4F81-8190-24293A9C3F2C}" srcOrd="1" destOrd="0" presId="urn:microsoft.com/office/officeart/2005/8/layout/orgChart1"/>
    <dgm:cxn modelId="{B17DF1FE-83B9-4421-937C-2BA383A9EE78}" type="presParOf" srcId="{3A39E48F-3600-4DD0-ADC6-1D5CB157CAFE}" destId="{148D6F74-9F35-46F2-8CC5-F960E5670C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13AFE-31AC-4DCF-A9C6-C7D59AD34434}">
      <dsp:nvSpPr>
        <dsp:cNvPr id="0" name=""/>
        <dsp:cNvSpPr/>
      </dsp:nvSpPr>
      <dsp:spPr>
        <a:xfrm>
          <a:off x="4486780" y="982195"/>
          <a:ext cx="991742" cy="108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799"/>
              </a:lnTo>
              <a:lnTo>
                <a:pt x="991742" y="10897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28EDE-9670-4E16-8EAF-7457B227C05C}">
      <dsp:nvSpPr>
        <dsp:cNvPr id="0" name=""/>
        <dsp:cNvSpPr/>
      </dsp:nvSpPr>
      <dsp:spPr>
        <a:xfrm>
          <a:off x="2322885" y="2721339"/>
          <a:ext cx="271302" cy="834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984"/>
              </a:lnTo>
              <a:lnTo>
                <a:pt x="271302" y="8349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3EC0C-D634-43CD-865C-C0D1B6A68208}">
      <dsp:nvSpPr>
        <dsp:cNvPr id="0" name=""/>
        <dsp:cNvSpPr/>
      </dsp:nvSpPr>
      <dsp:spPr>
        <a:xfrm>
          <a:off x="2180683" y="2721339"/>
          <a:ext cx="142202" cy="834984"/>
        </a:xfrm>
        <a:custGeom>
          <a:avLst/>
          <a:gdLst/>
          <a:ahLst/>
          <a:cxnLst/>
          <a:rect l="0" t="0" r="0" b="0"/>
          <a:pathLst>
            <a:path>
              <a:moveTo>
                <a:pt x="142202" y="0"/>
              </a:moveTo>
              <a:lnTo>
                <a:pt x="142202" y="834984"/>
              </a:lnTo>
              <a:lnTo>
                <a:pt x="0" y="8349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D2727-9DA7-4111-B8A7-C582F86D3381}">
      <dsp:nvSpPr>
        <dsp:cNvPr id="0" name=""/>
        <dsp:cNvSpPr/>
      </dsp:nvSpPr>
      <dsp:spPr>
        <a:xfrm>
          <a:off x="3614836" y="982195"/>
          <a:ext cx="871944" cy="1077197"/>
        </a:xfrm>
        <a:custGeom>
          <a:avLst/>
          <a:gdLst/>
          <a:ahLst/>
          <a:cxnLst/>
          <a:rect l="0" t="0" r="0" b="0"/>
          <a:pathLst>
            <a:path>
              <a:moveTo>
                <a:pt x="871944" y="0"/>
              </a:moveTo>
              <a:lnTo>
                <a:pt x="871944" y="1077197"/>
              </a:lnTo>
              <a:lnTo>
                <a:pt x="0" y="1077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EF709-6A7A-4BF8-AFFD-2534F6796A75}">
      <dsp:nvSpPr>
        <dsp:cNvPr id="0" name=""/>
        <dsp:cNvSpPr/>
      </dsp:nvSpPr>
      <dsp:spPr>
        <a:xfrm>
          <a:off x="3504585" y="0"/>
          <a:ext cx="1964391" cy="9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5595"/>
              </a:solidFill>
            </a:rPr>
            <a:t>HPV types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rgbClr val="005595"/>
              </a:solidFill>
            </a:rPr>
            <a:t>(~100)</a:t>
          </a:r>
        </a:p>
      </dsp:txBody>
      <dsp:txXfrm>
        <a:off x="3504585" y="0"/>
        <a:ext cx="1964391" cy="982195"/>
      </dsp:txXfrm>
    </dsp:sp>
    <dsp:sp modelId="{71F1D2DE-3C5F-4043-B428-1B1EFFCDE314}">
      <dsp:nvSpPr>
        <dsp:cNvPr id="0" name=""/>
        <dsp:cNvSpPr/>
      </dsp:nvSpPr>
      <dsp:spPr>
        <a:xfrm>
          <a:off x="1030934" y="1397447"/>
          <a:ext cx="2583901" cy="1323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5595"/>
              </a:solidFill>
            </a:rPr>
            <a:t>Mucosal/genital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5595"/>
              </a:solidFill>
            </a:rPr>
            <a:t>(~40 types</a:t>
          </a:r>
          <a:r>
            <a:rPr lang="en-US" sz="2800" kern="1200" dirty="0">
              <a:solidFill>
                <a:srgbClr val="005595"/>
              </a:solidFill>
            </a:rPr>
            <a:t>)</a:t>
          </a:r>
        </a:p>
      </dsp:txBody>
      <dsp:txXfrm>
        <a:off x="1030934" y="1397447"/>
        <a:ext cx="2583901" cy="1323891"/>
      </dsp:txXfrm>
    </dsp:sp>
    <dsp:sp modelId="{9826A926-2C54-456A-9032-E5CE8C160530}">
      <dsp:nvSpPr>
        <dsp:cNvPr id="0" name=""/>
        <dsp:cNvSpPr/>
      </dsp:nvSpPr>
      <dsp:spPr>
        <a:xfrm>
          <a:off x="186197" y="3065226"/>
          <a:ext cx="1994486" cy="9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5595"/>
              </a:solidFill>
            </a:rPr>
            <a:t>High-risk types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5595"/>
              </a:solidFill>
            </a:rPr>
            <a:t>16, 18</a:t>
          </a:r>
        </a:p>
      </dsp:txBody>
      <dsp:txXfrm>
        <a:off x="186197" y="3065226"/>
        <a:ext cx="1994486" cy="982195"/>
      </dsp:txXfrm>
    </dsp:sp>
    <dsp:sp modelId="{4A487AD1-F5E5-4831-B462-4EFE0A60CC47}">
      <dsp:nvSpPr>
        <dsp:cNvPr id="0" name=""/>
        <dsp:cNvSpPr/>
      </dsp:nvSpPr>
      <dsp:spPr>
        <a:xfrm>
          <a:off x="2594187" y="3065226"/>
          <a:ext cx="2412626" cy="9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5595"/>
              </a:solidFill>
            </a:rPr>
            <a:t>Low-risk types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5595"/>
              </a:solidFill>
            </a:rPr>
            <a:t>6, 11</a:t>
          </a:r>
        </a:p>
      </dsp:txBody>
      <dsp:txXfrm>
        <a:off x="2594187" y="3065226"/>
        <a:ext cx="2412626" cy="982195"/>
      </dsp:txXfrm>
    </dsp:sp>
    <dsp:sp modelId="{F244A4F1-C9CE-4A68-ACFC-C01DA9614AA6}">
      <dsp:nvSpPr>
        <dsp:cNvPr id="0" name=""/>
        <dsp:cNvSpPr/>
      </dsp:nvSpPr>
      <dsp:spPr>
        <a:xfrm>
          <a:off x="5478523" y="1401278"/>
          <a:ext cx="3071876" cy="1341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5595"/>
              </a:solidFill>
            </a:rPr>
            <a:t>Non-mucosal/cutaneous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5595"/>
              </a:solidFill>
            </a:rPr>
            <a:t>(~60 types)</a:t>
          </a:r>
        </a:p>
      </dsp:txBody>
      <dsp:txXfrm>
        <a:off x="5478523" y="1401278"/>
        <a:ext cx="3071876" cy="1341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0.35364</cdr:x>
      <cdr:y>0.16079</cdr:y>
    </cdr:from>
    <cdr:to>
      <cdr:x>0.69322</cdr:x>
      <cdr:y>0.54203</cdr:y>
    </cdr:to>
    <cdr:sp macro="" textlink="">
      <cdr:nvSpPr>
        <cdr:cNvPr id="2" name="Callout: Down Arrow 1"/>
        <cdr:cNvSpPr/>
      </cdr:nvSpPr>
      <cdr:spPr bwMode="auto">
        <a:xfrm xmlns:a="http://schemas.openxmlformats.org/drawingml/2006/main">
          <a:off x="2910309" y="709177"/>
          <a:ext cx="2794651" cy="1681498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accent5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In 2012, ACS pap</a:t>
          </a:r>
          <a:r>
            <a:rPr kumimoji="0" lang="en-US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 screening recommendations changed: </a:t>
          </a:r>
          <a:r>
            <a:rPr lang="en-US" sz="1600" dirty="0">
              <a:latin typeface="+mn-lt"/>
            </a:rPr>
            <a:t>women under 21 </a:t>
          </a:r>
          <a:r>
            <a:rPr lang="en-US" sz="1600" i="1" dirty="0">
              <a:latin typeface="+mn-lt"/>
            </a:rPr>
            <a:t>shouldn’t have a pap at all</a:t>
          </a:r>
          <a:r>
            <a:rPr lang="en-US" sz="1600" dirty="0">
              <a:latin typeface="+mn-lt"/>
            </a:rPr>
            <a:t>. </a:t>
          </a:r>
        </a:p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rPr>
            <a:t> </a:t>
          </a:r>
          <a:endParaRPr kumimoji="0" lang="en-US" sz="1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0.27843</cdr:x>
      <cdr:y>0.14485</cdr:y>
    </cdr:from>
    <cdr:to>
      <cdr:x>0.79914</cdr:x>
      <cdr:y>0.43528</cdr:y>
    </cdr:to>
    <cdr:sp macro="" textlink="">
      <cdr:nvSpPr>
        <cdr:cNvPr id="2" name="Callout: Down Arrow 1"/>
        <cdr:cNvSpPr/>
      </cdr:nvSpPr>
      <cdr:spPr bwMode="auto">
        <a:xfrm xmlns:a="http://schemas.openxmlformats.org/drawingml/2006/main">
          <a:off x="2291380" y="652905"/>
          <a:ext cx="4285236" cy="1309100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accent5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In 2012, ACS pap</a:t>
          </a:r>
          <a:r>
            <a:rPr kumimoji="0" lang="en-US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 screening recommendations changed: </a:t>
          </a:r>
          <a:r>
            <a:rPr lang="en-US" sz="1600" dirty="0">
              <a:latin typeface="+mn-lt"/>
            </a:rPr>
            <a:t>women under 21 </a:t>
          </a:r>
          <a:r>
            <a:rPr lang="en-US" sz="1600" i="1" dirty="0">
              <a:latin typeface="+mn-lt"/>
            </a:rPr>
            <a:t>shouldn’t have a pap at all</a:t>
          </a:r>
          <a:r>
            <a:rPr lang="en-US" sz="1600" dirty="0">
              <a:latin typeface="+mn-lt"/>
            </a:rPr>
            <a:t>. </a:t>
          </a:r>
        </a:p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rPr>
            <a:t> </a:t>
          </a:r>
          <a:endParaRPr kumimoji="0" lang="en-US" sz="1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0.35364</cdr:x>
      <cdr:y>0.39119</cdr:y>
    </cdr:from>
    <cdr:to>
      <cdr:x>0.70578</cdr:x>
      <cdr:y>0.75512</cdr:y>
    </cdr:to>
    <cdr:sp macro="" textlink="">
      <cdr:nvSpPr>
        <cdr:cNvPr id="3" name="Callout: Up Arrow 2">
          <a:extLst xmlns:a="http://schemas.openxmlformats.org/drawingml/2006/main">
            <a:ext uri="{FF2B5EF4-FFF2-40B4-BE49-F238E27FC236}">
              <a16:creationId xmlns:a16="http://schemas.microsoft.com/office/drawing/2014/main" id="{9E43DEC6-6E10-44EF-8474-27E7237C0A56}"/>
            </a:ext>
          </a:extLst>
        </cdr:cNvPr>
        <cdr:cNvSpPr/>
      </cdr:nvSpPr>
      <cdr:spPr bwMode="auto">
        <a:xfrm xmlns:a="http://schemas.openxmlformats.org/drawingml/2006/main">
          <a:off x="2910309" y="1674886"/>
          <a:ext cx="2897946" cy="1558200"/>
        </a:xfrm>
        <a:prstGeom xmlns:a="http://schemas.openxmlformats.org/drawingml/2006/main" prst="upArrowCallout">
          <a:avLst/>
        </a:prstGeom>
        <a:solidFill xmlns:a="http://schemas.openxmlformats.org/drawingml/2006/main">
          <a:schemeClr val="accent5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en-US" sz="1200" dirty="0"/>
            <a:t>In 2012, ACS pap screening recommendations changed:  21-29 year old women should have a pap every 3 years(as opposed to every year), HPV Test only if abnormal Pap</a:t>
          </a:r>
        </a:p>
        <a:p xmlns:a="http://schemas.openxmlformats.org/drawingml/2006/main">
          <a:endParaRPr lang="en-US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0.30523</cdr:x>
      <cdr:y>0</cdr:y>
    </cdr:from>
    <cdr:to>
      <cdr:x>0.81765</cdr:x>
      <cdr:y>0.24122</cdr:y>
    </cdr:to>
    <cdr:sp macro="" textlink="">
      <cdr:nvSpPr>
        <cdr:cNvPr id="2" name="Callout: Down Arrow 1"/>
        <cdr:cNvSpPr/>
      </cdr:nvSpPr>
      <cdr:spPr bwMode="auto">
        <a:xfrm xmlns:a="http://schemas.openxmlformats.org/drawingml/2006/main">
          <a:off x="2511921" y="0"/>
          <a:ext cx="4217011" cy="1113810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accent5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latin typeface="+mn-lt"/>
            </a:rPr>
            <a:t>In 2012, ACS pap screening recommendations changed:  21-29 year old women should have a pap every 3 years(as opposed to every year), HPV Test only if abnormal Pap</a:t>
          </a:r>
        </a:p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0.13761</cdr:x>
      <cdr:y>0.52068</cdr:y>
    </cdr:from>
    <cdr:to>
      <cdr:x>0.3188</cdr:x>
      <cdr:y>0.60872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26FC5B1-A55F-41FA-94C7-175911C50719}"/>
            </a:ext>
          </a:extLst>
        </cdr:cNvPr>
        <cdr:cNvSpPr txBox="1"/>
      </cdr:nvSpPr>
      <cdr:spPr>
        <a:xfrm xmlns:a="http://schemas.openxmlformats.org/drawingml/2006/main">
          <a:off x="1132449" y="2246410"/>
          <a:ext cx="1491175" cy="379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Total N=1744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0.10797</cdr:x>
      <cdr:y>0.89524</cdr:y>
    </cdr:from>
    <cdr:to>
      <cdr:x>0.88839</cdr:x>
      <cdr:y>0.94921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A527CAC-A674-49CF-BCFC-093B1EFBFFC4}"/>
            </a:ext>
          </a:extLst>
        </cdr:cNvPr>
        <cdr:cNvSpPr txBox="1"/>
      </cdr:nvSpPr>
      <cdr:spPr>
        <a:xfrm xmlns:a="http://schemas.openxmlformats.org/drawingml/2006/main">
          <a:off x="905022" y="3967090"/>
          <a:ext cx="6541476" cy="239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0.35458</cdr:x>
      <cdr:y>0.44725</cdr:y>
    </cdr:from>
    <cdr:to>
      <cdr:x>0.71913</cdr:x>
      <cdr:y>0.80837</cdr:y>
    </cdr:to>
    <cdr:sp macro="" textlink="">
      <cdr:nvSpPr>
        <cdr:cNvPr id="3" name="Callout: Up Arrow 2">
          <a:extLst xmlns:a="http://schemas.openxmlformats.org/drawingml/2006/main">
            <a:ext uri="{FF2B5EF4-FFF2-40B4-BE49-F238E27FC236}">
              <a16:creationId xmlns:a16="http://schemas.microsoft.com/office/drawing/2014/main" id="{102DB8C8-C5A7-4FBD-8A85-38913573D226}"/>
            </a:ext>
          </a:extLst>
        </cdr:cNvPr>
        <cdr:cNvSpPr/>
      </cdr:nvSpPr>
      <cdr:spPr bwMode="auto">
        <a:xfrm xmlns:a="http://schemas.openxmlformats.org/drawingml/2006/main">
          <a:off x="2918012" y="2065149"/>
          <a:ext cx="3000127" cy="1667436"/>
        </a:xfrm>
        <a:prstGeom xmlns:a="http://schemas.openxmlformats.org/drawingml/2006/main" prst="upArrowCallout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r>
            <a:rPr lang="en-US" sz="1200" dirty="0"/>
            <a:t>In 2012, ACS pap screening recommendations changed: Women 30-65 years old should have a Pap every 5 years with HPV co-test OR a Pap every 3 years no HPV co-test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0.28922</cdr:x>
      <cdr:y>0.14732</cdr:y>
    </cdr:from>
    <cdr:to>
      <cdr:x>0.76307</cdr:x>
      <cdr:y>0.43652</cdr:y>
    </cdr:to>
    <cdr:sp macro="" textlink="">
      <cdr:nvSpPr>
        <cdr:cNvPr id="2" name="Callout: Down Arrow 1">
          <a:extLst xmlns:a="http://schemas.openxmlformats.org/drawingml/2006/main">
            <a:ext uri="{FF2B5EF4-FFF2-40B4-BE49-F238E27FC236}">
              <a16:creationId xmlns:a16="http://schemas.microsoft.com/office/drawing/2014/main" id="{D8561AFA-8045-4329-AEBC-E53E095389AA}"/>
            </a:ext>
          </a:extLst>
        </cdr:cNvPr>
        <cdr:cNvSpPr/>
      </cdr:nvSpPr>
      <cdr:spPr bwMode="auto">
        <a:xfrm xmlns:a="http://schemas.openxmlformats.org/drawingml/2006/main">
          <a:off x="2380128" y="616491"/>
          <a:ext cx="3899647" cy="1210236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accent5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latin typeface="+mj-lt"/>
            </a:rPr>
            <a:t>In 2012, ACS pap screening recommendations changed:  Women 30-65 years old should have a Pap every 5 years with HPV co-test OR a Pap every 3 years no HPV co-test</a:t>
          </a:r>
        </a:p>
        <a:p xmlns:a="http://schemas.openxmlformats.org/drawingml/2006/main">
          <a:pPr algn="ctr"/>
          <a:endParaRPr lang="en-US" sz="1200" dirty="0">
            <a:latin typeface="+mn-lt"/>
          </a:endParaRPr>
        </a:p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64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4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64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0191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64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91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646" eaLnBrk="1" hangingPunct="1">
              <a:defRPr sz="1300" smtClean="0"/>
            </a:lvl1pPr>
          </a:lstStyle>
          <a:p>
            <a:pPr>
              <a:defRPr/>
            </a:pPr>
            <a:fld id="{F6234D74-B2DC-46F2-A484-9AF147EF3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43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8T15:43:46.973"/>
    </inkml:context>
    <inkml:brush xml:id="br0">
      <inkml:brushProperty name="width" value="0.05" units="cm"/>
      <inkml:brushProperty name="height" value="0.05" units="cm"/>
      <inkml:brushProperty name="color" value="#1CADE4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8T15:43:47.701"/>
    </inkml:context>
    <inkml:brush xml:id="br0">
      <inkml:brushProperty name="width" value="0.05" units="cm"/>
      <inkml:brushProperty name="height" value="0.05" units="cm"/>
      <inkml:brushProperty name="color" value="#1CADE4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8T15:43:46.973"/>
    </inkml:context>
    <inkml:brush xml:id="br0">
      <inkml:brushProperty name="width" value="0.05" units="cm"/>
      <inkml:brushProperty name="height" value="0.05" units="cm"/>
      <inkml:brushProperty name="color" value="#1CADE4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8T15:43:47.701"/>
    </inkml:context>
    <inkml:brush xml:id="br0">
      <inkml:brushProperty name="width" value="0.05" units="cm"/>
      <inkml:brushProperty name="height" value="0.05" units="cm"/>
      <inkml:brushProperty name="color" value="#1CADE4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4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defTabSz="96664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4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 defTabSz="96664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40" y="4560892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91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defTabSz="966646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91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 defTabSz="966646" eaLnBrk="1" hangingPunct="1">
              <a:defRPr sz="1300" smtClean="0"/>
            </a:lvl1pPr>
          </a:lstStyle>
          <a:p>
            <a:pPr>
              <a:defRPr/>
            </a:pPr>
            <a:fld id="{5D6CFC96-4FAE-4DEA-943D-ED403D822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383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64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2" indent="-285708" defTabSz="96664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3" indent="-228567" defTabSz="96664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6" indent="-228567" defTabSz="96664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9" indent="-228567" defTabSz="966646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32" indent="-228567" defTabSz="9666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65" indent="-228567" defTabSz="9666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97" indent="-228567" defTabSz="9666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30" indent="-228567" defTabSz="96664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B3A64-2C0E-4363-B313-14EFF44D9C4F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7" y="4560892"/>
            <a:ext cx="5365750" cy="4319587"/>
          </a:xfrm>
          <a:noFill/>
        </p:spPr>
        <p:txBody>
          <a:bodyPr/>
          <a:lstStyle/>
          <a:p>
            <a:pPr marL="177845" indent="-177845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65678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786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140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160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63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326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694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213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43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52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265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0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352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69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84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11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14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5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45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3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968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52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85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64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509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63924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3879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3692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60861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7669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646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0C26-8E78-4968-A33D-3891D32031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916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116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8757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281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80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0C26-8E78-4968-A33D-3891D32031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6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0C26-8E78-4968-A33D-3891D32031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5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247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16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0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124200" y="63246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1200" dirty="0">
              <a:solidFill>
                <a:srgbClr val="005595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1066800" y="5583238"/>
            <a:ext cx="3200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792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 baseline="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284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0046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E3EF5-7312-4425-A53C-1CEA3B68E1B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9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7969-E2EB-4DA9-9C5E-B2BB5823B73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0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48EE-FF33-4ED4-835B-01A3B05F102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49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CAFB-F195-4775-A60B-4607BE8AE5B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78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E45D-C27D-450A-9113-948A5E8F8CE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12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CEF7-1BF9-45B3-942D-1CCB07C93B0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6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68E1E-D873-4614-A66A-2F6E219C2A0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54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64A4E-8811-4FCA-8050-BA5A02F0C7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10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21877-D45B-47A7-8AEE-540B7211F40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3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9150-DD3F-4056-8CEC-AFFE02305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248400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44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45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9150-DD3F-4056-8CEC-AFFE02305E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3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A1AE-6E4E-4360-9ED1-FE04A0CD40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1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F4E43-F9D2-4B47-9000-6B558DF2F7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82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F4E7A-2BA7-4445-A252-D7A37B2A65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50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FBCAE-A421-4082-959B-CE3A178F9D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0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03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7F101-68A7-446B-A519-BEF46E8172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85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FC4E-317C-4124-9906-C7591D51C1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36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D7092-FDAB-446D-BCA8-5DABB7FD40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43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BA8C-B892-4993-A9E4-BF84230C78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90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7741F-E8F8-4FA2-AE88-524C18A3E5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23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48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11DDF-40C6-4121-B548-465121590D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6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FD3A-00F4-46DD-B109-762B4AAAF9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44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34C2A-0C2E-4C18-91CE-1CC570FECF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51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9D67-77DE-4B5B-BA73-9AB73022EB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4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47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AB09-EF60-4E94-BE4D-9901375C18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5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2FF9-224F-4588-86A9-C378903F5C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01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235C-734B-4DD4-BD25-07C1AB359D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5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A1EA-6045-4D62-A88A-E2BDE99F8A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1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BA24-C5E4-4963-9E1A-0D4C063E540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38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E0758-5CF3-4AC9-AEE5-405717C755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36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1066800" y="5583238"/>
            <a:ext cx="3200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05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513"/>
            <a:ext cx="8229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51332-72B6-46A0-A4CA-0EA10C26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73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E3EF5-7312-4425-A53C-1CEA3B68E1B2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26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7969-E2EB-4DA9-9C5E-B2BB5823B73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5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48EE-FF33-4ED4-835B-01A3B05F102E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5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CAFB-F195-4775-A60B-4607BE8AE5B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49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E45D-C27D-450A-9113-948A5E8F8CEE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73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CEF7-1BF9-45B3-942D-1CCB07C93B0F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31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68E1E-D873-4614-A66A-2F6E219C2A01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3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64A4E-8811-4FCA-8050-BA5A02F0C7FA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9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21877-D45B-47A7-8AEE-540B7211F407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14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90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42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0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33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7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05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869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76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6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0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4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9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94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68E64258-E275-4F77-A49F-6437ADA84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91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5595"/>
                </a:solidFill>
                <a:latin typeface="+mn-lt"/>
              </a:defRPr>
            </a:lvl1pPr>
          </a:lstStyle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fld id="{69A751ED-F17A-4F1E-95F3-1B9506A78ECA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5595"/>
                </a:solidFill>
                <a:latin typeface="+mn-lt"/>
              </a:defRPr>
            </a:lvl1pPr>
          </a:lstStyle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fld id="{64793343-820E-4C53-B7FD-2DFDFE2B5F41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smtClean="0">
                <a:solidFill>
                  <a:srgbClr val="005595"/>
                </a:solidFill>
                <a:latin typeface="+mn-lt"/>
              </a:defRPr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500" kern="1200">
          <a:solidFill>
            <a:srgbClr val="005595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 kern="1200">
          <a:solidFill>
            <a:srgbClr val="005595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050" kern="1200">
          <a:solidFill>
            <a:srgbClr val="005595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 kern="1200">
          <a:solidFill>
            <a:srgbClr val="00559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pv/parents/questions-answer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ara.J.Ehlers@state.or.us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437" y="708076"/>
            <a:ext cx="8408963" cy="1905000"/>
          </a:xfrm>
        </p:spPr>
        <p:txBody>
          <a:bodyPr/>
          <a:lstStyle/>
          <a:p>
            <a:r>
              <a:rPr lang="en-US" altLang="en-US" sz="4000" dirty="0"/>
              <a:t>HPV Impact: Surveillance of HPV-related cervical pre-cancers (CIN2+) in Oregon, 2008-2016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5693" y="3414860"/>
            <a:ext cx="7990449" cy="15805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dirty="0"/>
              <a:t>Oregon HPV Summit - May 2018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Nasreen Abdullah, MD, MPH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Sara Ehlers, MPH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14" y="5478340"/>
            <a:ext cx="1328224" cy="996168"/>
          </a:xfrm>
          <a:prstGeom prst="rect">
            <a:avLst/>
          </a:prstGeom>
        </p:spPr>
      </p:pic>
      <p:pic>
        <p:nvPicPr>
          <p:cNvPr id="7" name="Picture 2" descr="C:\Documents and Settings\kme27\Desktop\HPV-Impact Design Element_transparent.JPG_files\view.j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r="11516" b="16296"/>
          <a:stretch>
            <a:fillRect/>
          </a:stretch>
        </p:blipFill>
        <p:spPr bwMode="auto">
          <a:xfrm>
            <a:off x="7782438" y="4283466"/>
            <a:ext cx="1066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7626-CE82-45AC-A029-735C4E10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 Methods – Case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5A0AD-C233-4838-B6E1-74908C1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2964"/>
            <a:ext cx="82296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18 years of age or older at time of diagnosis</a:t>
            </a:r>
          </a:p>
          <a:p>
            <a:r>
              <a:rPr lang="en-US" sz="3200" dirty="0"/>
              <a:t>Resident of  28 zip code area in Portland metro</a:t>
            </a:r>
          </a:p>
          <a:p>
            <a:r>
              <a:rPr lang="en-US" sz="3200" dirty="0"/>
              <a:t>Has histologically (biopsy) confirmed diagnosis of CIN 2, CIN 2/3, CIN 3, or adenocarcinoma in situ (AIS)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Diagnosed on or after January 1, 2008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5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FD08F-3B04-437A-BDAA-FB195EBF3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Oregon’s Surveillance Area</a:t>
            </a:r>
            <a:endParaRPr lang="en-US" dirty="0"/>
          </a:p>
        </p:txBody>
      </p:sp>
      <p:pic>
        <p:nvPicPr>
          <p:cNvPr id="4" name="Picture 13" descr="SentinelOver3">
            <a:extLst>
              <a:ext uri="{FF2B5EF4-FFF2-40B4-BE49-F238E27FC236}">
                <a16:creationId xmlns:a16="http://schemas.microsoft.com/office/drawing/2014/main" id="{8658553A-1BCD-4675-B13F-213CE6786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67" y="1327067"/>
            <a:ext cx="6952129" cy="447787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D60843-3DDA-4D78-9E04-A04C5CABF3F1}"/>
              </a:ext>
            </a:extLst>
          </p:cNvPr>
          <p:cNvSpPr/>
          <p:nvPr/>
        </p:nvSpPr>
        <p:spPr bwMode="auto">
          <a:xfrm>
            <a:off x="5232400" y="2418080"/>
            <a:ext cx="1016000" cy="1219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0F939-0A4B-4F67-9FB8-B136E31CE12A}"/>
              </a:ext>
            </a:extLst>
          </p:cNvPr>
          <p:cNvSpPr txBox="1"/>
          <p:nvPr/>
        </p:nvSpPr>
        <p:spPr>
          <a:xfrm>
            <a:off x="4107543" y="1901370"/>
            <a:ext cx="3462674" cy="4876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1B0B36-1551-4A42-8424-984E6DDB5A94}"/>
              </a:ext>
            </a:extLst>
          </p:cNvPr>
          <p:cNvSpPr txBox="1"/>
          <p:nvPr/>
        </p:nvSpPr>
        <p:spPr>
          <a:xfrm>
            <a:off x="4354286" y="1865831"/>
            <a:ext cx="321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Oregon Sentinel Surveillance Area</a:t>
            </a:r>
          </a:p>
          <a:p>
            <a:pPr algn="ctr"/>
            <a:r>
              <a:rPr lang="en-US" sz="1400" dirty="0"/>
              <a:t>2008-2016</a:t>
            </a:r>
          </a:p>
        </p:txBody>
      </p:sp>
    </p:spTree>
    <p:extLst>
      <p:ext uri="{BB962C8B-B14F-4D97-AF65-F5344CB8AC3E}">
        <p14:creationId xmlns:p14="http://schemas.microsoft.com/office/powerpoint/2010/main" val="424092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0C6B-0E4A-4EC7-923D-0CFDEE95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 Methods –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961A6-1D08-4369-B17C-E23EB0DF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0541"/>
            <a:ext cx="82296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Data Sources</a:t>
            </a:r>
          </a:p>
          <a:p>
            <a:pPr marL="457200" lvl="1" indent="0">
              <a:buNone/>
            </a:pPr>
            <a:r>
              <a:rPr lang="en-US" sz="2800" dirty="0"/>
              <a:t>- Pathology reports from the labs</a:t>
            </a:r>
          </a:p>
          <a:p>
            <a:pPr lvl="1">
              <a:buFontTx/>
              <a:buChar char="-"/>
            </a:pPr>
            <a:r>
              <a:rPr lang="en-US" sz="2800" dirty="0"/>
              <a:t>Providers and electronic medical records </a:t>
            </a:r>
          </a:p>
          <a:p>
            <a:pPr lvl="1">
              <a:buFontTx/>
              <a:buChar char="-"/>
            </a:pPr>
            <a:r>
              <a:rPr lang="en-US" sz="2800" dirty="0"/>
              <a:t>Immunization registry (ALERT)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Specimens – HPV Typing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2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DEFF-72F9-4702-BC82-EB3A8EB5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HPV Type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A559-D015-4CDB-8C7E-D42B828D1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97362"/>
          </a:xfrm>
        </p:spPr>
        <p:txBody>
          <a:bodyPr/>
          <a:lstStyle/>
          <a:p>
            <a:r>
              <a:rPr lang="en-US" sz="2500" dirty="0"/>
              <a:t>We collect and submit tissue from 18-39 year-old cases to CDC for HPV typing</a:t>
            </a:r>
          </a:p>
          <a:p>
            <a:r>
              <a:rPr lang="en-US" sz="2500" dirty="0"/>
              <a:t>Sample is tested for 41 HPV types by Linear Array (LA) HPV Typing Assay and Line Probe Assay (</a:t>
            </a:r>
            <a:r>
              <a:rPr lang="en-US" sz="2500" dirty="0" err="1"/>
              <a:t>LiPA</a:t>
            </a:r>
            <a:r>
              <a:rPr lang="en-US" sz="2500" dirty="0"/>
              <a:t>) testing</a:t>
            </a:r>
          </a:p>
          <a:p>
            <a:r>
              <a:rPr lang="en-US" sz="2500" dirty="0"/>
              <a:t>37 HPV types tested are oncogenic</a:t>
            </a:r>
          </a:p>
          <a:p>
            <a:r>
              <a:rPr lang="en-US" sz="2500" dirty="0"/>
              <a:t>Two oncogenic types - 16/18 - cause 70% of cervical cancer. </a:t>
            </a:r>
          </a:p>
          <a:p>
            <a:r>
              <a:rPr lang="en-US" sz="2500" dirty="0"/>
              <a:t>Five oncogenic types cause ~15% of cervical cancer. </a:t>
            </a:r>
          </a:p>
          <a:p>
            <a:r>
              <a:rPr lang="en-US" sz="2500" dirty="0"/>
              <a:t>These seven types are covered by the HPV9 vaccine.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4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51" y="4256880"/>
            <a:ext cx="1824015" cy="1420966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  <p:sp>
        <p:nvSpPr>
          <p:cNvPr id="56" name="TextBox 55"/>
          <p:cNvSpPr txBox="1"/>
          <p:nvPr/>
        </p:nvSpPr>
        <p:spPr>
          <a:xfrm>
            <a:off x="479503" y="318143"/>
            <a:ext cx="3599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</a:rPr>
              <a:t>General data flow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8321" y="1270532"/>
            <a:ext cx="1913955" cy="101183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646" y="2798291"/>
            <a:ext cx="2107491" cy="132108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60" y="2966221"/>
            <a:ext cx="1703614" cy="127410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 rot="20572278">
            <a:off x="1390097" y="4960231"/>
            <a:ext cx="70803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10000"/>
                  </a:schemeClr>
                </a:solidFill>
              </a:rPr>
              <a:t>HPV 16</a:t>
            </a:r>
          </a:p>
          <a:p>
            <a:endParaRPr lang="en-US" sz="1000" b="1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026" name="Picture 2" descr="Image result for stick figure of a wom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95" y="1112386"/>
            <a:ext cx="776672" cy="13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Left 5"/>
          <p:cNvSpPr/>
          <p:nvPr/>
        </p:nvSpPr>
        <p:spPr>
          <a:xfrm>
            <a:off x="6164178" y="3537080"/>
            <a:ext cx="851219" cy="2695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/>
          <p:cNvSpPr/>
          <p:nvPr/>
        </p:nvSpPr>
        <p:spPr>
          <a:xfrm flipV="1">
            <a:off x="1351567" y="1571393"/>
            <a:ext cx="840915" cy="28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Right 76"/>
          <p:cNvSpPr/>
          <p:nvPr/>
        </p:nvSpPr>
        <p:spPr>
          <a:xfrm flipV="1">
            <a:off x="5230686" y="1571392"/>
            <a:ext cx="840500" cy="285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4007" y="4759695"/>
            <a:ext cx="1571484" cy="778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9936" y="2580018"/>
            <a:ext cx="1186992" cy="1676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9438" y="1088650"/>
            <a:ext cx="1747490" cy="1221294"/>
          </a:xfrm>
          <a:prstGeom prst="rect">
            <a:avLst/>
          </a:prstGeom>
        </p:spPr>
      </p:pic>
      <p:sp>
        <p:nvSpPr>
          <p:cNvPr id="79" name="Arrow: Down 78"/>
          <p:cNvSpPr/>
          <p:nvPr/>
        </p:nvSpPr>
        <p:spPr>
          <a:xfrm rot="7158621">
            <a:off x="6124134" y="4070675"/>
            <a:ext cx="233664" cy="5899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Down 79"/>
          <p:cNvSpPr/>
          <p:nvPr/>
        </p:nvSpPr>
        <p:spPr>
          <a:xfrm rot="3231919">
            <a:off x="6004656" y="1818508"/>
            <a:ext cx="356004" cy="1217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Left-Right 1"/>
          <p:cNvSpPr/>
          <p:nvPr/>
        </p:nvSpPr>
        <p:spPr bwMode="auto">
          <a:xfrm>
            <a:off x="2412949" y="3335841"/>
            <a:ext cx="1316121" cy="40247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75F2-CAA3-4A0B-8738-484DEA07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monitor precancers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3D131-8A14-40C3-9254-A9DD01706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 sz="3000" dirty="0">
                <a:latin typeface="Arial" pitchFamily="34" charset="0"/>
              </a:rPr>
              <a:t>To answer questions about vaccine effectiveness                         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3000" dirty="0">
                <a:latin typeface="Arial" pitchFamily="34" charset="0"/>
              </a:rPr>
              <a:t>     – cervical cancer monitoring is impractical                                                       </a:t>
            </a:r>
          </a:p>
          <a:p>
            <a:pPr lvl="0">
              <a:lnSpc>
                <a:spcPct val="90000"/>
              </a:lnSpc>
              <a:buNone/>
            </a:pPr>
            <a:r>
              <a:rPr lang="en-US" sz="3000" dirty="0">
                <a:latin typeface="Arial" pitchFamily="34" charset="0"/>
              </a:rPr>
              <a:t>     – dysplasia is a good proxy for cervical 	cancer</a:t>
            </a:r>
          </a:p>
          <a:p>
            <a:pPr lvl="0">
              <a:lnSpc>
                <a:spcPct val="90000"/>
              </a:lnSpc>
              <a:buNone/>
            </a:pPr>
            <a:endParaRPr lang="en-US" sz="3000" dirty="0">
              <a:latin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Arial" pitchFamily="34" charset="0"/>
              </a:rPr>
              <a:t>Precancers themselves cost millions for evaluation and treatment</a:t>
            </a:r>
          </a:p>
          <a:p>
            <a:pPr lvl="0">
              <a:lnSpc>
                <a:spcPct val="90000"/>
              </a:lnSpc>
              <a:buNone/>
            </a:pPr>
            <a:endParaRPr lang="en-US" dirty="0">
              <a:latin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5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892B-9E84-4F0A-A939-8A060F69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HPV Monitoring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BEFA9-1A8B-42F9-ACDC-2363E9BF7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/>
              <a:t>Determine incidence of high-grade cervical dysplasia</a:t>
            </a:r>
          </a:p>
          <a:p>
            <a:endParaRPr lang="en-US" sz="3400" dirty="0"/>
          </a:p>
          <a:p>
            <a:r>
              <a:rPr lang="en-US" sz="3400" dirty="0"/>
              <a:t>Describe trend in prevalence and distribution of HPV types</a:t>
            </a:r>
          </a:p>
        </p:txBody>
      </p:sp>
    </p:spTree>
    <p:extLst>
      <p:ext uri="{BB962C8B-B14F-4D97-AF65-F5344CB8AC3E}">
        <p14:creationId xmlns:p14="http://schemas.microsoft.com/office/powerpoint/2010/main" val="59606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20DD-B3F8-4518-BDF2-D38417B9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99107-9E5B-405F-A7B6-F8A242BBE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Incidence of cervical precancers</a:t>
            </a:r>
          </a:p>
        </p:txBody>
      </p:sp>
    </p:spTree>
    <p:extLst>
      <p:ext uri="{BB962C8B-B14F-4D97-AF65-F5344CB8AC3E}">
        <p14:creationId xmlns:p14="http://schemas.microsoft.com/office/powerpoint/2010/main" val="3634040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Number and Rate of CIN 2+ Cases, Portland Area, 2008-2016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14134" y="1549101"/>
          <a:ext cx="8372666" cy="4733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7"/>
          <p:cNvSpPr txBox="1"/>
          <p:nvPr/>
        </p:nvSpPr>
        <p:spPr>
          <a:xfrm>
            <a:off x="314134" y="6202581"/>
            <a:ext cx="80208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+mn-lt"/>
              </a:rPr>
              <a:t>*Data </a:t>
            </a:r>
            <a:r>
              <a:rPr lang="en-US" sz="900" dirty="0"/>
              <a:t>are</a:t>
            </a:r>
            <a:r>
              <a:rPr lang="en-US" sz="900" dirty="0">
                <a:latin typeface="+mn-lt"/>
              </a:rPr>
              <a:t>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276742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Incidence Number of CIN 2+ Cases by Grade, Portland Area, 2008-2016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603963"/>
              </p:ext>
            </p:extLst>
          </p:nvPr>
        </p:nvGraphicFramePr>
        <p:xfrm>
          <a:off x="457200" y="1506070"/>
          <a:ext cx="8229600" cy="4453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7134" y="6228162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308081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83" y="395891"/>
            <a:ext cx="8229600" cy="1143000"/>
          </a:xfrm>
        </p:spPr>
        <p:txBody>
          <a:bodyPr/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17" y="1538891"/>
            <a:ext cx="8384583" cy="4424082"/>
          </a:xfrm>
        </p:spPr>
        <p:txBody>
          <a:bodyPr/>
          <a:lstStyle/>
          <a:p>
            <a:r>
              <a:rPr lang="en-US" sz="3000" dirty="0"/>
              <a:t>Overview of human papillomaviruses and HPV infections</a:t>
            </a:r>
          </a:p>
          <a:p>
            <a:r>
              <a:rPr lang="en-US" sz="3000" dirty="0"/>
              <a:t>Description of HPV Impact Surveillance System</a:t>
            </a:r>
          </a:p>
          <a:p>
            <a:r>
              <a:rPr lang="en-US" sz="3000" dirty="0"/>
              <a:t>Preliminary findings</a:t>
            </a:r>
          </a:p>
          <a:p>
            <a:pPr lvl="1"/>
            <a:r>
              <a:rPr lang="en-US" sz="3000" dirty="0"/>
              <a:t>HPV-related cervical disease in Oregon, 2008-2016</a:t>
            </a:r>
          </a:p>
          <a:p>
            <a:pPr lvl="1"/>
            <a:r>
              <a:rPr lang="en-US" sz="3000" dirty="0"/>
              <a:t>Prevalence and distribution of HPV types</a:t>
            </a:r>
          </a:p>
        </p:txBody>
      </p:sp>
    </p:spTree>
    <p:extLst>
      <p:ext uri="{BB962C8B-B14F-4D97-AF65-F5344CB8AC3E}">
        <p14:creationId xmlns:p14="http://schemas.microsoft.com/office/powerpoint/2010/main" val="333078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Relative Percentage of CIN 2+ Grades by Race/Ethnicity, Portland Area, 2008-2016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522942"/>
              </p:ext>
            </p:extLst>
          </p:nvPr>
        </p:nvGraphicFramePr>
        <p:xfrm>
          <a:off x="457200" y="1592131"/>
          <a:ext cx="8229600" cy="428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379239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274638"/>
            <a:ext cx="8943583" cy="1143000"/>
          </a:xfrm>
        </p:spPr>
        <p:txBody>
          <a:bodyPr/>
          <a:lstStyle/>
          <a:p>
            <a:r>
              <a:rPr lang="en-US" sz="2800" dirty="0"/>
              <a:t>Incidence Number and Rate of CIN 2+ Cases, Women Aged 18-39 Years, Portland Area, 2008-2016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7638"/>
          <a:ext cx="8229600" cy="449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2375299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CIN2+ Incidence Rate Among Women Aged 18-20 Years, Portland Area, 2008-2016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7638"/>
          <a:ext cx="8229600" cy="449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llout: Down Arrow 7"/>
          <p:cNvSpPr/>
          <p:nvPr/>
        </p:nvSpPr>
        <p:spPr bwMode="auto">
          <a:xfrm>
            <a:off x="3367509" y="3366654"/>
            <a:ext cx="2347491" cy="1247249"/>
          </a:xfrm>
          <a:prstGeom prst="downArrowCallou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n-lt"/>
              </a:rPr>
              <a:t>In 2012, ACS pap screening recommendations changed: women under 21 </a:t>
            </a:r>
            <a:r>
              <a:rPr lang="en-US" sz="1200" i="1" dirty="0">
                <a:latin typeface="+mn-lt"/>
              </a:rPr>
              <a:t>shouldn’t have a pap at all</a:t>
            </a:r>
            <a:r>
              <a:rPr lang="en-US" sz="1200" dirty="0">
                <a:latin typeface="+mn-lt"/>
              </a:rPr>
              <a:t>. </a:t>
            </a:r>
          </a:p>
          <a:p>
            <a:pPr defTabSz="685800"/>
            <a:r>
              <a:rPr lang="en-US" sz="1200" dirty="0">
                <a:latin typeface="Times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6300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dirty="0"/>
              <a:t>Percentage of Women Aged 18-20 Years Who Received a Pap Screening, Portland Area, 2008-2016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59680" y="1527587"/>
          <a:ext cx="8327120" cy="441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643151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CIN2+ Incidence Rate among </a:t>
            </a:r>
            <a:r>
              <a:rPr lang="en-US" sz="2800" u="sng" dirty="0"/>
              <a:t>Screened</a:t>
            </a:r>
            <a:r>
              <a:rPr lang="en-US" sz="2800" dirty="0"/>
              <a:t> Women Aged 18-20 Years, Portland Area, 2008-2016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917523"/>
              </p:ext>
            </p:extLst>
          </p:nvPr>
        </p:nvGraphicFramePr>
        <p:xfrm>
          <a:off x="255494" y="1527586"/>
          <a:ext cx="8431306" cy="450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3608994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dirty="0"/>
              <a:t>Number and Incidence Rate of CIN 2+ Among Women Aged 21-24 Years, Portland Area, 2008-2016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92133"/>
          <a:ext cx="8229600" cy="431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llout: Down Arrow 6"/>
          <p:cNvSpPr/>
          <p:nvPr/>
        </p:nvSpPr>
        <p:spPr bwMode="auto">
          <a:xfrm>
            <a:off x="2014447" y="1417638"/>
            <a:ext cx="5095783" cy="861848"/>
          </a:xfrm>
          <a:prstGeom prst="downArrowCallou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n-lt"/>
              </a:rPr>
              <a:t>In 2012, ACS pap screening recommendations changed:  21-29 year old women should have a pap every 3 years(as opposed to every year), HPV Test only if abnormal Pap</a:t>
            </a:r>
          </a:p>
          <a:p>
            <a:pPr defTabSz="685800"/>
            <a:endParaRPr lang="en-US" dirty="0">
              <a:latin typeface="Times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172212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Percentage of 21-24 year old women who received a Pap Screening, Portland Area, 2008-2016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59680" y="1592132"/>
          <a:ext cx="8327120" cy="428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3129327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Incidence Rate of CIN 2+ Among </a:t>
            </a:r>
            <a:r>
              <a:rPr lang="en-US" sz="2800" u="sng" dirty="0"/>
              <a:t>SCREENED</a:t>
            </a:r>
            <a:r>
              <a:rPr lang="en-US" sz="2800" dirty="0"/>
              <a:t> Women Aged 21-24 Years, Portland Area, 2008-2016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81375"/>
          <a:ext cx="8229600" cy="429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llout: Up Arrow 4"/>
          <p:cNvSpPr/>
          <p:nvPr/>
        </p:nvSpPr>
        <p:spPr bwMode="auto">
          <a:xfrm>
            <a:off x="3367509" y="2825311"/>
            <a:ext cx="2824329" cy="1591945"/>
          </a:xfrm>
          <a:prstGeom prst="upArrowCallou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n-lt"/>
              </a:rPr>
              <a:t>In 2012, ACS pap screening recommendations changed:  21-29 year old women should have a pap every 3 years(as opposed to every year), HPV Test only if abnormal Pap</a:t>
            </a:r>
          </a:p>
          <a:p>
            <a:pPr defTabSz="685800"/>
            <a:endParaRPr lang="en-US" dirty="0">
              <a:latin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4138317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Incidence Rate of CIN 2+ Among Women Aged 25-29 Years, Portland Area, 2008-2016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199" y="1506071"/>
          <a:ext cx="8417859" cy="443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llout: Down Arrow 7"/>
          <p:cNvSpPr/>
          <p:nvPr/>
        </p:nvSpPr>
        <p:spPr bwMode="auto">
          <a:xfrm>
            <a:off x="2304457" y="1417638"/>
            <a:ext cx="4526234" cy="882118"/>
          </a:xfrm>
          <a:prstGeom prst="downArrowCallou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n-lt"/>
              </a:rPr>
              <a:t>In 2012, ACS pap screening recommendations changed:  21-29 year old women should have a pap every 3 years(as opposed to every year), HPV Test only if abnormal Pap</a:t>
            </a:r>
          </a:p>
          <a:p>
            <a:pPr defTabSz="685800"/>
            <a:endParaRPr lang="en-US" dirty="0">
              <a:latin typeface="Times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747188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Percentage of  Women Aged 25-29 Years Who Received a Pap Screening, Portland Area, 2008-2016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59680" y="1417638"/>
          <a:ext cx="8327120" cy="461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59456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4455-9725-4210-9648-D14CD1FF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966E7-E17E-41BA-8424-2CCBA82B0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Human papillomaviruses</a:t>
            </a:r>
          </a:p>
          <a:p>
            <a:r>
              <a:rPr lang="en-US" sz="3600" dirty="0"/>
              <a:t>HPV infections</a:t>
            </a:r>
          </a:p>
        </p:txBody>
      </p:sp>
    </p:spTree>
    <p:extLst>
      <p:ext uri="{BB962C8B-B14F-4D97-AF65-F5344CB8AC3E}">
        <p14:creationId xmlns:p14="http://schemas.microsoft.com/office/powerpoint/2010/main" val="398381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Incidence Rate of CIN 2+ Among </a:t>
            </a:r>
            <a:r>
              <a:rPr lang="en-US" sz="2800" u="sng" dirty="0"/>
              <a:t>SCREENED</a:t>
            </a:r>
            <a:r>
              <a:rPr lang="en-US" sz="2800" dirty="0"/>
              <a:t> Women Aged 25-29 Years, Portland Area, 2008-2016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690591"/>
              </p:ext>
            </p:extLst>
          </p:nvPr>
        </p:nvGraphicFramePr>
        <p:xfrm>
          <a:off x="359680" y="1796527"/>
          <a:ext cx="8327120" cy="41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llout: Up Arrow 4"/>
          <p:cNvSpPr/>
          <p:nvPr/>
        </p:nvSpPr>
        <p:spPr bwMode="auto">
          <a:xfrm>
            <a:off x="3276250" y="4037536"/>
            <a:ext cx="3206665" cy="1448863"/>
          </a:xfrm>
          <a:prstGeom prst="upArrowCallou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+mn-lt"/>
              </a:rPr>
              <a:t>In 2012, ACS pap screening recommendations changed:  21-29 year old women should have a pap every 3 years(as opposed to every year), HPV Test only if abnormal Pap</a:t>
            </a:r>
          </a:p>
          <a:p>
            <a:pPr defTabSz="685800"/>
            <a:endParaRPr lang="en-US" dirty="0">
              <a:latin typeface="Times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356923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CA9F-1024-4679-ABE0-CF4F047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83FD-C844-4126-98BF-9F18D003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57902"/>
          </a:xfrm>
        </p:spPr>
        <p:txBody>
          <a:bodyPr/>
          <a:lstStyle/>
          <a:p>
            <a:pPr marL="171450" lvl="0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The data show us</a:t>
            </a:r>
          </a:p>
          <a:p>
            <a:pPr marL="571500" lvl="1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The percentage of women receiving Pap smears declined in all age groups</a:t>
            </a:r>
          </a:p>
          <a:p>
            <a:pPr marL="571500" lvl="1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For women aged 18-24 years:</a:t>
            </a:r>
          </a:p>
          <a:p>
            <a:pPr marL="971550" lvl="2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CIN 2+ rate declined</a:t>
            </a:r>
          </a:p>
          <a:p>
            <a:pPr marL="971550" lvl="2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CIN 2+ rate for screened women declined</a:t>
            </a:r>
          </a:p>
          <a:p>
            <a:pPr marL="571500" lvl="1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/>
              <a:t>For women 25-39 years: </a:t>
            </a:r>
          </a:p>
          <a:p>
            <a:pPr marL="971550" lvl="2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CIN 2+ rate remained same or increased</a:t>
            </a:r>
          </a:p>
          <a:p>
            <a:pPr marL="971550" lvl="2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CIN 2+ rate for screened women increased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400" b="1" dirty="0"/>
              <a:t>CIN 2+ incidence has decreased in the cohorts of women that include vaccine recipients.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1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6D1A1E-FFFA-4EA8-B9AB-FB5AEF9E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Results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5EB51B-3C25-4134-94DC-C12BD269A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Prevalence &amp; distribution of HPV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3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D443-B1B0-4B63-B76C-2C454C64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88933"/>
            <a:ext cx="8559800" cy="164542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Number of women aged 18-39 years with HPV typed CIN 2+, by age group and HPV vaccination status, Portland Area, 2008–2015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879E761-E514-4128-806A-BBE16C279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262582"/>
              </p:ext>
            </p:extLst>
          </p:nvPr>
        </p:nvGraphicFramePr>
        <p:xfrm>
          <a:off x="440267" y="2334358"/>
          <a:ext cx="8119533" cy="371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929018-73F1-49D3-9EB2-6C28AFDFF9E0}"/>
              </a:ext>
            </a:extLst>
          </p:cNvPr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222757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860B2-2DFF-403E-AE3A-B0FD283F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8"/>
            <a:ext cx="8501449" cy="1143000"/>
          </a:xfrm>
        </p:spPr>
        <p:txBody>
          <a:bodyPr/>
          <a:lstStyle/>
          <a:p>
            <a:r>
              <a:rPr lang="en-US" dirty="0"/>
              <a:t>Number of HPV Types, CIN 2+ in Women Aged 18-39 Years, Portland Area, 2008-2015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5C6638-4AA8-4ED5-95F3-BA55F51A7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24415"/>
              </p:ext>
            </p:extLst>
          </p:nvPr>
        </p:nvGraphicFramePr>
        <p:xfrm>
          <a:off x="304800" y="1716258"/>
          <a:ext cx="8382000" cy="4431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59173B-5E50-4FB7-977B-6D00270F485E}"/>
              </a:ext>
            </a:extLst>
          </p:cNvPr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2927614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EF12-238A-421A-9C0D-4A8489AB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40811" cy="153045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Percentage of HPV Types by Vaccination Status for Women Aged 18-39 Years with CIN 2+, Portland Area, 2008–2015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79D302-DCE1-4D2E-A645-69081C97375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74055"/>
          <a:ext cx="8229600" cy="445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5511F6-7640-4DAD-9874-7963D1B2FB3D}"/>
              </a:ext>
            </a:extLst>
          </p:cNvPr>
          <p:cNvSpPr txBox="1"/>
          <p:nvPr/>
        </p:nvSpPr>
        <p:spPr>
          <a:xfrm>
            <a:off x="5345724" y="1969478"/>
            <a:ext cx="137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Vaccinated: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BE949-F97B-4634-8133-954178D3EBB0}"/>
              </a:ext>
            </a:extLst>
          </p:cNvPr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2016916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EF12-238A-421A-9C0D-4A8489AB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045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Percentage of HPV Types by Vaccination Status for Women Aged 18-39 Years with CIN 2+, Portland Area, 2008–2015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79D302-DCE1-4D2E-A645-69081C973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018261"/>
              </p:ext>
            </p:extLst>
          </p:nvPr>
        </p:nvGraphicFramePr>
        <p:xfrm>
          <a:off x="267286" y="1674055"/>
          <a:ext cx="8609428" cy="4459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5511F6-7640-4DAD-9874-7963D1B2FB3D}"/>
              </a:ext>
            </a:extLst>
          </p:cNvPr>
          <p:cNvSpPr txBox="1"/>
          <p:nvPr/>
        </p:nvSpPr>
        <p:spPr>
          <a:xfrm>
            <a:off x="5345724" y="1969478"/>
            <a:ext cx="137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Vaccinated: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38FDA-2B45-4D57-B67C-F69519DDD549}"/>
              </a:ext>
            </a:extLst>
          </p:cNvPr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1229708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D6B1-EE41-4A8A-87B5-2D49792D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4637"/>
            <a:ext cx="8628185" cy="142755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Percent HPV Types by Race/Ethnicity, CIN2+ Cases in Women Aged 18-39 years, Portland Area, 2008–2015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6326F30-BC95-490E-A1BD-B158612FA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030646"/>
              </p:ext>
            </p:extLst>
          </p:nvPr>
        </p:nvGraphicFramePr>
        <p:xfrm>
          <a:off x="457200" y="1734677"/>
          <a:ext cx="8229600" cy="453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765B0A-6DE5-4BCF-9804-095B4A8D96BE}"/>
              </a:ext>
            </a:extLst>
          </p:cNvPr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2179626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AA7F-CD22-46BC-AE67-863B5DB6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HPV Typing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8D8C6-D702-4291-9473-BF34EAA10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759"/>
            <a:ext cx="8229600" cy="4387241"/>
          </a:xfrm>
        </p:spPr>
        <p:txBody>
          <a:bodyPr/>
          <a:lstStyle/>
          <a:p>
            <a:r>
              <a:rPr lang="en-US" sz="2400" dirty="0"/>
              <a:t>Type distribution:</a:t>
            </a:r>
          </a:p>
          <a:p>
            <a:pPr lvl="1"/>
            <a:r>
              <a:rPr lang="en-US" sz="2200" dirty="0"/>
              <a:t>50% HPV types 16/18</a:t>
            </a:r>
          </a:p>
          <a:p>
            <a:pPr lvl="1"/>
            <a:r>
              <a:rPr lang="en-US" sz="2200" dirty="0"/>
              <a:t>25-30% 6/11/31/33/45/52/58</a:t>
            </a:r>
          </a:p>
          <a:p>
            <a:pPr lvl="1"/>
            <a:r>
              <a:rPr lang="en-US" sz="2200" b="1" dirty="0"/>
              <a:t>These pre-cancers are preventable!</a:t>
            </a:r>
          </a:p>
          <a:p>
            <a:r>
              <a:rPr lang="en-US" sz="2400" dirty="0"/>
              <a:t>HPV Type Distribution by vaccination status</a:t>
            </a:r>
          </a:p>
          <a:p>
            <a:pPr lvl="1"/>
            <a:r>
              <a:rPr lang="en-US" sz="2200" dirty="0"/>
              <a:t>Vaccinated women less likely to have type 16/18 than unvaccinated women</a:t>
            </a:r>
          </a:p>
          <a:p>
            <a:pPr lvl="1"/>
            <a:r>
              <a:rPr lang="en-US" sz="2200" dirty="0"/>
              <a:t>Vaccinated women more likely to have types not covered by vaccines than unvaccinated women</a:t>
            </a:r>
          </a:p>
          <a:p>
            <a:pPr lvl="1"/>
            <a:r>
              <a:rPr lang="en-US" sz="2200" dirty="0"/>
              <a:t>Data to come for types covered by </a:t>
            </a:r>
            <a:r>
              <a:rPr lang="en-US" sz="2200" dirty="0" err="1"/>
              <a:t>nanovalent</a:t>
            </a:r>
            <a:r>
              <a:rPr lang="en-US" sz="2200" dirty="0"/>
              <a:t> vaccine (widely in use in 2016)</a:t>
            </a:r>
          </a:p>
        </p:txBody>
      </p:sp>
    </p:spTree>
    <p:extLst>
      <p:ext uri="{BB962C8B-B14F-4D97-AF65-F5344CB8AC3E}">
        <p14:creationId xmlns:p14="http://schemas.microsoft.com/office/powerpoint/2010/main" val="2676507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832B-525D-4394-95C8-9E45618D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F3497-CEA0-4EFB-8363-9A0C3CA29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319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HPV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14800"/>
          </a:xfrm>
        </p:spPr>
        <p:txBody>
          <a:bodyPr/>
          <a:lstStyle/>
          <a:p>
            <a:r>
              <a:rPr lang="en-US" sz="2400" dirty="0"/>
              <a:t>Most common sexually transmitted disease</a:t>
            </a:r>
            <a:r>
              <a:rPr lang="en-US" sz="2400" baseline="30000" dirty="0"/>
              <a:t>1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- Estimated 80 million infected currently in United States</a:t>
            </a:r>
          </a:p>
          <a:p>
            <a:pPr marL="0" indent="0">
              <a:buNone/>
            </a:pPr>
            <a:r>
              <a:rPr lang="en-US" sz="2400" dirty="0"/>
              <a:t>     - 14 million new infections annually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Common among adolescents and young adults</a:t>
            </a:r>
          </a:p>
          <a:p>
            <a:pPr marL="0" indent="0">
              <a:buNone/>
            </a:pPr>
            <a:r>
              <a:rPr lang="en-US" sz="2400" dirty="0"/>
              <a:t>      - genital warts</a:t>
            </a:r>
          </a:p>
          <a:p>
            <a:pPr marL="0" indent="0">
              <a:buNone/>
            </a:pPr>
            <a:r>
              <a:rPr lang="en-US" sz="2400" dirty="0"/>
              <a:t>      - anogenital and oropharyngeal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400" dirty="0"/>
              <a:t>Estimated 12,360 new cases of cervical cancer </a:t>
            </a:r>
          </a:p>
          <a:p>
            <a:pPr marL="0" indent="0">
              <a:buNone/>
            </a:pPr>
            <a:r>
              <a:rPr lang="en-US" sz="2400" dirty="0"/>
              <a:t>      - 4,020 women will die from cervical cancer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88686" y="5815239"/>
            <a:ext cx="6894287" cy="52228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  Centers for Disease Control and Prevention. Human Papilloma, Questions and Answers. May 11, 2018.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https://www.cdc.gov/hpv/parents/questions-answers.html</a:t>
            </a:r>
            <a:r>
              <a:rPr lang="en-US" dirty="0">
                <a:solidFill>
                  <a:schemeClr val="tx1"/>
                </a:solidFill>
              </a:rPr>
              <a:t>. Accessed May 29, 2018.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544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63CD-7D1D-4EEE-AAE9-7E4AD0766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20501-3B9C-4D14-88B7-6F6CC506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9820"/>
            <a:ext cx="8229600" cy="4522056"/>
          </a:xfrm>
        </p:spPr>
        <p:txBody>
          <a:bodyPr/>
          <a:lstStyle/>
          <a:p>
            <a:r>
              <a:rPr lang="en-US" sz="2400" dirty="0"/>
              <a:t>Expand surveillance to include histologically-confirmed cervical cancer</a:t>
            </a:r>
          </a:p>
          <a:p>
            <a:pPr lvl="1"/>
            <a:r>
              <a:rPr lang="en-US" sz="2000" dirty="0"/>
              <a:t>Collect data on the full spectrum of HPV-associated cervical disease</a:t>
            </a:r>
          </a:p>
          <a:p>
            <a:pPr lvl="1"/>
            <a:r>
              <a:rPr lang="en-US" sz="2000" dirty="0"/>
              <a:t>Establish population–based typing of invasive cervical cancer </a:t>
            </a:r>
          </a:p>
          <a:p>
            <a:pPr lvl="1"/>
            <a:r>
              <a:rPr lang="en-US" sz="2000" dirty="0"/>
              <a:t>Compare HPV types in precancer and cancer in the same population</a:t>
            </a:r>
          </a:p>
          <a:p>
            <a:r>
              <a:rPr lang="en-US" sz="2400" dirty="0"/>
              <a:t>Considering changing the catchment area from 28 zip code spanning two counties to Multnomah County 	</a:t>
            </a:r>
          </a:p>
          <a:p>
            <a:pPr lvl="1"/>
            <a:r>
              <a:rPr lang="en-US" sz="2000" dirty="0"/>
              <a:t>Easier to find sources of population (denominator data), particularly for race/ethnicity data</a:t>
            </a:r>
          </a:p>
        </p:txBody>
      </p:sp>
    </p:spTree>
    <p:extLst>
      <p:ext uri="{BB962C8B-B14F-4D97-AF65-F5344CB8AC3E}">
        <p14:creationId xmlns:p14="http://schemas.microsoft.com/office/powerpoint/2010/main" val="1442940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AA7F-CD22-46BC-AE67-863B5DB6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8D8C6-D702-4291-9473-BF34EAA10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Data are confusing, but vaccine appears to be having a positive impact on CIN 2+ rates</a:t>
            </a:r>
          </a:p>
          <a:p>
            <a:r>
              <a:rPr lang="en-US" sz="2400" dirty="0"/>
              <a:t>Oregon’s data are similar to national HPV Impact 2008-2015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CIN 2+ rates declined in 18-24 year old women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The percent of women screened for cervical cancer decreased across all age groups and sites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CIN 2+ rates declined among </a:t>
            </a:r>
            <a:r>
              <a:rPr lang="en-US" sz="2200" u="sng" dirty="0"/>
              <a:t>screened</a:t>
            </a:r>
            <a:r>
              <a:rPr lang="en-US" sz="2200" dirty="0"/>
              <a:t> women 18-24 years old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CIN 2+ rates increased among </a:t>
            </a:r>
            <a:r>
              <a:rPr lang="en-US" sz="2200" u="sng" dirty="0"/>
              <a:t>screened</a:t>
            </a:r>
            <a:r>
              <a:rPr lang="en-US" sz="2200" dirty="0"/>
              <a:t> women aged 25-39</a:t>
            </a:r>
          </a:p>
        </p:txBody>
      </p:sp>
    </p:spTree>
    <p:extLst>
      <p:ext uri="{BB962C8B-B14F-4D97-AF65-F5344CB8AC3E}">
        <p14:creationId xmlns:p14="http://schemas.microsoft.com/office/powerpoint/2010/main" val="2759186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E162-8CC3-481D-822A-E3BC643D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422AB-6A17-4BDF-9EC5-7B88758F0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Coordinator and Epidemiologist: Nasreen Abdullah, MD, MPH: Nasreen.Abdullah@state.or.us</a:t>
            </a:r>
          </a:p>
          <a:p>
            <a:r>
              <a:rPr lang="en-US" dirty="0"/>
              <a:t>Research Analyst, Sara Ehlers, MPH: </a:t>
            </a:r>
            <a:r>
              <a:rPr lang="en-US" dirty="0">
                <a:hlinkClick r:id="rId3"/>
              </a:rPr>
              <a:t>Sara.J.Ehlers@state.or.us</a:t>
            </a:r>
            <a:endParaRPr lang="en-US" dirty="0"/>
          </a:p>
          <a:p>
            <a:r>
              <a:rPr lang="en-US" dirty="0"/>
              <a:t>PSET, Informatics &amp; HPV Manager, Melissa Powell, MPH: MELISSA.E.POWELL@state.or.us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990395-583A-41BB-9031-944D676FEB7D}"/>
              </a:ext>
            </a:extLst>
          </p:cNvPr>
          <p:cNvSpPr txBox="1">
            <a:spLocks/>
          </p:cNvSpPr>
          <p:nvPr/>
        </p:nvSpPr>
        <p:spPr bwMode="auto">
          <a:xfrm>
            <a:off x="621323" y="4572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55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6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66AB-D713-4857-8E45-6E05E640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Informational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F47E4-7966-42DE-8124-AAC1A4B09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35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7" y="274638"/>
            <a:ext cx="8625459" cy="1143000"/>
          </a:xfrm>
        </p:spPr>
        <p:txBody>
          <a:bodyPr/>
          <a:lstStyle/>
          <a:p>
            <a:r>
              <a:rPr lang="en-US" sz="2800" dirty="0"/>
              <a:t>Number and Incidence Rate of CIN 2+ Among Women Aged 30-39 Years, Portland Area, 2008-2016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61365" y="1506071"/>
          <a:ext cx="8727141" cy="452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D8561AFA-8045-4329-AEBC-E53E095389AA}"/>
              </a:ext>
            </a:extLst>
          </p:cNvPr>
          <p:cNvSpPr/>
          <p:nvPr/>
        </p:nvSpPr>
        <p:spPr bwMode="auto">
          <a:xfrm>
            <a:off x="2373419" y="1417638"/>
            <a:ext cx="4397162" cy="1016280"/>
          </a:xfrm>
          <a:prstGeom prst="downArrowCallou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+mj-lt"/>
              </a:rPr>
              <a:t>In 2012, ACS pap screening recommendations changed:  Women 30-65 years old should have a Pap every 5 years with HPV co-test OR a Pap every 3 years no HPV co-test</a:t>
            </a:r>
          </a:p>
          <a:p>
            <a:pPr algn="ctr"/>
            <a:endParaRPr lang="en-US" sz="1200" dirty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80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Percentage of Women Aged 30-39 Years Who Received a Pap Screening, Portland Area, 2008-2016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17639"/>
          <a:ext cx="8229600" cy="461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9472745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Incidence Rate of CIN 2+ Among </a:t>
            </a:r>
            <a:r>
              <a:rPr lang="en-US" sz="2800" u="sng" dirty="0"/>
              <a:t>SCREENED</a:t>
            </a:r>
            <a:r>
              <a:rPr lang="en-US" sz="2800" dirty="0"/>
              <a:t> Women Aged 30-39 Years, Portland Area, 2008-2016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23297"/>
          <a:ext cx="8229600" cy="418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133884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7" y="152400"/>
            <a:ext cx="8229600" cy="1143000"/>
          </a:xfrm>
        </p:spPr>
        <p:txBody>
          <a:bodyPr/>
          <a:lstStyle/>
          <a:p>
            <a:r>
              <a:rPr lang="en-US" dirty="0"/>
              <a:t>Human Papillomavirus (HPV)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8777"/>
              </p:ext>
            </p:extLst>
          </p:nvPr>
        </p:nvGraphicFramePr>
        <p:xfrm>
          <a:off x="228599" y="1072647"/>
          <a:ext cx="8686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599" y="5343524"/>
            <a:ext cx="2305471" cy="1090183"/>
            <a:chOff x="75516" y="3023812"/>
            <a:chExt cx="2142287" cy="1090183"/>
          </a:xfrm>
        </p:grpSpPr>
        <p:sp>
          <p:nvSpPr>
            <p:cNvPr id="8" name="Rectangle 7"/>
            <p:cNvSpPr/>
            <p:nvPr/>
          </p:nvSpPr>
          <p:spPr>
            <a:xfrm>
              <a:off x="75516" y="3023812"/>
              <a:ext cx="2142287" cy="107114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800" dirty="0">
                  <a:solidFill>
                    <a:srgbClr val="005595"/>
                  </a:solidFill>
                </a:rPr>
                <a:t>-</a:t>
              </a:r>
              <a:r>
                <a:rPr lang="en-US" sz="1600" dirty="0">
                  <a:solidFill>
                    <a:srgbClr val="005595"/>
                  </a:solidFill>
                </a:rPr>
                <a:t>Low-grade cervical abnormalities</a:t>
              </a:r>
            </a:p>
            <a:p>
              <a:r>
                <a:rPr lang="en-US" sz="1600" dirty="0">
                  <a:solidFill>
                    <a:srgbClr val="005595"/>
                  </a:solidFill>
                </a:rPr>
                <a:t>-Cancer precursors</a:t>
              </a:r>
            </a:p>
            <a:p>
              <a:r>
                <a:rPr lang="en-US" sz="1600" dirty="0">
                  <a:solidFill>
                    <a:srgbClr val="005595"/>
                  </a:solidFill>
                </a:rPr>
                <a:t>-Cervical cancers</a:t>
              </a:r>
              <a:endParaRPr lang="en-US" sz="1800" dirty="0">
                <a:solidFill>
                  <a:srgbClr val="005595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516" y="3042852"/>
              <a:ext cx="2142287" cy="1071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76925" y="4047203"/>
            <a:ext cx="2581275" cy="1831893"/>
            <a:chOff x="75516" y="2943499"/>
            <a:chExt cx="2581275" cy="1170496"/>
          </a:xfrm>
        </p:grpSpPr>
        <p:sp>
          <p:nvSpPr>
            <p:cNvPr id="11" name="Rectangle 10"/>
            <p:cNvSpPr/>
            <p:nvPr/>
          </p:nvSpPr>
          <p:spPr>
            <a:xfrm>
              <a:off x="75516" y="2943499"/>
              <a:ext cx="2581275" cy="59173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>
                  <a:solidFill>
                    <a:srgbClr val="005595"/>
                  </a:solidFill>
                </a:rPr>
                <a:t>Skin warts </a:t>
              </a:r>
            </a:p>
            <a:p>
              <a:r>
                <a:rPr lang="en-US" dirty="0">
                  <a:solidFill>
                    <a:srgbClr val="005595"/>
                  </a:solidFill>
                </a:rPr>
                <a:t>- hands and feet</a:t>
              </a:r>
              <a:endParaRPr lang="en-US" sz="2000" dirty="0">
                <a:solidFill>
                  <a:srgbClr val="005595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516" y="3042852"/>
              <a:ext cx="2142287" cy="1071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43200" y="5353043"/>
            <a:ext cx="2370887" cy="1128299"/>
            <a:chOff x="2439084" y="2985696"/>
            <a:chExt cx="2370887" cy="1128299"/>
          </a:xfrm>
        </p:grpSpPr>
        <p:sp>
          <p:nvSpPr>
            <p:cNvPr id="14" name="Rectangle 13"/>
            <p:cNvSpPr/>
            <p:nvPr/>
          </p:nvSpPr>
          <p:spPr>
            <a:xfrm>
              <a:off x="2439084" y="2985696"/>
              <a:ext cx="2370887" cy="106162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600" dirty="0">
                  <a:solidFill>
                    <a:srgbClr val="005595"/>
                  </a:solidFill>
                </a:rPr>
                <a:t>-Low-grade cervical abnormalities</a:t>
              </a:r>
            </a:p>
            <a:p>
              <a:r>
                <a:rPr lang="en-US" sz="1600" dirty="0">
                  <a:solidFill>
                    <a:srgbClr val="005595"/>
                  </a:solidFill>
                </a:rPr>
                <a:t>-Genital warts</a:t>
              </a:r>
            </a:p>
            <a:p>
              <a:r>
                <a:rPr lang="en-US" sz="1600" dirty="0">
                  <a:solidFill>
                    <a:srgbClr val="005595"/>
                  </a:solidFill>
                </a:rPr>
                <a:t>-Laryngeal papillomas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67684" y="3042852"/>
              <a:ext cx="2142287" cy="10711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>
            <a:off x="1219200" y="5040897"/>
            <a:ext cx="0" cy="3026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928643" y="5059937"/>
            <a:ext cx="0" cy="30262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cxnSpLocks/>
          </p:cNvCxnSpPr>
          <p:nvPr/>
        </p:nvCxnSpPr>
        <p:spPr bwMode="auto">
          <a:xfrm>
            <a:off x="7167563" y="3824450"/>
            <a:ext cx="0" cy="22275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21" descr="051010-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24" y="152400"/>
            <a:ext cx="1373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 bwMode="auto">
          <a:xfrm>
            <a:off x="5765907" y="2470007"/>
            <a:ext cx="2976049" cy="1325588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876925" y="4047203"/>
            <a:ext cx="2581275" cy="926097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295400" y="2458657"/>
            <a:ext cx="2514600" cy="1282069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33387" y="4131613"/>
            <a:ext cx="1977112" cy="94043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785644" y="4169728"/>
            <a:ext cx="2415745" cy="940433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743200" y="5362564"/>
            <a:ext cx="2370887" cy="105210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28599" y="5343524"/>
            <a:ext cx="2305471" cy="1071142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5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History of HPV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477000"/>
            <a:ext cx="3124200" cy="247650"/>
          </a:xfrm>
        </p:spPr>
        <p:txBody>
          <a:bodyPr/>
          <a:lstStyle/>
          <a:p>
            <a:r>
              <a:rPr lang="en-US" sz="1400" dirty="0"/>
              <a:t>Pagliusi SR Vaccine 2004. 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315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1625757" y="1895636"/>
            <a:ext cx="9144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534886" y="3276600"/>
            <a:ext cx="914400" cy="9144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08639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308639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4886" y="1559867"/>
            <a:ext cx="108857" cy="3854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897E-C4EE-49F2-BA90-43A5D99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C8CB2-486D-4B80-AE19-1B93134AC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Surveillance System</a:t>
            </a:r>
          </a:p>
          <a:p>
            <a:pPr marL="0" indent="0">
              <a:buNone/>
            </a:pPr>
            <a:r>
              <a:rPr lang="en-US" sz="3600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917705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80" y="95738"/>
            <a:ext cx="7886700" cy="1325563"/>
          </a:xfrm>
        </p:spPr>
        <p:txBody>
          <a:bodyPr/>
          <a:lstStyle/>
          <a:p>
            <a:r>
              <a:rPr lang="en-US" dirty="0"/>
              <a:t>What is HPV Impact?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8" y="1168548"/>
            <a:ext cx="5373859" cy="49216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9923" y="6090189"/>
            <a:ext cx="5210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Emerging Infections Program (EIP)</a:t>
            </a:r>
            <a:endParaRPr lang="en-US" sz="2000" b="1" dirty="0"/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 rot="20677304">
            <a:off x="3397490" y="1409893"/>
            <a:ext cx="1935208" cy="633577"/>
          </a:xfrm>
          <a:prstGeom prst="ellipse">
            <a:avLst/>
          </a:prstGeom>
          <a:noFill/>
          <a:ln w="18000">
            <a:solidFill>
              <a:srgbClr val="1CA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ADE4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4590507" y="2305772"/>
              <a:ext cx="270" cy="27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6214017" y="2067632"/>
              <a:ext cx="270" cy="27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/>
            <p:spPr/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8849430-0111-4327-98E6-160397E22841}"/>
              </a:ext>
            </a:extLst>
          </p:cNvPr>
          <p:cNvSpPr txBox="1"/>
          <p:nvPr/>
        </p:nvSpPr>
        <p:spPr>
          <a:xfrm>
            <a:off x="6777317" y="4320473"/>
            <a:ext cx="2205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Pinner </a:t>
            </a:r>
            <a:r>
              <a:rPr lang="en-US" sz="1600" i="1" dirty="0">
                <a:solidFill>
                  <a:srgbClr val="000000"/>
                </a:solidFill>
                <a:cs typeface="Arial" panose="020B0604020202020204" pitchFamily="34" charset="0"/>
              </a:rPr>
              <a:t>et al. 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Cultivation of an adaptive domestic network for surveillance and evaluation of emerging infections</a:t>
            </a:r>
            <a:r>
              <a:rPr lang="en-US" sz="1600" i="1" dirty="0">
                <a:solidFill>
                  <a:srgbClr val="000000"/>
                </a:solidFill>
                <a:cs typeface="Arial" panose="020B0604020202020204" pitchFamily="34" charset="0"/>
              </a:rPr>
              <a:t>. EID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. Sept, 2015.</a:t>
            </a:r>
          </a:p>
        </p:txBody>
      </p:sp>
    </p:spTree>
    <p:extLst>
      <p:ext uri="{BB962C8B-B14F-4D97-AF65-F5344CB8AC3E}">
        <p14:creationId xmlns:p14="http://schemas.microsoft.com/office/powerpoint/2010/main" val="12239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4590507" y="2305772"/>
              <a:ext cx="270" cy="27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6214017" y="2067632"/>
              <a:ext cx="270" cy="27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/>
            <p:spPr/>
          </p:pic>
        </mc:Fallback>
      </mc:AlternateContent>
      <p:pic>
        <p:nvPicPr>
          <p:cNvPr id="2050" name="Picture 2" descr="HPV-IMPACT Surveillance Areas within the Untied St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07" y="448836"/>
            <a:ext cx="7118251" cy="54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8C4BF7B-A59F-432E-AC50-2136F36EB1A4}"/>
              </a:ext>
            </a:extLst>
          </p:cNvPr>
          <p:cNvSpPr/>
          <p:nvPr/>
        </p:nvSpPr>
        <p:spPr>
          <a:xfrm>
            <a:off x="6104965" y="2067632"/>
            <a:ext cx="969261" cy="9176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37B2BB-1C9F-49AF-9CDF-E534601CF324}"/>
              </a:ext>
            </a:extLst>
          </p:cNvPr>
          <p:cNvSpPr/>
          <p:nvPr/>
        </p:nvSpPr>
        <p:spPr>
          <a:xfrm>
            <a:off x="7074226" y="2739986"/>
            <a:ext cx="913327" cy="9176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7E4A50-9CE1-4C53-9287-5F9093C467DC}"/>
              </a:ext>
            </a:extLst>
          </p:cNvPr>
          <p:cNvSpPr/>
          <p:nvPr/>
        </p:nvSpPr>
        <p:spPr>
          <a:xfrm>
            <a:off x="5356412" y="3693022"/>
            <a:ext cx="857605" cy="7848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3ADFC1-5FA7-45DB-A226-C3EFCBCF9F3B}"/>
              </a:ext>
            </a:extLst>
          </p:cNvPr>
          <p:cNvSpPr/>
          <p:nvPr/>
        </p:nvSpPr>
        <p:spPr>
          <a:xfrm>
            <a:off x="1210235" y="3161109"/>
            <a:ext cx="820271" cy="7116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C9FFBA54-C860-48AD-B35B-D1531EC853FA}"/>
              </a:ext>
            </a:extLst>
          </p:cNvPr>
          <p:cNvSpPr/>
          <p:nvPr/>
        </p:nvSpPr>
        <p:spPr>
          <a:xfrm rot="18915283">
            <a:off x="1071580" y="1990053"/>
            <a:ext cx="946460" cy="830504"/>
          </a:xfrm>
          <a:prstGeom prst="hear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3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16205</TotalTime>
  <Words>1943</Words>
  <Application>Microsoft Office PowerPoint</Application>
  <PresentationFormat>On-screen Show (4:3)</PresentationFormat>
  <Paragraphs>300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Comic Sans MS</vt:lpstr>
      <vt:lpstr>Times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HPV Impact: Surveillance of HPV-related cervical pre-cancers (CIN2+) in Oregon, 2008-2016</vt:lpstr>
      <vt:lpstr>Outline of Presentation</vt:lpstr>
      <vt:lpstr>Overview</vt:lpstr>
      <vt:lpstr>HPV Infection</vt:lpstr>
      <vt:lpstr>Human Papillomavirus (HPV)</vt:lpstr>
      <vt:lpstr>Natural History of HPV Infection</vt:lpstr>
      <vt:lpstr>Surveillance</vt:lpstr>
      <vt:lpstr>What is HPV Impact?</vt:lpstr>
      <vt:lpstr>PowerPoint Presentation</vt:lpstr>
      <vt:lpstr>Surveillance Methods – Case Definition</vt:lpstr>
      <vt:lpstr>Oregon’s Surveillance Area</vt:lpstr>
      <vt:lpstr>Surveillance Methods – Data Sources</vt:lpstr>
      <vt:lpstr>Methods: HPV Type Testing</vt:lpstr>
      <vt:lpstr>PowerPoint Presentation</vt:lpstr>
      <vt:lpstr>Why monitor precancers</vt:lpstr>
      <vt:lpstr>HPV Monitoring Objectives</vt:lpstr>
      <vt:lpstr>Data Results</vt:lpstr>
      <vt:lpstr>Incidence Number and Rate of CIN 2+ Cases, Portland Area, 2008-2016</vt:lpstr>
      <vt:lpstr>Incidence Number of CIN 2+ Cases by Grade, Portland Area, 2008-2016</vt:lpstr>
      <vt:lpstr>Relative Percentage of CIN 2+ Grades by Race/Ethnicity, Portland Area, 2008-2016</vt:lpstr>
      <vt:lpstr>Incidence Number and Rate of CIN 2+ Cases, Women Aged 18-39 Years, Portland Area, 2008-2016</vt:lpstr>
      <vt:lpstr>CIN2+ Incidence Rate Among Women Aged 18-20 Years, Portland Area, 2008-2016</vt:lpstr>
      <vt:lpstr>Percentage of Women Aged 18-20 Years Who Received a Pap Screening, Portland Area, 2008-2016</vt:lpstr>
      <vt:lpstr>CIN2+ Incidence Rate among Screened Women Aged 18-20 Years, Portland Area, 2008-2016</vt:lpstr>
      <vt:lpstr>Number and Incidence Rate of CIN 2+ Among Women Aged 21-24 Years, Portland Area, 2008-2016</vt:lpstr>
      <vt:lpstr>Percentage of 21-24 year old women who received a Pap Screening, Portland Area, 2008-2016</vt:lpstr>
      <vt:lpstr>Incidence Rate of CIN 2+ Among SCREENED Women Aged 21-24 Years, Portland Area, 2008-2016</vt:lpstr>
      <vt:lpstr>Incidence Rate of CIN 2+ Among Women Aged 25-29 Years, Portland Area, 2008-2016</vt:lpstr>
      <vt:lpstr>Percentage of  Women Aged 25-29 Years Who Received a Pap Screening, Portland Area, 2008-2016</vt:lpstr>
      <vt:lpstr>Incidence Rate of CIN 2+ Among SCREENED Women Aged 25-29 Years, Portland Area, 2008-2016</vt:lpstr>
      <vt:lpstr>Summary</vt:lpstr>
      <vt:lpstr>Data Results</vt:lpstr>
      <vt:lpstr>Number of women aged 18-39 years with HPV typed CIN 2+, by age group and HPV vaccination status, Portland Area, 2008–2015 </vt:lpstr>
      <vt:lpstr>Number of HPV Types, CIN 2+ in Women Aged 18-39 Years, Portland Area, 2008-2015</vt:lpstr>
      <vt:lpstr>Percentage of HPV Types by Vaccination Status for Women Aged 18-39 Years with CIN 2+, Portland Area, 2008–2015</vt:lpstr>
      <vt:lpstr>Percentage of HPV Types by Vaccination Status for Women Aged 18-39 Years with CIN 2+, Portland Area, 2008–2015</vt:lpstr>
      <vt:lpstr>Percent HPV Types by Race/Ethnicity, CIN2+ Cases in Women Aged 18-39 years, Portland Area, 2008–2015</vt:lpstr>
      <vt:lpstr>Summary of HPV Typing Data</vt:lpstr>
      <vt:lpstr>Conclusion</vt:lpstr>
      <vt:lpstr>Next steps</vt:lpstr>
      <vt:lpstr>Conclusion</vt:lpstr>
      <vt:lpstr>Questions?</vt:lpstr>
      <vt:lpstr>Extra Informational Slides</vt:lpstr>
      <vt:lpstr>Number and Incidence Rate of CIN 2+ Among Women Aged 30-39 Years, Portland Area, 2008-2016</vt:lpstr>
      <vt:lpstr>Percentage of Women Aged 30-39 Years Who Received a Pap Screening, Portland Area, 2008-2016</vt:lpstr>
      <vt:lpstr>Incidence Rate of CIN 2+ Among SCREENED Women Aged 30-39 Years, Portland Area, 2008-2016</vt:lpstr>
    </vt:vector>
  </TitlesOfParts>
  <Company>DHS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Background:  HPV</dc:title>
  <dc:creator>Sean Schafer</dc:creator>
  <cp:lastModifiedBy>Ehlers Sara J</cp:lastModifiedBy>
  <cp:revision>349</cp:revision>
  <cp:lastPrinted>2018-05-30T18:32:29Z</cp:lastPrinted>
  <dcterms:created xsi:type="dcterms:W3CDTF">2006-05-26T22:45:48Z</dcterms:created>
  <dcterms:modified xsi:type="dcterms:W3CDTF">2018-05-30T18:33:18Z</dcterms:modified>
</cp:coreProperties>
</file>