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691" r:id="rId4"/>
    <p:sldMasterId id="2147483701" r:id="rId5"/>
    <p:sldMasterId id="2147483711" r:id="rId6"/>
  </p:sldMasterIdLst>
  <p:notesMasterIdLst>
    <p:notesMasterId r:id="rId45"/>
  </p:notesMasterIdLst>
  <p:sldIdLst>
    <p:sldId id="261" r:id="rId7"/>
    <p:sldId id="267" r:id="rId8"/>
    <p:sldId id="268" r:id="rId9"/>
    <p:sldId id="657" r:id="rId10"/>
    <p:sldId id="263" r:id="rId11"/>
    <p:sldId id="262" r:id="rId12"/>
    <p:sldId id="661" r:id="rId13"/>
    <p:sldId id="656" r:id="rId14"/>
    <p:sldId id="654" r:id="rId15"/>
    <p:sldId id="655" r:id="rId16"/>
    <p:sldId id="665" r:id="rId17"/>
    <p:sldId id="666" r:id="rId18"/>
    <p:sldId id="264" r:id="rId19"/>
    <p:sldId id="653" r:id="rId20"/>
    <p:sldId id="610" r:id="rId21"/>
    <p:sldId id="619" r:id="rId22"/>
    <p:sldId id="618" r:id="rId23"/>
    <p:sldId id="658" r:id="rId24"/>
    <p:sldId id="646" r:id="rId25"/>
    <p:sldId id="647" r:id="rId26"/>
    <p:sldId id="648" r:id="rId27"/>
    <p:sldId id="649" r:id="rId28"/>
    <p:sldId id="650" r:id="rId29"/>
    <p:sldId id="651" r:id="rId30"/>
    <p:sldId id="667" r:id="rId31"/>
    <p:sldId id="668" r:id="rId32"/>
    <p:sldId id="302" r:id="rId33"/>
    <p:sldId id="280" r:id="rId34"/>
    <p:sldId id="351" r:id="rId35"/>
    <p:sldId id="332" r:id="rId36"/>
    <p:sldId id="359" r:id="rId37"/>
    <p:sldId id="336" r:id="rId38"/>
    <p:sldId id="347" r:id="rId39"/>
    <p:sldId id="348" r:id="rId40"/>
    <p:sldId id="360" r:id="rId41"/>
    <p:sldId id="659" r:id="rId42"/>
    <p:sldId id="664" r:id="rId43"/>
    <p:sldId id="660" r:id="rId4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76293" autoAdjust="0"/>
  </p:normalViewPr>
  <p:slideViewPr>
    <p:cSldViewPr>
      <p:cViewPr>
        <p:scale>
          <a:sx n="80" d="100"/>
          <a:sy n="80" d="100"/>
        </p:scale>
        <p:origin x="852" y="-4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401"/>
    </p:cViewPr>
  </p:sorterViewPr>
  <p:notesViewPr>
    <p:cSldViewPr>
      <p:cViewPr>
        <p:scale>
          <a:sx n="80" d="100"/>
          <a:sy n="80" d="100"/>
        </p:scale>
        <p:origin x="2521" y="-12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9C3B-4C92-AAA0-D7DF8C95BE54}"/>
            </c:ext>
          </c:extLst>
        </c:ser>
        <c:ser>
          <c:idx val="1"/>
          <c:order val="1"/>
          <c:tx>
            <c:strRef>
              <c:f>Sheet1!$C$1</c:f>
              <c:strCache>
                <c:ptCount val="1"/>
                <c:pt idx="0">
                  <c:v>Provider's estimate </c:v>
                </c:pt>
              </c:strCache>
            </c:strRef>
          </c:tx>
          <c:invertIfNegative val="0"/>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0</c:v>
                </c:pt>
                <c:pt idx="1">
                  <c:v>0</c:v>
                </c:pt>
                <c:pt idx="2">
                  <c:v>0</c:v>
                </c:pt>
                <c:pt idx="3" formatCode="0.0">
                  <c:v>0</c:v>
                </c:pt>
                <c:pt idx="4">
                  <c:v>0</c:v>
                </c:pt>
                <c:pt idx="5">
                  <c:v>0</c:v>
                </c:pt>
              </c:numCache>
            </c:numRef>
          </c:val>
          <c:extLst>
            <c:ext xmlns:c16="http://schemas.microsoft.com/office/drawing/2014/chart" uri="{C3380CC4-5D6E-409C-BE32-E72D297353CC}">
              <c16:uniqueId val="{00000001-9C3B-4C92-AAA0-D7DF8C95BE54}"/>
            </c:ext>
          </c:extLst>
        </c:ser>
        <c:dLbls>
          <c:showLegendKey val="0"/>
          <c:showVal val="0"/>
          <c:showCatName val="0"/>
          <c:showSerName val="0"/>
          <c:showPercent val="0"/>
          <c:showBubbleSize val="0"/>
        </c:dLbls>
        <c:gapWidth val="150"/>
        <c:axId val="190479936"/>
        <c:axId val="190480328"/>
      </c:barChart>
      <c:catAx>
        <c:axId val="190479936"/>
        <c:scaling>
          <c:orientation val="minMax"/>
        </c:scaling>
        <c:delete val="0"/>
        <c:axPos val="b"/>
        <c:numFmt formatCode="General" sourceLinked="1"/>
        <c:majorTickMark val="out"/>
        <c:minorTickMark val="none"/>
        <c:tickLblPos val="nextTo"/>
        <c:txPr>
          <a:bodyPr/>
          <a:lstStyle/>
          <a:p>
            <a:pPr>
              <a:defRPr b="1"/>
            </a:pPr>
            <a:endParaRPr lang="en-US"/>
          </a:p>
        </c:txPr>
        <c:crossAx val="190480328"/>
        <c:crosses val="autoZero"/>
        <c:auto val="1"/>
        <c:lblAlgn val="ctr"/>
        <c:lblOffset val="100"/>
        <c:noMultiLvlLbl val="0"/>
      </c:catAx>
      <c:valAx>
        <c:axId val="190480328"/>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190479936"/>
        <c:crosses val="autoZero"/>
        <c:crossBetween val="between"/>
      </c:valAx>
    </c:plotArea>
    <c:legend>
      <c:legendPos val="t"/>
      <c:layout>
        <c:manualLayout>
          <c:xMode val="edge"/>
          <c:yMode val="edge"/>
          <c:x val="0.43517886653057258"/>
          <c:y val="1.6836195965366927E-2"/>
          <c:w val="0.13581510644502773"/>
          <c:h val="7.7881988871760552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4400954426151276"/>
          <c:y val="4.7619047619047616E-2"/>
          <c:w val="0.63155869720830349"/>
          <c:h val="0.7833949922926301"/>
        </c:manualLayout>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CEB5-468B-A026-9A4E4BEB9172}"/>
              </c:ext>
            </c:extLst>
          </c:dPt>
          <c:dPt>
            <c:idx val="1"/>
            <c:invertIfNegative val="0"/>
            <c:bubble3D val="0"/>
            <c:spPr>
              <a:solidFill>
                <a:srgbClr val="92D050"/>
              </a:solidFill>
            </c:spPr>
            <c:extLst>
              <c:ext xmlns:c16="http://schemas.microsoft.com/office/drawing/2014/chart" uri="{C3380CC4-5D6E-409C-BE32-E72D297353CC}">
                <c16:uniqueId val="{00000003-CEB5-468B-A026-9A4E4BEB9172}"/>
              </c:ext>
            </c:extLst>
          </c:dPt>
          <c:dPt>
            <c:idx val="2"/>
            <c:invertIfNegative val="0"/>
            <c:bubble3D val="0"/>
            <c:spPr>
              <a:solidFill>
                <a:srgbClr val="FF6600"/>
              </a:solidFill>
            </c:spPr>
            <c:extLst>
              <c:ext xmlns:c16="http://schemas.microsoft.com/office/drawing/2014/chart" uri="{C3380CC4-5D6E-409C-BE32-E72D297353CC}">
                <c16:uniqueId val="{00000005-CEB5-468B-A026-9A4E4BEB9172}"/>
              </c:ext>
            </c:extLst>
          </c:dPt>
          <c:dPt>
            <c:idx val="3"/>
            <c:invertIfNegative val="0"/>
            <c:bubble3D val="0"/>
            <c:spPr>
              <a:solidFill>
                <a:srgbClr val="FFCC00"/>
              </a:solidFill>
            </c:spPr>
            <c:extLst>
              <c:ext xmlns:c16="http://schemas.microsoft.com/office/drawing/2014/chart" uri="{C3380CC4-5D6E-409C-BE32-E72D297353CC}">
                <c16:uniqueId val="{00000007-CEB5-468B-A026-9A4E4BEB9172}"/>
              </c:ext>
            </c:extLst>
          </c:dPt>
          <c:dPt>
            <c:idx val="4"/>
            <c:invertIfNegative val="0"/>
            <c:bubble3D val="0"/>
            <c:spPr>
              <a:solidFill>
                <a:srgbClr val="1993B9"/>
              </a:solidFill>
            </c:spPr>
            <c:extLst>
              <c:ext xmlns:c16="http://schemas.microsoft.com/office/drawing/2014/chart" uri="{C3380CC4-5D6E-409C-BE32-E72D297353CC}">
                <c16:uniqueId val="{00000009-CEB5-468B-A026-9A4E4BEB9172}"/>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CEB5-468B-A026-9A4E4BEB9172}"/>
            </c:ext>
          </c:extLst>
        </c:ser>
        <c:dLbls>
          <c:showLegendKey val="0"/>
          <c:showVal val="0"/>
          <c:showCatName val="0"/>
          <c:showSerName val="0"/>
          <c:showPercent val="0"/>
          <c:showBubbleSize val="0"/>
        </c:dLbls>
        <c:gapWidth val="150"/>
        <c:axId val="190481112"/>
        <c:axId val="190481504"/>
      </c:barChart>
      <c:catAx>
        <c:axId val="190481112"/>
        <c:scaling>
          <c:orientation val="minMax"/>
        </c:scaling>
        <c:delete val="0"/>
        <c:axPos val="l"/>
        <c:numFmt formatCode="General" sourceLinked="0"/>
        <c:majorTickMark val="out"/>
        <c:minorTickMark val="none"/>
        <c:tickLblPos val="nextTo"/>
        <c:txPr>
          <a:bodyPr/>
          <a:lstStyle/>
          <a:p>
            <a:pPr>
              <a:defRPr b="0">
                <a:solidFill>
                  <a:schemeClr val="accent1">
                    <a:lumMod val="50000"/>
                  </a:schemeClr>
                </a:solidFill>
              </a:defRPr>
            </a:pPr>
            <a:endParaRPr lang="en-US"/>
          </a:p>
        </c:txPr>
        <c:crossAx val="190481504"/>
        <c:crosses val="autoZero"/>
        <c:auto val="1"/>
        <c:lblAlgn val="ctr"/>
        <c:lblOffset val="100"/>
        <c:noMultiLvlLbl val="0"/>
      </c:catAx>
      <c:valAx>
        <c:axId val="190481504"/>
        <c:scaling>
          <c:orientation val="minMax"/>
        </c:scaling>
        <c:delete val="0"/>
        <c:axPos val="b"/>
        <c:title>
          <c:tx>
            <c:rich>
              <a:bodyPr/>
              <a:lstStyle/>
              <a:p>
                <a:pPr>
                  <a:defRPr>
                    <a:solidFill>
                      <a:schemeClr val="accent1">
                        <a:lumMod val="50000"/>
                      </a:schemeClr>
                    </a:solidFill>
                  </a:defRPr>
                </a:pPr>
                <a:r>
                  <a:rPr lang="en-US" dirty="0">
                    <a:solidFill>
                      <a:schemeClr val="accent1">
                        <a:lumMod val="50000"/>
                      </a:schemeClr>
                    </a:solidFill>
                  </a:rPr>
                  <a:t>Percent</a:t>
                </a:r>
              </a:p>
            </c:rich>
          </c:tx>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19048111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B2D20A2D-91D7-4BD5-8488-A733D2426D5D}" type="datetimeFigureOut">
              <a:rPr lang="en-US" smtClean="0"/>
              <a:t>5/25/2018</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EF582914-2E77-4FA7-9FB4-606D307B22EC}" type="slidenum">
              <a:rPr lang="en-US" smtClean="0"/>
              <a:t>‹#›</a:t>
            </a:fld>
            <a:endParaRPr lang="en-US"/>
          </a:p>
        </p:txBody>
      </p:sp>
    </p:spTree>
    <p:extLst>
      <p:ext uri="{BB962C8B-B14F-4D97-AF65-F5344CB8AC3E}">
        <p14:creationId xmlns:p14="http://schemas.microsoft.com/office/powerpoint/2010/main" val="220279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1</a:t>
            </a:fld>
            <a:endParaRPr lang="en-US"/>
          </a:p>
        </p:txBody>
      </p:sp>
    </p:spTree>
    <p:extLst>
      <p:ext uri="{BB962C8B-B14F-4D97-AF65-F5344CB8AC3E}">
        <p14:creationId xmlns:p14="http://schemas.microsoft.com/office/powerpoint/2010/main" val="407709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10</a:t>
            </a:fld>
            <a:endParaRPr lang="en-US"/>
          </a:p>
        </p:txBody>
      </p:sp>
    </p:spTree>
    <p:extLst>
      <p:ext uri="{BB962C8B-B14F-4D97-AF65-F5344CB8AC3E}">
        <p14:creationId xmlns:p14="http://schemas.microsoft.com/office/powerpoint/2010/main" val="72417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11</a:t>
            </a:fld>
            <a:endParaRPr lang="en-US"/>
          </a:p>
        </p:txBody>
      </p:sp>
    </p:spTree>
    <p:extLst>
      <p:ext uri="{BB962C8B-B14F-4D97-AF65-F5344CB8AC3E}">
        <p14:creationId xmlns:p14="http://schemas.microsoft.com/office/powerpoint/2010/main" val="280296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12</a:t>
            </a:fld>
            <a:endParaRPr lang="en-US"/>
          </a:p>
        </p:txBody>
      </p:sp>
    </p:spTree>
    <p:extLst>
      <p:ext uri="{BB962C8B-B14F-4D97-AF65-F5344CB8AC3E}">
        <p14:creationId xmlns:p14="http://schemas.microsoft.com/office/powerpoint/2010/main" val="166420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13</a:t>
            </a:fld>
            <a:endParaRPr lang="en-US"/>
          </a:p>
        </p:txBody>
      </p:sp>
    </p:spTree>
    <p:extLst>
      <p:ext uri="{BB962C8B-B14F-4D97-AF65-F5344CB8AC3E}">
        <p14:creationId xmlns:p14="http://schemas.microsoft.com/office/powerpoint/2010/main" val="1516605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14</a:t>
            </a:fld>
            <a:endParaRPr lang="en-US"/>
          </a:p>
        </p:txBody>
      </p:sp>
    </p:spTree>
    <p:extLst>
      <p:ext uri="{BB962C8B-B14F-4D97-AF65-F5344CB8AC3E}">
        <p14:creationId xmlns:p14="http://schemas.microsoft.com/office/powerpoint/2010/main" val="211662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3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D4842-1DC4-4090-AF51-000CDFC140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19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16</a:t>
            </a:fld>
            <a:endParaRPr lang="en-US" dirty="0"/>
          </a:p>
        </p:txBody>
      </p:sp>
    </p:spTree>
    <p:extLst>
      <p:ext uri="{BB962C8B-B14F-4D97-AF65-F5344CB8AC3E}">
        <p14:creationId xmlns:p14="http://schemas.microsoft.com/office/powerpoint/2010/main" val="43564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defTabSz="931774">
              <a:defRPr/>
            </a:pPr>
            <a:fld id="{C5DC2DA4-D29E-4014-A69C-276226FB67B5}" type="slidenum">
              <a:rPr lang="en-US">
                <a:solidFill>
                  <a:prstClr val="black"/>
                </a:solidFill>
                <a:latin typeface="Calibri"/>
              </a:rPr>
              <a:pP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71290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18</a:t>
            </a:fld>
            <a:endParaRPr lang="en-US"/>
          </a:p>
        </p:txBody>
      </p:sp>
    </p:spTree>
    <p:extLst>
      <p:ext uri="{BB962C8B-B14F-4D97-AF65-F5344CB8AC3E}">
        <p14:creationId xmlns:p14="http://schemas.microsoft.com/office/powerpoint/2010/main" val="193309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944BC1-8B83-49B9-9A46-D179E8964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00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2</a:t>
            </a:fld>
            <a:endParaRPr lang="en-US"/>
          </a:p>
        </p:txBody>
      </p:sp>
    </p:spTree>
    <p:extLst>
      <p:ext uri="{BB962C8B-B14F-4D97-AF65-F5344CB8AC3E}">
        <p14:creationId xmlns:p14="http://schemas.microsoft.com/office/powerpoint/2010/main" val="2669020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20</a:t>
            </a:fld>
            <a:endParaRPr lang="en-US"/>
          </a:p>
        </p:txBody>
      </p:sp>
    </p:spTree>
    <p:extLst>
      <p:ext uri="{BB962C8B-B14F-4D97-AF65-F5344CB8AC3E}">
        <p14:creationId xmlns:p14="http://schemas.microsoft.com/office/powerpoint/2010/main" val="263618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944BC1-8B83-49B9-9A46-D179E8964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66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22</a:t>
            </a:fld>
            <a:endParaRPr lang="en-US"/>
          </a:p>
        </p:txBody>
      </p:sp>
    </p:spTree>
    <p:extLst>
      <p:ext uri="{BB962C8B-B14F-4D97-AF65-F5344CB8AC3E}">
        <p14:creationId xmlns:p14="http://schemas.microsoft.com/office/powerpoint/2010/main" val="291782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23</a:t>
            </a:fld>
            <a:endParaRPr lang="en-US"/>
          </a:p>
        </p:txBody>
      </p:sp>
    </p:spTree>
    <p:extLst>
      <p:ext uri="{BB962C8B-B14F-4D97-AF65-F5344CB8AC3E}">
        <p14:creationId xmlns:p14="http://schemas.microsoft.com/office/powerpoint/2010/main" val="219163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24</a:t>
            </a:fld>
            <a:endParaRPr lang="en-US"/>
          </a:p>
        </p:txBody>
      </p:sp>
    </p:spTree>
    <p:extLst>
      <p:ext uri="{BB962C8B-B14F-4D97-AF65-F5344CB8AC3E}">
        <p14:creationId xmlns:p14="http://schemas.microsoft.com/office/powerpoint/2010/main" val="2477010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25</a:t>
            </a:fld>
            <a:endParaRPr lang="en-US"/>
          </a:p>
        </p:txBody>
      </p:sp>
    </p:spTree>
    <p:extLst>
      <p:ext uri="{BB962C8B-B14F-4D97-AF65-F5344CB8AC3E}">
        <p14:creationId xmlns:p14="http://schemas.microsoft.com/office/powerpoint/2010/main" val="3433894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26</a:t>
            </a:fld>
            <a:endParaRPr lang="en-US"/>
          </a:p>
        </p:txBody>
      </p:sp>
    </p:spTree>
    <p:extLst>
      <p:ext uri="{BB962C8B-B14F-4D97-AF65-F5344CB8AC3E}">
        <p14:creationId xmlns:p14="http://schemas.microsoft.com/office/powerpoint/2010/main" val="3675608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470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135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9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3</a:t>
            </a:fld>
            <a:endParaRPr lang="en-US"/>
          </a:p>
        </p:txBody>
      </p:sp>
    </p:spTree>
    <p:extLst>
      <p:ext uri="{BB962C8B-B14F-4D97-AF65-F5344CB8AC3E}">
        <p14:creationId xmlns:p14="http://schemas.microsoft.com/office/powerpoint/2010/main" val="488089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26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31</a:t>
            </a:fld>
            <a:endParaRPr lang="en-US"/>
          </a:p>
        </p:txBody>
      </p:sp>
    </p:spTree>
    <p:extLst>
      <p:ext uri="{BB962C8B-B14F-4D97-AF65-F5344CB8AC3E}">
        <p14:creationId xmlns:p14="http://schemas.microsoft.com/office/powerpoint/2010/main" val="2831575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630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160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F1076D1-F82B-BA49-AE74-2EE694549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162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35</a:t>
            </a:fld>
            <a:endParaRPr lang="en-US"/>
          </a:p>
        </p:txBody>
      </p:sp>
    </p:spTree>
    <p:extLst>
      <p:ext uri="{BB962C8B-B14F-4D97-AF65-F5344CB8AC3E}">
        <p14:creationId xmlns:p14="http://schemas.microsoft.com/office/powerpoint/2010/main" val="741643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36</a:t>
            </a:fld>
            <a:endParaRPr lang="en-US"/>
          </a:p>
        </p:txBody>
      </p:sp>
    </p:spTree>
    <p:extLst>
      <p:ext uri="{BB962C8B-B14F-4D97-AF65-F5344CB8AC3E}">
        <p14:creationId xmlns:p14="http://schemas.microsoft.com/office/powerpoint/2010/main" val="1723443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37</a:t>
            </a:fld>
            <a:endParaRPr lang="en-US"/>
          </a:p>
        </p:txBody>
      </p:sp>
    </p:spTree>
    <p:extLst>
      <p:ext uri="{BB962C8B-B14F-4D97-AF65-F5344CB8AC3E}">
        <p14:creationId xmlns:p14="http://schemas.microsoft.com/office/powerpoint/2010/main" val="735580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38</a:t>
            </a:fld>
            <a:endParaRPr lang="en-US"/>
          </a:p>
        </p:txBody>
      </p:sp>
    </p:spTree>
    <p:extLst>
      <p:ext uri="{BB962C8B-B14F-4D97-AF65-F5344CB8AC3E}">
        <p14:creationId xmlns:p14="http://schemas.microsoft.com/office/powerpoint/2010/main" val="159799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4</a:t>
            </a:fld>
            <a:endParaRPr lang="en-US"/>
          </a:p>
        </p:txBody>
      </p:sp>
    </p:spTree>
    <p:extLst>
      <p:ext uri="{BB962C8B-B14F-4D97-AF65-F5344CB8AC3E}">
        <p14:creationId xmlns:p14="http://schemas.microsoft.com/office/powerpoint/2010/main" val="6639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82914-2E77-4FA7-9FB4-606D307B22EC}" type="slidenum">
              <a:rPr lang="en-US" smtClean="0"/>
              <a:t>5</a:t>
            </a:fld>
            <a:endParaRPr lang="en-US"/>
          </a:p>
        </p:txBody>
      </p:sp>
    </p:spTree>
    <p:extLst>
      <p:ext uri="{BB962C8B-B14F-4D97-AF65-F5344CB8AC3E}">
        <p14:creationId xmlns:p14="http://schemas.microsoft.com/office/powerpoint/2010/main" val="394194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6</a:t>
            </a:fld>
            <a:endParaRPr lang="en-US"/>
          </a:p>
        </p:txBody>
      </p:sp>
    </p:spTree>
    <p:extLst>
      <p:ext uri="{BB962C8B-B14F-4D97-AF65-F5344CB8AC3E}">
        <p14:creationId xmlns:p14="http://schemas.microsoft.com/office/powerpoint/2010/main" val="264376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7</a:t>
            </a:fld>
            <a:endParaRPr lang="en-US"/>
          </a:p>
        </p:txBody>
      </p:sp>
    </p:spTree>
    <p:extLst>
      <p:ext uri="{BB962C8B-B14F-4D97-AF65-F5344CB8AC3E}">
        <p14:creationId xmlns:p14="http://schemas.microsoft.com/office/powerpoint/2010/main" val="44049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8</a:t>
            </a:fld>
            <a:endParaRPr lang="en-US"/>
          </a:p>
        </p:txBody>
      </p:sp>
    </p:spTree>
    <p:extLst>
      <p:ext uri="{BB962C8B-B14F-4D97-AF65-F5344CB8AC3E}">
        <p14:creationId xmlns:p14="http://schemas.microsoft.com/office/powerpoint/2010/main" val="344852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82914-2E77-4FA7-9FB4-606D307B22EC}" type="slidenum">
              <a:rPr lang="en-US" smtClean="0"/>
              <a:t>9</a:t>
            </a:fld>
            <a:endParaRPr lang="en-US"/>
          </a:p>
        </p:txBody>
      </p:sp>
    </p:spTree>
    <p:extLst>
      <p:ext uri="{BB962C8B-B14F-4D97-AF65-F5344CB8AC3E}">
        <p14:creationId xmlns:p14="http://schemas.microsoft.com/office/powerpoint/2010/main" val="379821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770A1-D13B-4BEB-B76D-B88287DA2646}"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7708-00CE-4FB3-BDE6-8CD503ECCA9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9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770A1-D13B-4BEB-B76D-B88287DA2646}"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209966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770A1-D13B-4BEB-B76D-B88287DA2646}"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367164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9B7797-1F21-4A40-BC4B-51CBCF83B942}"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61457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743455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409730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B7797-1F21-4A40-BC4B-51CBCF83B942}"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72001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B7797-1F21-4A40-BC4B-51CBCF83B942}"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21967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B7797-1F21-4A40-BC4B-51CBCF83B942}"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72368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93732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04986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770A1-D13B-4BEB-B76D-B88287DA2646}"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386341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6638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027555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6240096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7998093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pPr>
                <a:defRPr/>
              </a:pPr>
              <a:t>‹#›</a:t>
            </a:fld>
            <a:endParaRPr lang="en-US" dirty="0"/>
          </a:p>
        </p:txBody>
      </p:sp>
    </p:spTree>
    <p:extLst>
      <p:ext uri="{BB962C8B-B14F-4D97-AF65-F5344CB8AC3E}">
        <p14:creationId xmlns:p14="http://schemas.microsoft.com/office/powerpoint/2010/main" val="3658625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6684937"/>
            <a:ext cx="9144000" cy="183396"/>
          </a:xfrm>
          <a:prstGeom prst="rect">
            <a:avLst/>
          </a:prstGeom>
        </p:spPr>
      </p:pic>
    </p:spTree>
    <p:extLst>
      <p:ext uri="{BB962C8B-B14F-4D97-AF65-F5344CB8AC3E}">
        <p14:creationId xmlns:p14="http://schemas.microsoft.com/office/powerpoint/2010/main" val="44983211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61B65A-47C5-8A41-BE62-B3A142D7E75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33FE-97D6-874A-A7D1-841F7245DD05}" type="slidenum">
              <a:rPr lang="en-US" smtClean="0"/>
              <a:t>‹#›</a:t>
            </a:fld>
            <a:endParaRPr lang="en-US"/>
          </a:p>
        </p:txBody>
      </p:sp>
      <p:cxnSp>
        <p:nvCxnSpPr>
          <p:cNvPr id="13" name="Straight Connector 12"/>
          <p:cNvCxnSpPr/>
          <p:nvPr userDrawn="1"/>
        </p:nvCxnSpPr>
        <p:spPr>
          <a:xfrm>
            <a:off x="1143000" y="3455895"/>
            <a:ext cx="6858000" cy="0"/>
          </a:xfrm>
          <a:prstGeom prst="line">
            <a:avLst/>
          </a:prstGeom>
          <a:ln w="12700">
            <a:solidFill>
              <a:srgbClr val="007C88"/>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1143000" y="1512132"/>
            <a:ext cx="6858000" cy="1943763"/>
          </a:xfrm>
          <a:prstGeom prst="rect">
            <a:avLst/>
          </a:prstGeom>
        </p:spPr>
        <p:txBody>
          <a:bodyPr>
            <a:normAutofit/>
          </a:bodyPr>
          <a:lstStyle>
            <a:lvl1pPr algn="ctr">
              <a:defRPr sz="2400" b="1" i="0" cap="all" baseline="0">
                <a:solidFill>
                  <a:srgbClr val="403F41"/>
                </a:solidFill>
                <a:latin typeface="Arial" charset="0"/>
                <a:ea typeface="Arial" charset="0"/>
                <a:cs typeface="Arial" charset="0"/>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9468" y="4479402"/>
            <a:ext cx="3901440" cy="853440"/>
          </a:xfrm>
          <a:prstGeom prst="rect">
            <a:avLst/>
          </a:prstGeom>
        </p:spPr>
      </p:pic>
    </p:spTree>
    <p:extLst>
      <p:ext uri="{BB962C8B-B14F-4D97-AF65-F5344CB8AC3E}">
        <p14:creationId xmlns:p14="http://schemas.microsoft.com/office/powerpoint/2010/main" val="2244611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61B65A-47C5-8A41-BE62-B3A142D7E75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33FE-97D6-874A-A7D1-841F7245DD05}" type="slidenum">
              <a:rPr lang="en-US" smtClean="0"/>
              <a:t>‹#›</a:t>
            </a:fld>
            <a:endParaRPr lang="en-US"/>
          </a:p>
        </p:txBody>
      </p:sp>
      <p:cxnSp>
        <p:nvCxnSpPr>
          <p:cNvPr id="13" name="Straight Connector 12"/>
          <p:cNvCxnSpPr/>
          <p:nvPr userDrawn="1"/>
        </p:nvCxnSpPr>
        <p:spPr>
          <a:xfrm>
            <a:off x="1143000" y="3455895"/>
            <a:ext cx="6858000" cy="0"/>
          </a:xfrm>
          <a:prstGeom prst="line">
            <a:avLst/>
          </a:prstGeom>
          <a:ln w="12700">
            <a:solidFill>
              <a:srgbClr val="007C88"/>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1143000" y="1512132"/>
            <a:ext cx="6858000" cy="1943763"/>
          </a:xfrm>
          <a:prstGeom prst="rect">
            <a:avLst/>
          </a:prstGeom>
        </p:spPr>
        <p:txBody>
          <a:bodyPr>
            <a:normAutofit/>
          </a:bodyPr>
          <a:lstStyle>
            <a:lvl1pPr algn="ctr">
              <a:defRPr sz="2400" b="1" i="0" cap="all" baseline="0">
                <a:solidFill>
                  <a:srgbClr val="403F41"/>
                </a:solidFill>
                <a:latin typeface="Arial" charset="0"/>
                <a:ea typeface="Arial" charset="0"/>
                <a:cs typeface="Arial" charset="0"/>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9468" y="4479402"/>
            <a:ext cx="3901440" cy="853440"/>
          </a:xfrm>
          <a:prstGeom prst="rect">
            <a:avLst/>
          </a:prstGeom>
        </p:spPr>
      </p:pic>
    </p:spTree>
    <p:extLst>
      <p:ext uri="{BB962C8B-B14F-4D97-AF65-F5344CB8AC3E}">
        <p14:creationId xmlns:p14="http://schemas.microsoft.com/office/powerpoint/2010/main" val="3250591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63E5E-7312-3B45-8379-DBF6045BBAE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4165521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63E5E-7312-3B45-8379-DBF6045BBAE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389651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770A1-D13B-4BEB-B76D-B88287DA2646}"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7708-00CE-4FB3-BDE6-8CD503ECCA9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26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63E5E-7312-3B45-8379-DBF6045BBAE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1113786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63E5E-7312-3B45-8379-DBF6045BBAE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E3309-8C79-5B40-AA82-73A0F9D9993E}" type="slidenum">
              <a:rPr lang="en-US" smtClean="0"/>
              <a:t>‹#›</a:t>
            </a:fld>
            <a:endParaRPr lang="en-US"/>
          </a:p>
        </p:txBody>
      </p:sp>
      <p:cxnSp>
        <p:nvCxnSpPr>
          <p:cNvPr id="8" name="Straight Connector 7"/>
          <p:cNvCxnSpPr/>
          <p:nvPr userDrawn="1"/>
        </p:nvCxnSpPr>
        <p:spPr>
          <a:xfrm>
            <a:off x="628651" y="1721224"/>
            <a:ext cx="7886700" cy="0"/>
          </a:xfrm>
          <a:prstGeom prst="line">
            <a:avLst/>
          </a:prstGeom>
          <a:ln w="12700">
            <a:solidFill>
              <a:srgbClr val="007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516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63E5E-7312-3B45-8379-DBF6045BBAEF}"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34026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95F63E5E-7312-3B45-8379-DBF6045BBAEF}"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474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63E5E-7312-3B45-8379-DBF6045BBAEF}"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4190002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63E5E-7312-3B45-8379-DBF6045BBAE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4144958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63E5E-7312-3B45-8379-DBF6045BBAE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713450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63E5E-7312-3B45-8379-DBF6045BBAE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3377569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63E5E-7312-3B45-8379-DBF6045BBAE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4184151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63E5E-7312-3B45-8379-DBF6045BBAE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31025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770A1-D13B-4BEB-B76D-B88287DA2646}"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3663835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63E5E-7312-3B45-8379-DBF6045BBAE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E3309-8C79-5B40-AA82-73A0F9D9993E}" type="slidenum">
              <a:rPr lang="en-US" smtClean="0"/>
              <a:t>‹#›</a:t>
            </a:fld>
            <a:endParaRPr lang="en-US"/>
          </a:p>
        </p:txBody>
      </p:sp>
      <p:cxnSp>
        <p:nvCxnSpPr>
          <p:cNvPr id="8" name="Straight Connector 7"/>
          <p:cNvCxnSpPr/>
          <p:nvPr userDrawn="1"/>
        </p:nvCxnSpPr>
        <p:spPr>
          <a:xfrm>
            <a:off x="628651" y="1721224"/>
            <a:ext cx="7886700" cy="0"/>
          </a:xfrm>
          <a:prstGeom prst="line">
            <a:avLst/>
          </a:prstGeom>
          <a:ln w="12700">
            <a:solidFill>
              <a:srgbClr val="007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492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63E5E-7312-3B45-8379-DBF6045BBAEF}"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9340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95F63E5E-7312-3B45-8379-DBF6045BBAEF}"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609478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63E5E-7312-3B45-8379-DBF6045BBAEF}"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708116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63E5E-7312-3B45-8379-DBF6045BBAE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2283229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63E5E-7312-3B45-8379-DBF6045BBAE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E3309-8C79-5B40-AA82-73A0F9D9993E}" type="slidenum">
              <a:rPr lang="en-US" smtClean="0"/>
              <a:t>‹#›</a:t>
            </a:fld>
            <a:endParaRPr lang="en-US"/>
          </a:p>
        </p:txBody>
      </p:sp>
    </p:spTree>
    <p:extLst>
      <p:ext uri="{BB962C8B-B14F-4D97-AF65-F5344CB8AC3E}">
        <p14:creationId xmlns:p14="http://schemas.microsoft.com/office/powerpoint/2010/main" val="1805781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2A5FE-A071-F549-AC75-21EEB165CA6F}"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D9917-7455-BF4D-AC61-29326745326F}" type="slidenum">
              <a:rPr lang="en-US" smtClean="0"/>
              <a:t>‹#›</a:t>
            </a:fld>
            <a:endParaRPr lang="en-US"/>
          </a:p>
        </p:txBody>
      </p:sp>
      <p:sp>
        <p:nvSpPr>
          <p:cNvPr id="12" name="Rectangle 11"/>
          <p:cNvSpPr/>
          <p:nvPr userDrawn="1"/>
        </p:nvSpPr>
        <p:spPr>
          <a:xfrm>
            <a:off x="0" y="4725159"/>
            <a:ext cx="9144000" cy="160161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1"/>
          <p:cNvSpPr>
            <a:spLocks noGrp="1"/>
          </p:cNvSpPr>
          <p:nvPr>
            <p:ph type="title" hasCustomPrompt="1"/>
          </p:nvPr>
        </p:nvSpPr>
        <p:spPr>
          <a:xfrm>
            <a:off x="3122691" y="4715303"/>
            <a:ext cx="5772543" cy="1621332"/>
          </a:xfrm>
          <a:prstGeom prst="rect">
            <a:avLst/>
          </a:prstGeom>
        </p:spPr>
        <p:txBody>
          <a:bodyPr>
            <a:normAutofit/>
          </a:bodyPr>
          <a:lstStyle>
            <a:lvl1pPr>
              <a:defRPr sz="1651" spc="151" baseline="0">
                <a:solidFill>
                  <a:srgbClr val="403F41"/>
                </a:solidFill>
              </a:defRPr>
            </a:lvl1pPr>
          </a:lstStyle>
          <a:p>
            <a:r>
              <a:rPr lang="en-US" dirty="0"/>
              <a:t>CLICK TO EDIT MASTER TITLE STYLE</a:t>
            </a:r>
          </a:p>
        </p:txBody>
      </p:sp>
      <p:cxnSp>
        <p:nvCxnSpPr>
          <p:cNvPr id="17" name="Straight Connector 16"/>
          <p:cNvCxnSpPr/>
          <p:nvPr userDrawn="1"/>
        </p:nvCxnSpPr>
        <p:spPr>
          <a:xfrm>
            <a:off x="2904369" y="4998544"/>
            <a:ext cx="0" cy="1054845"/>
          </a:xfrm>
          <a:prstGeom prst="line">
            <a:avLst/>
          </a:prstGeom>
          <a:ln>
            <a:solidFill>
              <a:srgbClr val="007C8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911" y="5317250"/>
            <a:ext cx="2438400" cy="533400"/>
          </a:xfrm>
          <a:prstGeom prst="rect">
            <a:avLst/>
          </a:prstGeom>
        </p:spPr>
      </p:pic>
    </p:spTree>
    <p:extLst>
      <p:ext uri="{BB962C8B-B14F-4D97-AF65-F5344CB8AC3E}">
        <p14:creationId xmlns:p14="http://schemas.microsoft.com/office/powerpoint/2010/main" val="311139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770A1-D13B-4BEB-B76D-B88287DA2646}"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2030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770A1-D13B-4BEB-B76D-B88287DA2646}"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267725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770A1-D13B-4BEB-B76D-B88287DA2646}" type="datetimeFigureOut">
              <a:rPr lang="en-US" smtClean="0"/>
              <a:t>5/25/2018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405477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6770A1-D13B-4BEB-B76D-B88287DA2646}" type="datetimeFigureOut">
              <a:rPr lang="en-US" smtClean="0"/>
              <a:t>5/25/2018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397708-00CE-4FB3-BDE6-8CD503ECCA9E}" type="slidenum">
              <a:rPr lang="en-US" smtClean="0"/>
              <a:t>‹#›</a:t>
            </a:fld>
            <a:endParaRPr lang="en-US"/>
          </a:p>
        </p:txBody>
      </p:sp>
    </p:spTree>
    <p:extLst>
      <p:ext uri="{BB962C8B-B14F-4D97-AF65-F5344CB8AC3E}">
        <p14:creationId xmlns:p14="http://schemas.microsoft.com/office/powerpoint/2010/main" val="231894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770A1-D13B-4BEB-B76D-B88287DA2646}"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97708-00CE-4FB3-BDE6-8CD503ECCA9E}" type="slidenum">
              <a:rPr lang="en-US" smtClean="0"/>
              <a:t>‹#›</a:t>
            </a:fld>
            <a:endParaRPr lang="en-US"/>
          </a:p>
        </p:txBody>
      </p:sp>
    </p:spTree>
    <p:extLst>
      <p:ext uri="{BB962C8B-B14F-4D97-AF65-F5344CB8AC3E}">
        <p14:creationId xmlns:p14="http://schemas.microsoft.com/office/powerpoint/2010/main" val="350755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6770A1-D13B-4BEB-B76D-B88287DA2646}" type="datetimeFigureOut">
              <a:rPr lang="en-US" smtClean="0"/>
              <a:t>5/25/2018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1397708-00CE-4FB3-BDE6-8CD503ECCA9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367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t>‹#›</a:t>
            </a:fld>
            <a:endParaRPr lang="en-US"/>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359747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D27F3-01FB-F742-B9CA-CAA473C679F3}" type="datetimeFigureOut">
              <a:rPr lang="en-US" smtClean="0"/>
              <a:pPr/>
              <a:t>5/25/2018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FE077-60B4-BD49-872E-7004728C97B0}" type="slidenum">
              <a:rPr lang="en-US" smtClean="0"/>
              <a:pPr/>
              <a:t>‹#›</a:t>
            </a:fld>
            <a:endParaRPr lang="en-US" dirty="0"/>
          </a:p>
        </p:txBody>
      </p:sp>
    </p:spTree>
    <p:extLst>
      <p:ext uri="{BB962C8B-B14F-4D97-AF65-F5344CB8AC3E}">
        <p14:creationId xmlns:p14="http://schemas.microsoft.com/office/powerpoint/2010/main" val="3500659098"/>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D27F3-01FB-F742-B9CA-CAA473C679F3}" type="datetimeFigureOut">
              <a:rPr lang="en-US" smtClean="0"/>
              <a:pPr/>
              <a:t>5/25/2018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FE077-60B4-BD49-872E-7004728C97B0}" type="slidenum">
              <a:rPr lang="en-US" smtClean="0"/>
              <a:pPr/>
              <a:t>‹#›</a:t>
            </a:fld>
            <a:endParaRPr lang="en-US" dirty="0"/>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8652" y="5876291"/>
            <a:ext cx="2194560" cy="480060"/>
          </a:xfrm>
          <a:prstGeom prst="rect">
            <a:avLst/>
          </a:prstGeom>
        </p:spPr>
      </p:pic>
    </p:spTree>
    <p:extLst>
      <p:ext uri="{BB962C8B-B14F-4D97-AF65-F5344CB8AC3E}">
        <p14:creationId xmlns:p14="http://schemas.microsoft.com/office/powerpoint/2010/main" val="36311872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D27F3-01FB-F742-B9CA-CAA473C679F3}" type="datetimeFigureOut">
              <a:rPr lang="en-US" smtClean="0"/>
              <a:pPr/>
              <a:t>5/25/2018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FE077-60B4-BD49-872E-7004728C97B0}" type="slidenum">
              <a:rPr lang="en-US" smtClean="0"/>
              <a:pPr/>
              <a:t>‹#›</a:t>
            </a:fld>
            <a:endParaRPr lang="en-US" dirty="0"/>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8652" y="5876291"/>
            <a:ext cx="2194560" cy="480060"/>
          </a:xfrm>
          <a:prstGeom prst="rect">
            <a:avLst/>
          </a:prstGeom>
        </p:spPr>
      </p:pic>
    </p:spTree>
    <p:extLst>
      <p:ext uri="{BB962C8B-B14F-4D97-AF65-F5344CB8AC3E}">
        <p14:creationId xmlns:p14="http://schemas.microsoft.com/office/powerpoint/2010/main" val="6590881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6189"/>
            <a:ext cx="7886700" cy="1325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1826684"/>
            <a:ext cx="78867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6356355"/>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04B2A5FE-A071-F549-AC75-21EEB165CA6F}" type="datetimeFigureOut">
              <a:rPr lang="en-US" smtClean="0"/>
              <a:t>5/25/2018</a:t>
            </a:fld>
            <a:endParaRPr lang="en-US"/>
          </a:p>
        </p:txBody>
      </p:sp>
      <p:sp>
        <p:nvSpPr>
          <p:cNvPr id="5" name="Footer Placeholder 4"/>
          <p:cNvSpPr>
            <a:spLocks noGrp="1"/>
          </p:cNvSpPr>
          <p:nvPr>
            <p:ph type="ftr" sz="quarter" idx="3"/>
          </p:nvPr>
        </p:nvSpPr>
        <p:spPr>
          <a:xfrm>
            <a:off x="3028951" y="6356355"/>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5"/>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2D9917-7455-BF4D-AC61-29326745326F}" type="slidenum">
              <a:rPr lang="en-US" smtClean="0"/>
              <a:t>‹#›</a:t>
            </a:fld>
            <a:endParaRPr lang="en-US"/>
          </a:p>
        </p:txBody>
      </p:sp>
    </p:spTree>
    <p:extLst>
      <p:ext uri="{BB962C8B-B14F-4D97-AF65-F5344CB8AC3E}">
        <p14:creationId xmlns:p14="http://schemas.microsoft.com/office/powerpoint/2010/main" val="658225243"/>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914354"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dc.gov/cancer/hpv/statistics/case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dx.doi.org/10.15585/mmwr.mm6633a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dx.doi.org/10.15585/mmwr.mm6633a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x.doi.org/10.15585/mmwr.mm6633a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mmwr/volumes/66/wr/mm6633a2.htm?s_cid=mm6633a2_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ada.org/en/~/media/EBD/Files/DENTAL-Action-Guide-WEB_ADA"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2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aap.org/en-us/Documents/AAP_OPCHPV_WhatDentalProsNeedToKnow_final.pdf" TargetMode="External"/><Relationship Id="rId5" Type="http://schemas.openxmlformats.org/officeDocument/2006/relationships/hyperlink" Target="https://www.ada.org/en/~/media/EBD/Files/DENTAL-Action-Guide-WEB_ADA" TargetMode="External"/><Relationship Id="rId4" Type="http://schemas.openxmlformats.org/officeDocument/2006/relationships/hyperlink" Target="https://www.cdc.gov/cancer/hpv/statistics/cases.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1.xml"/><Relationship Id="rId1" Type="http://schemas.openxmlformats.org/officeDocument/2006/relationships/video" Target="https://www.youtube.com/embed/S_nNo_vhMsk" TargetMode="External"/><Relationship Id="rId5" Type="http://schemas.openxmlformats.org/officeDocument/2006/relationships/hyperlink" Target="https://youtu.be/S_nNo_vhMsk"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hyperlink" Target="http://www.cancer.org/hpv" TargetMode="External"/><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8" Type="http://schemas.openxmlformats.org/officeDocument/2006/relationships/hyperlink" Target="http://hpvroundtable.org/action-guides/" TargetMode="External"/><Relationship Id="rId3" Type="http://schemas.openxmlformats.org/officeDocument/2006/relationships/hyperlink" Target="https://www.cdc.gov/hpv/index.html" TargetMode="External"/><Relationship Id="rId7" Type="http://schemas.openxmlformats.org/officeDocument/2006/relationships/hyperlink" Target="http://www.hpvroundtable.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bit.ly/HPVStepsActionGuide" TargetMode="External"/><Relationship Id="rId5" Type="http://schemas.openxmlformats.org/officeDocument/2006/relationships/hyperlink" Target="http://www.cancer.org/hpv" TargetMode="External"/><Relationship Id="rId4" Type="http://schemas.openxmlformats.org/officeDocument/2006/relationships/hyperlink" Target="https://www.cdc.gov/hpv/hcp/answering-question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ap.org/en-us/advocacy-and-policy/aap-health-initiatives/immunizations/HPV-Champion-Toolkit/Pages/HPV-Champion-Toolkit.aspx" TargetMode="External"/><Relationship Id="rId7" Type="http://schemas.openxmlformats.org/officeDocument/2006/relationships/hyperlink" Target="https://ctb.ku.edu/en/table-of-contents/overview/model-for-community-change-and-improvement/community-tool-box-overview/mai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ctb.ku.edu/en" TargetMode="External"/><Relationship Id="rId5" Type="http://schemas.openxmlformats.org/officeDocument/2006/relationships/hyperlink" Target="http://hpv.pharmacist.com/" TargetMode="External"/><Relationship Id="rId4" Type="http://schemas.openxmlformats.org/officeDocument/2006/relationships/hyperlink" Target="https://www.ada.org/en/~/media/EBD/Files/DENTAL-Action-Guide-WEB_AD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4044-EB49-4251-A784-4B8AFEAFB8A7}"/>
              </a:ext>
            </a:extLst>
          </p:cNvPr>
          <p:cNvSpPr>
            <a:spLocks noGrp="1"/>
          </p:cNvSpPr>
          <p:nvPr>
            <p:ph type="ctrTitle"/>
          </p:nvPr>
        </p:nvSpPr>
        <p:spPr>
          <a:xfrm>
            <a:off x="533400" y="169479"/>
            <a:ext cx="8077200" cy="2286000"/>
          </a:xfrm>
        </p:spPr>
        <p:txBody>
          <a:bodyPr>
            <a:normAutofit/>
          </a:bodyPr>
          <a:lstStyle/>
          <a:p>
            <a:pPr algn="ctr"/>
            <a:r>
              <a:rPr lang="en-US" sz="3600" b="1" dirty="0"/>
              <a:t>The Current HPV Vaccination Landscape and Emerging Opportunities</a:t>
            </a:r>
            <a:br>
              <a:rPr lang="en-US" dirty="0"/>
            </a:br>
            <a:endParaRPr lang="en-US" dirty="0"/>
          </a:p>
        </p:txBody>
      </p:sp>
      <p:sp>
        <p:nvSpPr>
          <p:cNvPr id="3" name="Subtitle 2">
            <a:extLst>
              <a:ext uri="{FF2B5EF4-FFF2-40B4-BE49-F238E27FC236}">
                <a16:creationId xmlns:a16="http://schemas.microsoft.com/office/drawing/2014/main" id="{EB2CF47D-42E7-416A-BDFB-7AB4023DF5B3}"/>
              </a:ext>
            </a:extLst>
          </p:cNvPr>
          <p:cNvSpPr>
            <a:spLocks noGrp="1"/>
          </p:cNvSpPr>
          <p:nvPr>
            <p:ph type="subTitle" idx="1"/>
          </p:nvPr>
        </p:nvSpPr>
        <p:spPr>
          <a:xfrm>
            <a:off x="228600" y="1981199"/>
            <a:ext cx="8730252" cy="2057401"/>
          </a:xfrm>
        </p:spPr>
        <p:txBody>
          <a:bodyPr>
            <a:normAutofit fontScale="85000" lnSpcReduction="20000"/>
          </a:bodyPr>
          <a:lstStyle/>
          <a:p>
            <a:r>
              <a:rPr lang="en-US" sz="3400" dirty="0">
                <a:solidFill>
                  <a:srgbClr val="0070C0"/>
                </a:solidFill>
              </a:rPr>
              <a:t>Jesse Nodora, DrPH</a:t>
            </a:r>
          </a:p>
          <a:p>
            <a:r>
              <a:rPr lang="en-US" sz="3400" dirty="0">
                <a:solidFill>
                  <a:srgbClr val="0070C0"/>
                </a:solidFill>
              </a:rPr>
              <a:t>Assistant Professor</a:t>
            </a:r>
          </a:p>
          <a:p>
            <a:r>
              <a:rPr lang="en-US" sz="3400" dirty="0">
                <a:solidFill>
                  <a:srgbClr val="0070C0"/>
                </a:solidFill>
              </a:rPr>
              <a:t>Dept. of Family Medicine and Public Health</a:t>
            </a:r>
          </a:p>
          <a:p>
            <a:r>
              <a:rPr lang="en-US" sz="3400" dirty="0">
                <a:solidFill>
                  <a:srgbClr val="0070C0"/>
                </a:solidFill>
              </a:rPr>
              <a:t>UC San Diego Moores Cancer Center</a:t>
            </a:r>
          </a:p>
          <a:p>
            <a:endParaRPr lang="en-US" dirty="0"/>
          </a:p>
        </p:txBody>
      </p:sp>
      <p:pic>
        <p:nvPicPr>
          <p:cNvPr id="4" name="Picture 3" descr="Moores Logo Vertical color.jpg">
            <a:extLst>
              <a:ext uri="{FF2B5EF4-FFF2-40B4-BE49-F238E27FC236}">
                <a16:creationId xmlns:a16="http://schemas.microsoft.com/office/drawing/2014/main" id="{246049C6-4E2B-4E75-9B57-CE250E6EB22E}"/>
              </a:ext>
            </a:extLst>
          </p:cNvPr>
          <p:cNvPicPr/>
          <p:nvPr/>
        </p:nvPicPr>
        <p:blipFill>
          <a:blip r:embed="rId3" cstate="print"/>
          <a:stretch>
            <a:fillRect/>
          </a:stretch>
        </p:blipFill>
        <p:spPr>
          <a:xfrm>
            <a:off x="5257800" y="4457495"/>
            <a:ext cx="3701052" cy="1623074"/>
          </a:xfrm>
          <a:prstGeom prst="rect">
            <a:avLst/>
          </a:prstGeom>
        </p:spPr>
      </p:pic>
      <p:sp>
        <p:nvSpPr>
          <p:cNvPr id="5" name="TextBox 4">
            <a:extLst>
              <a:ext uri="{FF2B5EF4-FFF2-40B4-BE49-F238E27FC236}">
                <a16:creationId xmlns:a16="http://schemas.microsoft.com/office/drawing/2014/main" id="{D147F64F-4B51-4DE2-8C96-580C7FE37C41}"/>
              </a:ext>
            </a:extLst>
          </p:cNvPr>
          <p:cNvSpPr txBox="1"/>
          <p:nvPr/>
        </p:nvSpPr>
        <p:spPr>
          <a:xfrm>
            <a:off x="3004050" y="4310390"/>
            <a:ext cx="3505200" cy="523220"/>
          </a:xfrm>
          <a:prstGeom prst="rect">
            <a:avLst/>
          </a:prstGeom>
          <a:noFill/>
        </p:spPr>
        <p:txBody>
          <a:bodyPr wrap="square" rtlCol="0">
            <a:spAutoFit/>
          </a:bodyPr>
          <a:lstStyle/>
          <a:p>
            <a:r>
              <a:rPr lang="en-US" sz="2800" dirty="0"/>
              <a:t>jnodora@ucsd.edu</a:t>
            </a:r>
          </a:p>
        </p:txBody>
      </p:sp>
      <p:pic>
        <p:nvPicPr>
          <p:cNvPr id="6" name="Picture 5">
            <a:extLst>
              <a:ext uri="{FF2B5EF4-FFF2-40B4-BE49-F238E27FC236}">
                <a16:creationId xmlns:a16="http://schemas.microsoft.com/office/drawing/2014/main" id="{DC7F688E-DC56-4AB7-85DD-A149BBEE6E8C}"/>
              </a:ext>
            </a:extLst>
          </p:cNvPr>
          <p:cNvPicPr>
            <a:picLocks noChangeAspect="1"/>
          </p:cNvPicPr>
          <p:nvPr/>
        </p:nvPicPr>
        <p:blipFill>
          <a:blip r:embed="rId4"/>
          <a:stretch>
            <a:fillRect/>
          </a:stretch>
        </p:blipFill>
        <p:spPr>
          <a:xfrm>
            <a:off x="0" y="4707320"/>
            <a:ext cx="3112501" cy="1625026"/>
          </a:xfrm>
          <a:prstGeom prst="rect">
            <a:avLst/>
          </a:prstGeom>
        </p:spPr>
      </p:pic>
    </p:spTree>
    <p:extLst>
      <p:ext uri="{BB962C8B-B14F-4D97-AF65-F5344CB8AC3E}">
        <p14:creationId xmlns:p14="http://schemas.microsoft.com/office/powerpoint/2010/main" val="370227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4939-0C6A-4057-8730-B726BF5338D3}"/>
              </a:ext>
            </a:extLst>
          </p:cNvPr>
          <p:cNvSpPr>
            <a:spLocks noGrp="1"/>
          </p:cNvSpPr>
          <p:nvPr>
            <p:ph type="title"/>
          </p:nvPr>
        </p:nvSpPr>
        <p:spPr/>
        <p:txBody>
          <a:bodyPr/>
          <a:lstStyle/>
          <a:p>
            <a:r>
              <a:rPr lang="en-US" dirty="0"/>
              <a:t>HPV in the USA </a:t>
            </a:r>
          </a:p>
        </p:txBody>
      </p:sp>
      <p:pic>
        <p:nvPicPr>
          <p:cNvPr id="4" name="Content Placeholder 3" descr="Stacked bar chart showing the average number of new cases of cancer in parts of the body where HPV is often found, and the number and percentage of cancers that are probably caused by HPV.">
            <a:extLst>
              <a:ext uri="{FF2B5EF4-FFF2-40B4-BE49-F238E27FC236}">
                <a16:creationId xmlns:a16="http://schemas.microsoft.com/office/drawing/2014/main" id="{49AD7E5D-6870-498F-9A0C-7A0AA9867BD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5011919" cy="4022725"/>
          </a:xfrm>
          <a:prstGeom prst="rect">
            <a:avLst/>
          </a:prstGeom>
          <a:noFill/>
          <a:ln>
            <a:noFill/>
          </a:ln>
        </p:spPr>
      </p:pic>
      <p:sp>
        <p:nvSpPr>
          <p:cNvPr id="5" name="Rectangle 4">
            <a:extLst>
              <a:ext uri="{FF2B5EF4-FFF2-40B4-BE49-F238E27FC236}">
                <a16:creationId xmlns:a16="http://schemas.microsoft.com/office/drawing/2014/main" id="{F1DE4086-E5EE-403A-98E3-09E1479C796D}"/>
              </a:ext>
            </a:extLst>
          </p:cNvPr>
          <p:cNvSpPr/>
          <p:nvPr/>
        </p:nvSpPr>
        <p:spPr>
          <a:xfrm>
            <a:off x="6400800" y="5120640"/>
            <a:ext cx="2590800" cy="573298"/>
          </a:xfrm>
          <a:prstGeom prst="rect">
            <a:avLst/>
          </a:prstGeom>
        </p:spPr>
        <p:txBody>
          <a:bodyPr wrap="square">
            <a:spAutoFit/>
          </a:bodyPr>
          <a:lstStyle/>
          <a:p>
            <a:pPr>
              <a:lnSpc>
                <a:spcPct val="115000"/>
              </a:lnSpc>
              <a:spcAft>
                <a:spcPts val="1000"/>
              </a:spcAft>
            </a:pP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https://www.cdc.gov/cancer/hpv/statistics/cases.htm</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0387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13101A07-A84E-471A-A4C4-7190BA5A30B6}"/>
              </a:ext>
            </a:extLst>
          </p:cNvPr>
          <p:cNvSpPr>
            <a:spLocks noChangeArrowheads="1"/>
          </p:cNvSpPr>
          <p:nvPr/>
        </p:nvSpPr>
        <p:spPr bwMode="auto">
          <a:xfrm>
            <a:off x="609600" y="84417"/>
            <a:ext cx="8077200" cy="8386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FIGURE 2.</a:t>
            </a:r>
            <a:r>
              <a:rPr kumimoji="0" lang="en-US" altLang="en-US" sz="1200"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Estimated </a:t>
            </a:r>
            <a:r>
              <a:rPr kumimoji="0" lang="en-US" altLang="en-US" sz="1200" b="1"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vaccination coverage</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of ≥1 dose of human papillomavirus vaccine</a:t>
            </a:r>
            <a:r>
              <a:rPr kumimoji="0" lang="en-US" altLang="en-US" sz="1200" b="0" i="0" u="none" strike="noStrike" cap="none" normalizeH="0" baseline="3000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among </a:t>
            </a:r>
            <a:r>
              <a:rPr kumimoji="0" lang="en-US" altLang="en-US" sz="1200" b="0" i="0" u="none" strike="noStrike" cap="none" normalizeH="0" baseline="0" dirty="0">
                <a:ln>
                  <a:noFill/>
                </a:ln>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female adolescents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aged 13</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17 years</a:t>
            </a:r>
            <a:r>
              <a:rPr kumimoji="0" lang="en-US" altLang="en-US" sz="1200" b="0" i="0" u="none" strike="noStrike" cap="none" normalizeH="0" baseline="3000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National Immunization Survey</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Teen, United States, 2016</a:t>
            </a:r>
            <a:endParaRPr kumimoji="0" lang="en-US" altLang="en-US" sz="12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7" descr="The figure above is a map of the United States showing estimated vaccination coverage of â¥1 dose of human papillomavirus vaccine among female adolescents aged 13â17 years by state during 2016, based on data from the National Immunization SurveyâTeen.">
            <a:extLst>
              <a:ext uri="{FF2B5EF4-FFF2-40B4-BE49-F238E27FC236}">
                <a16:creationId xmlns:a16="http://schemas.microsoft.com/office/drawing/2014/main" id="{1FD7C32D-E9D1-49B9-A4E2-FE249A55E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19366"/>
            <a:ext cx="5920854" cy="49000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DC2AD23-D2ED-4D32-A0BD-2CAC204244B1}"/>
              </a:ext>
            </a:extLst>
          </p:cNvPr>
          <p:cNvSpPr>
            <a:spLocks noChangeArrowheads="1"/>
          </p:cNvSpPr>
          <p:nvPr/>
        </p:nvSpPr>
        <p:spPr bwMode="auto">
          <a:xfrm>
            <a:off x="6629400" y="1676400"/>
            <a:ext cx="220707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rPr>
              <a:t>Abbreviation:</a:t>
            </a:r>
            <a:r>
              <a:rPr kumimoji="0" lang="en-US" altLang="en-US" sz="11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rPr>
              <a:t> DC = District of Columbia.</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rPr>
              <a:t>* National coverage = 65%.</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30000" dirty="0">
                <a:ln>
                  <a:noFill/>
                </a:ln>
                <a:solidFill>
                  <a:srgbClr val="000000"/>
                </a:solidFill>
                <a:effectLst/>
                <a:latin typeface="Helvetica"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rPr>
              <a:t> The Advisory Committee on Immunization Practices recommends nine-valent, quadrivalent, or bivalent HPV vaccine for females.</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30000" dirty="0">
                <a:ln>
                  <a:noFill/>
                </a:ln>
                <a:solidFill>
                  <a:srgbClr val="000000"/>
                </a:solidFill>
                <a:effectLst/>
                <a:latin typeface="Helvetica"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rPr>
              <a:t> Sample size = 9,661.</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30000" dirty="0">
                <a:ln>
                  <a:noFill/>
                </a:ln>
                <a:solidFill>
                  <a:srgbClr val="000000"/>
                </a:solidFill>
                <a:effectLst/>
                <a:latin typeface="Helvetica"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rPr>
              <a:t> Includes female adolescents born during January 1998–February 2004.</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DDD10B6E-1CDC-4BAE-BB08-675E97F0A508}"/>
              </a:ext>
            </a:extLst>
          </p:cNvPr>
          <p:cNvSpPr/>
          <p:nvPr/>
        </p:nvSpPr>
        <p:spPr>
          <a:xfrm>
            <a:off x="228600" y="5519462"/>
            <a:ext cx="4191000" cy="719171"/>
          </a:xfrm>
          <a:prstGeom prst="rect">
            <a:avLst/>
          </a:prstGeom>
        </p:spPr>
        <p:txBody>
          <a:bodyPr wrap="square">
            <a:spAutoFit/>
          </a:bodyPr>
          <a:lstStyle/>
          <a:p>
            <a:pPr>
              <a:lnSpc>
                <a:spcPct val="115000"/>
              </a:lnSpc>
              <a:spcAft>
                <a:spcPts val="1000"/>
              </a:spcAft>
            </a:pPr>
            <a:r>
              <a:rPr lang="en-US" sz="9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Walker TY, Elam-Evans LD, Singleton JA, et al. National, Regional, State, and Selected Local Area Vaccination Coverage Among Adolescents Aged 13–17 Years — United States, 2016. MMWR Morb Mortal </a:t>
            </a:r>
            <a:r>
              <a:rPr lang="en-US" sz="900" dirty="0" err="1">
                <a:solidFill>
                  <a:srgbClr val="000000"/>
                </a:solidFill>
                <a:latin typeface="Helvetica" panose="020B0604020202020204" pitchFamily="34" charset="0"/>
                <a:ea typeface="Calibri" panose="020F0502020204030204" pitchFamily="34" charset="0"/>
                <a:cs typeface="Times New Roman" panose="02020603050405020304" pitchFamily="18" charset="0"/>
              </a:rPr>
              <a:t>Wkly</a:t>
            </a:r>
            <a:r>
              <a:rPr lang="en-US" sz="9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Rep 2017;66:874–882. DOI: </a:t>
            </a:r>
            <a:r>
              <a:rPr lang="en-US" sz="900" u="sng" dirty="0">
                <a:solidFill>
                  <a:srgbClr val="075290"/>
                </a:solidFill>
                <a:latin typeface="Helvetica" panose="020B0604020202020204" pitchFamily="34" charset="0"/>
                <a:ea typeface="Calibri" panose="020F0502020204030204" pitchFamily="34" charset="0"/>
                <a:cs typeface="Times New Roman" panose="02020603050405020304" pitchFamily="18" charset="0"/>
                <a:hlinkClick r:id="rId4"/>
              </a:rPr>
              <a:t>http://dx.doi.org/10.15585/mmwr.mm6633a2</a:t>
            </a:r>
            <a:r>
              <a:rPr lang="en-US" sz="9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308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5096B19-9C5F-4C5D-9EB4-6150B7D79EFD}"/>
              </a:ext>
            </a:extLst>
          </p:cNvPr>
          <p:cNvSpPr>
            <a:spLocks noChangeArrowheads="1"/>
          </p:cNvSpPr>
          <p:nvPr/>
        </p:nvSpPr>
        <p:spPr bwMode="auto">
          <a:xfrm>
            <a:off x="250371" y="76200"/>
            <a:ext cx="8153400" cy="8386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FIGURE 3.</a:t>
            </a:r>
            <a:r>
              <a:rPr kumimoji="0" lang="en-US" altLang="en-US" sz="1200"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Estimated </a:t>
            </a:r>
            <a:r>
              <a:rPr kumimoji="0" lang="en-US" altLang="en-US" sz="1200" b="1"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vaccination coverage*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of ≥1 dose of human papillomavirus vaccine</a:t>
            </a:r>
            <a:r>
              <a:rPr kumimoji="0" lang="en-US" altLang="en-US" sz="1200" b="0" i="0" u="none" strike="noStrike" cap="none" normalizeH="0" baseline="3000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among </a:t>
            </a:r>
            <a:r>
              <a:rPr kumimoji="0" lang="en-US" altLang="en-US" sz="1200" b="0" i="0" u="none" strike="noStrike" cap="none" normalizeH="0" baseline="0" dirty="0">
                <a:ln>
                  <a:noFill/>
                </a:ln>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male adolescents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aged 13</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17 years</a:t>
            </a:r>
            <a:r>
              <a:rPr kumimoji="0" lang="en-US" altLang="en-US" sz="1200" b="0" i="0" u="none" strike="noStrike" cap="none" normalizeH="0" baseline="3000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National Immunization Survey</a:t>
            </a:r>
            <a:r>
              <a:rPr kumimoji="0" lang="en-US" altLang="en-US" sz="12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Teen, United States, 2016</a:t>
            </a:r>
            <a:endParaRPr kumimoji="0" lang="en-US" altLang="en-US" sz="12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8" descr="The figure above is a map of the United States showing estimated vaccination coverage of â¥1 dose of human papillomavirus vaccine among male adolescents aged 13â17 years, by state during 2016, based on data from the National Immunization SurveyâTeen.">
            <a:extLst>
              <a:ext uri="{FF2B5EF4-FFF2-40B4-BE49-F238E27FC236}">
                <a16:creationId xmlns:a16="http://schemas.microsoft.com/office/drawing/2014/main" id="{61A65285-3B62-4D22-A2E4-E422113CC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44276"/>
            <a:ext cx="5867400" cy="48850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2917D24-FDE2-4B82-97EC-9E808C2E9CB5}"/>
              </a:ext>
            </a:extLst>
          </p:cNvPr>
          <p:cNvSpPr/>
          <p:nvPr/>
        </p:nvSpPr>
        <p:spPr>
          <a:xfrm>
            <a:off x="228600" y="5519462"/>
            <a:ext cx="4191000" cy="719171"/>
          </a:xfrm>
          <a:prstGeom prst="rect">
            <a:avLst/>
          </a:prstGeom>
        </p:spPr>
        <p:txBody>
          <a:bodyPr wrap="square">
            <a:spAutoFit/>
          </a:bodyPr>
          <a:lstStyle/>
          <a:p>
            <a:pPr>
              <a:lnSpc>
                <a:spcPct val="115000"/>
              </a:lnSpc>
              <a:spcAft>
                <a:spcPts val="1000"/>
              </a:spcAft>
            </a:pPr>
            <a:r>
              <a:rPr lang="en-US" sz="9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Walker TY, Elam-Evans LD, Singleton JA, et al. National, Regional, State, and Selected Local Area Vaccination Coverage Among Adolescents Aged 13–17 Years — United States, 2016. MMWR Morb Mortal </a:t>
            </a:r>
            <a:r>
              <a:rPr lang="en-US" sz="900" dirty="0" err="1">
                <a:solidFill>
                  <a:srgbClr val="000000"/>
                </a:solidFill>
                <a:latin typeface="Helvetica" panose="020B0604020202020204" pitchFamily="34" charset="0"/>
                <a:ea typeface="Calibri" panose="020F0502020204030204" pitchFamily="34" charset="0"/>
                <a:cs typeface="Times New Roman" panose="02020603050405020304" pitchFamily="18" charset="0"/>
              </a:rPr>
              <a:t>Wkly</a:t>
            </a:r>
            <a:r>
              <a:rPr lang="en-US" sz="9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Rep 2017;66:874–882. DOI: </a:t>
            </a:r>
            <a:r>
              <a:rPr lang="en-US" sz="900" u="sng" dirty="0">
                <a:solidFill>
                  <a:srgbClr val="075290"/>
                </a:solidFill>
                <a:latin typeface="Helvetica" panose="020B0604020202020204" pitchFamily="34" charset="0"/>
                <a:ea typeface="Calibri" panose="020F0502020204030204" pitchFamily="34" charset="0"/>
                <a:cs typeface="Times New Roman" panose="02020603050405020304" pitchFamily="18" charset="0"/>
                <a:hlinkClick r:id="rId4"/>
              </a:rPr>
              <a:t>http://dx.doi.org/10.15585/mmwr.mm6633a2</a:t>
            </a:r>
            <a:r>
              <a:rPr lang="en-US" sz="9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1810EE7-C86B-4784-A72D-0787A5916672}"/>
              </a:ext>
            </a:extLst>
          </p:cNvPr>
          <p:cNvSpPr/>
          <p:nvPr/>
        </p:nvSpPr>
        <p:spPr>
          <a:xfrm>
            <a:off x="7086600" y="1524000"/>
            <a:ext cx="1905000" cy="2292935"/>
          </a:xfrm>
          <a:prstGeom prst="rect">
            <a:avLst/>
          </a:prstGeom>
        </p:spPr>
        <p:txBody>
          <a:bodyPr wrap="square">
            <a:spAutoFit/>
          </a:bodyPr>
          <a:lstStyle/>
          <a:p>
            <a:r>
              <a:rPr lang="en-US" sz="1100" b="1" dirty="0">
                <a:solidFill>
                  <a:srgbClr val="000000"/>
                </a:solidFill>
                <a:latin typeface="Helvetica" panose="020B0604020202020204" pitchFamily="34" charset="0"/>
                <a:ea typeface="Times New Roman" panose="02020603050405020304" pitchFamily="18" charset="0"/>
              </a:rPr>
              <a:t>Abbreviation:</a:t>
            </a:r>
            <a:r>
              <a:rPr lang="en-US" sz="1100" dirty="0">
                <a:solidFill>
                  <a:srgbClr val="000000"/>
                </a:solidFill>
                <a:latin typeface="Helvetica" panose="020B0604020202020204" pitchFamily="34" charset="0"/>
                <a:ea typeface="Times New Roman" panose="02020603050405020304" pitchFamily="18" charset="0"/>
              </a:rPr>
              <a:t> DC = District of Columbia.</a:t>
            </a:r>
            <a:endParaRPr lang="en-US" sz="1100" dirty="0">
              <a:latin typeface="Times New Roman" panose="02020603050405020304" pitchFamily="18" charset="0"/>
              <a:ea typeface="Times New Roman" panose="02020603050405020304" pitchFamily="18" charset="0"/>
            </a:endParaRPr>
          </a:p>
          <a:p>
            <a:r>
              <a:rPr lang="en-US" sz="1100" dirty="0">
                <a:solidFill>
                  <a:srgbClr val="000000"/>
                </a:solidFill>
                <a:latin typeface="Helvetica" panose="020B0604020202020204" pitchFamily="34" charset="0"/>
                <a:ea typeface="Times New Roman" panose="02020603050405020304" pitchFamily="18" charset="0"/>
              </a:rPr>
              <a:t>*National coverage = 56%.</a:t>
            </a:r>
            <a:endParaRPr lang="en-US" sz="1100" dirty="0">
              <a:latin typeface="Times New Roman" panose="02020603050405020304" pitchFamily="18" charset="0"/>
              <a:ea typeface="Times New Roman" panose="02020603050405020304" pitchFamily="18" charset="0"/>
            </a:endParaRPr>
          </a:p>
          <a:p>
            <a:r>
              <a:rPr lang="en-US" sz="1100" baseline="30000" dirty="0">
                <a:solidFill>
                  <a:srgbClr val="000000"/>
                </a:solidFill>
                <a:latin typeface="Helvetica" panose="020B0604020202020204" pitchFamily="34" charset="0"/>
                <a:ea typeface="Times New Roman" panose="02020603050405020304" pitchFamily="18" charset="0"/>
              </a:rPr>
              <a:t>†</a:t>
            </a:r>
            <a:r>
              <a:rPr lang="en-US" sz="1100" dirty="0">
                <a:solidFill>
                  <a:srgbClr val="000000"/>
                </a:solidFill>
                <a:latin typeface="Helvetica" panose="020B0604020202020204" pitchFamily="34" charset="0"/>
                <a:ea typeface="Times New Roman" panose="02020603050405020304" pitchFamily="18" charset="0"/>
              </a:rPr>
              <a:t> The Advisory Committee on Immunization Practices recommends nine-valent or quadrivalent HPV vaccine for males.</a:t>
            </a:r>
            <a:endParaRPr lang="en-US" sz="1100" dirty="0">
              <a:latin typeface="Times New Roman" panose="02020603050405020304" pitchFamily="18" charset="0"/>
              <a:ea typeface="Times New Roman" panose="02020603050405020304" pitchFamily="18" charset="0"/>
            </a:endParaRPr>
          </a:p>
          <a:p>
            <a:r>
              <a:rPr lang="en-US" sz="1100" baseline="30000" dirty="0">
                <a:solidFill>
                  <a:srgbClr val="000000"/>
                </a:solidFill>
                <a:latin typeface="Helvetica" panose="020B0604020202020204" pitchFamily="34" charset="0"/>
                <a:ea typeface="Times New Roman" panose="02020603050405020304" pitchFamily="18" charset="0"/>
              </a:rPr>
              <a:t>§</a:t>
            </a:r>
            <a:r>
              <a:rPr lang="en-US" sz="1100" dirty="0">
                <a:solidFill>
                  <a:srgbClr val="000000"/>
                </a:solidFill>
                <a:latin typeface="Helvetica" panose="020B0604020202020204" pitchFamily="34" charset="0"/>
                <a:ea typeface="Times New Roman" panose="02020603050405020304" pitchFamily="18" charset="0"/>
              </a:rPr>
              <a:t> Sample size = 10,814.</a:t>
            </a:r>
            <a:endParaRPr lang="en-US" sz="1100" dirty="0">
              <a:latin typeface="Times New Roman" panose="02020603050405020304" pitchFamily="18" charset="0"/>
              <a:ea typeface="Times New Roman" panose="02020603050405020304" pitchFamily="18" charset="0"/>
            </a:endParaRPr>
          </a:p>
          <a:p>
            <a:r>
              <a:rPr lang="en-US" sz="1100" baseline="30000" dirty="0">
                <a:solidFill>
                  <a:srgbClr val="000000"/>
                </a:solidFill>
                <a:latin typeface="Helvetica" panose="020B0604020202020204" pitchFamily="34" charset="0"/>
                <a:ea typeface="Times New Roman" panose="02020603050405020304" pitchFamily="18" charset="0"/>
              </a:rPr>
              <a:t>¶</a:t>
            </a:r>
            <a:r>
              <a:rPr lang="en-US" sz="1100" dirty="0">
                <a:solidFill>
                  <a:srgbClr val="000000"/>
                </a:solidFill>
                <a:latin typeface="Helvetica" panose="020B0604020202020204" pitchFamily="34" charset="0"/>
                <a:ea typeface="Times New Roman" panose="02020603050405020304" pitchFamily="18" charset="0"/>
              </a:rPr>
              <a:t> Includes male adolescents born during January 1998–February 2004.</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631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33D7-B1F1-47E9-86CD-6799AEFB21E6}"/>
              </a:ext>
            </a:extLst>
          </p:cNvPr>
          <p:cNvSpPr>
            <a:spLocks noGrp="1"/>
          </p:cNvSpPr>
          <p:nvPr>
            <p:ph type="title"/>
          </p:nvPr>
        </p:nvSpPr>
        <p:spPr/>
        <p:txBody>
          <a:bodyPr/>
          <a:lstStyle/>
          <a:p>
            <a:r>
              <a:rPr lang="en-US" dirty="0"/>
              <a:t>HPV Vaccination in Oregon</a:t>
            </a:r>
          </a:p>
        </p:txBody>
      </p:sp>
      <p:sp>
        <p:nvSpPr>
          <p:cNvPr id="3" name="Content Placeholder 2">
            <a:extLst>
              <a:ext uri="{FF2B5EF4-FFF2-40B4-BE49-F238E27FC236}">
                <a16:creationId xmlns:a16="http://schemas.microsoft.com/office/drawing/2014/main" id="{64D5D7C8-280C-4A89-B159-29ABA7F9F6BD}"/>
              </a:ext>
            </a:extLst>
          </p:cNvPr>
          <p:cNvSpPr>
            <a:spLocks noGrp="1"/>
          </p:cNvSpPr>
          <p:nvPr>
            <p:ph idx="1"/>
          </p:nvPr>
        </p:nvSpPr>
        <p:spPr>
          <a:xfrm>
            <a:off x="859831" y="1828800"/>
            <a:ext cx="7543801" cy="4419600"/>
          </a:xfrm>
        </p:spPr>
        <p:txBody>
          <a:bodyPr>
            <a:normAutofit fontScale="92500" lnSpcReduction="20000"/>
          </a:bodyPr>
          <a:lstStyle/>
          <a:p>
            <a:pPr>
              <a:lnSpc>
                <a:spcPct val="100000"/>
              </a:lnSpc>
              <a:spcBef>
                <a:spcPts val="0"/>
              </a:spcBef>
              <a:spcAft>
                <a:spcPts val="0"/>
              </a:spcAft>
            </a:pPr>
            <a:r>
              <a:rPr lang="en-US" sz="6000" b="1" dirty="0"/>
              <a:t>63% </a:t>
            </a:r>
            <a:r>
              <a:rPr lang="en-US" sz="2600" dirty="0"/>
              <a:t>of adolescent (13-17) </a:t>
            </a:r>
            <a:r>
              <a:rPr lang="en-US" sz="2600" b="1" u="sng" dirty="0"/>
              <a:t>girls</a:t>
            </a:r>
            <a:r>
              <a:rPr lang="en-US" sz="2600" dirty="0"/>
              <a:t> in Oregon have</a:t>
            </a:r>
          </a:p>
          <a:p>
            <a:pPr>
              <a:lnSpc>
                <a:spcPct val="100000"/>
              </a:lnSpc>
              <a:spcBef>
                <a:spcPts val="0"/>
              </a:spcBef>
              <a:spcAft>
                <a:spcPts val="0"/>
              </a:spcAft>
            </a:pPr>
            <a:r>
              <a:rPr lang="en-US" sz="2600" dirty="0"/>
              <a:t>received </a:t>
            </a:r>
            <a:r>
              <a:rPr lang="en-US" sz="2600" b="1" dirty="0"/>
              <a:t>one</a:t>
            </a:r>
            <a:r>
              <a:rPr lang="en-US" sz="2600" dirty="0"/>
              <a:t> or more doses of HPV vaccine  </a:t>
            </a:r>
            <a:r>
              <a:rPr lang="en-US" sz="2600" dirty="0">
                <a:solidFill>
                  <a:srgbClr val="FF0000"/>
                </a:solidFill>
              </a:rPr>
              <a:t>(U.S. 65%)</a:t>
            </a:r>
          </a:p>
          <a:p>
            <a:pPr>
              <a:lnSpc>
                <a:spcPct val="100000"/>
              </a:lnSpc>
              <a:spcBef>
                <a:spcPts val="0"/>
              </a:spcBef>
              <a:spcAft>
                <a:spcPts val="0"/>
              </a:spcAft>
            </a:pPr>
            <a:endParaRPr lang="en-US" sz="2600" dirty="0"/>
          </a:p>
          <a:p>
            <a:r>
              <a:rPr lang="en-US" sz="6000" b="1" dirty="0"/>
              <a:t>61% </a:t>
            </a:r>
            <a:r>
              <a:rPr lang="en-US" sz="2600" dirty="0"/>
              <a:t>of adolescent (13-17) </a:t>
            </a:r>
            <a:r>
              <a:rPr lang="en-US" sz="2600" b="1" u="sng" dirty="0"/>
              <a:t>boys</a:t>
            </a:r>
            <a:r>
              <a:rPr lang="en-US" sz="2600" dirty="0"/>
              <a:t> in Oregon received </a:t>
            </a:r>
            <a:r>
              <a:rPr lang="en-US" sz="2600" b="1" dirty="0"/>
              <a:t>one </a:t>
            </a:r>
            <a:r>
              <a:rPr lang="en-US" sz="2600" dirty="0"/>
              <a:t>or more doses of HPV vaccine </a:t>
            </a:r>
            <a:r>
              <a:rPr lang="en-US" sz="2600" dirty="0">
                <a:solidFill>
                  <a:srgbClr val="FF0000"/>
                </a:solidFill>
              </a:rPr>
              <a:t>(U.S. 56%)</a:t>
            </a:r>
          </a:p>
          <a:p>
            <a:endParaRPr lang="en-US" dirty="0"/>
          </a:p>
          <a:p>
            <a:endParaRPr lang="en-US" dirty="0"/>
          </a:p>
          <a:p>
            <a:r>
              <a:rPr lang="en-US" sz="1900" dirty="0"/>
              <a:t>Walker TY, Elam-Evans LD, Singleton JA, et al. National, Regional, State, and Selected Local Area Vaccination Coverage Among Adolescents Aged 13–17 Years — United States, 2016. MMWR Morb Mortal </a:t>
            </a:r>
            <a:r>
              <a:rPr lang="en-US" sz="1900" dirty="0" err="1"/>
              <a:t>Wkly</a:t>
            </a:r>
            <a:r>
              <a:rPr lang="en-US" sz="1900" dirty="0"/>
              <a:t> Rep 2017;66:874–882. DOI: </a:t>
            </a:r>
            <a:r>
              <a:rPr lang="en-US" sz="1900" dirty="0">
                <a:hlinkClick r:id="rId3"/>
              </a:rPr>
              <a:t>http://dx.doi.org/10.15585/mmwr.mm6633a2</a:t>
            </a:r>
            <a:r>
              <a:rPr lang="en-US" sz="1900" dirty="0"/>
              <a:t>. (2016 Data)</a:t>
            </a:r>
          </a:p>
          <a:p>
            <a:endParaRPr lang="en-US" dirty="0"/>
          </a:p>
        </p:txBody>
      </p:sp>
    </p:spTree>
    <p:extLst>
      <p:ext uri="{BB962C8B-B14F-4D97-AF65-F5344CB8AC3E}">
        <p14:creationId xmlns:p14="http://schemas.microsoft.com/office/powerpoint/2010/main" val="103743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normAutofit/>
          </a:bodyPr>
          <a:lstStyle/>
          <a:p>
            <a:r>
              <a:rPr lang="en-US" sz="3200" b="1" dirty="0">
                <a:solidFill>
                  <a:srgbClr val="007581"/>
                </a:solidFill>
                <a:latin typeface="+mn-lt"/>
              </a:rPr>
              <a:t>American Cancer Society (ACS) West Region </a:t>
            </a:r>
            <a:br>
              <a:rPr lang="en-US" sz="3200" b="1" dirty="0">
                <a:solidFill>
                  <a:srgbClr val="007581"/>
                </a:solidFill>
                <a:latin typeface="+mn-lt"/>
              </a:rPr>
            </a:br>
            <a:r>
              <a:rPr lang="en-US" sz="3200" b="1" dirty="0">
                <a:solidFill>
                  <a:srgbClr val="007581"/>
                </a:solidFill>
                <a:latin typeface="+mn-lt"/>
              </a:rPr>
              <a:t>Statewide HPV Vaccination Rates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8690240"/>
              </p:ext>
            </p:extLst>
          </p:nvPr>
        </p:nvGraphicFramePr>
        <p:xfrm>
          <a:off x="370115" y="1444423"/>
          <a:ext cx="8257418" cy="4032357"/>
        </p:xfrm>
        <a:graphic>
          <a:graphicData uri="http://schemas.openxmlformats.org/drawingml/2006/table">
            <a:tbl>
              <a:tblPr/>
              <a:tblGrid>
                <a:gridCol w="1599156">
                  <a:extLst>
                    <a:ext uri="{9D8B030D-6E8A-4147-A177-3AD203B41FA5}">
                      <a16:colId xmlns:a16="http://schemas.microsoft.com/office/drawing/2014/main" val="3007915916"/>
                    </a:ext>
                  </a:extLst>
                </a:gridCol>
                <a:gridCol w="1599156">
                  <a:extLst>
                    <a:ext uri="{9D8B030D-6E8A-4147-A177-3AD203B41FA5}">
                      <a16:colId xmlns:a16="http://schemas.microsoft.com/office/drawing/2014/main" val="1376338258"/>
                    </a:ext>
                  </a:extLst>
                </a:gridCol>
                <a:gridCol w="1655506">
                  <a:extLst>
                    <a:ext uri="{9D8B030D-6E8A-4147-A177-3AD203B41FA5}">
                      <a16:colId xmlns:a16="http://schemas.microsoft.com/office/drawing/2014/main" val="3319570106"/>
                    </a:ext>
                  </a:extLst>
                </a:gridCol>
                <a:gridCol w="1689668">
                  <a:extLst>
                    <a:ext uri="{9D8B030D-6E8A-4147-A177-3AD203B41FA5}">
                      <a16:colId xmlns:a16="http://schemas.microsoft.com/office/drawing/2014/main" val="2474220157"/>
                    </a:ext>
                  </a:extLst>
                </a:gridCol>
                <a:gridCol w="1713932">
                  <a:extLst>
                    <a:ext uri="{9D8B030D-6E8A-4147-A177-3AD203B41FA5}">
                      <a16:colId xmlns:a16="http://schemas.microsoft.com/office/drawing/2014/main" val="502159165"/>
                    </a:ext>
                  </a:extLst>
                </a:gridCol>
              </a:tblGrid>
              <a:tr h="393708">
                <a:tc rowSpan="3">
                  <a:txBody>
                    <a:bodyPr/>
                    <a:lstStyle/>
                    <a:p>
                      <a:pPr algn="l" fontAlgn="b"/>
                      <a:r>
                        <a:rPr lang="en-US" sz="1100" b="1" i="0" u="none" strike="noStrike" dirty="0">
                          <a:solidFill>
                            <a:srgbClr val="000000"/>
                          </a:solidFill>
                          <a:effectLst/>
                          <a:latin typeface="Arial" panose="020B0604020202020204" pitchFamily="34" charset="0"/>
                        </a:rPr>
                        <a:t>Region/State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US" sz="1600" b="1" i="0" u="none" strike="noStrike" dirty="0">
                          <a:solidFill>
                            <a:srgbClr val="000000"/>
                          </a:solidFill>
                          <a:effectLst/>
                          <a:latin typeface="Arial" panose="020B0604020202020204" pitchFamily="34" charset="0"/>
                        </a:rPr>
                        <a:t>Females</a:t>
                      </a:r>
                      <a:r>
                        <a:rPr lang="en-US" sz="1100" b="1"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gridSpan="2">
                  <a:txBody>
                    <a:bodyPr/>
                    <a:lstStyle/>
                    <a:p>
                      <a:pPr algn="ctr" fontAlgn="b"/>
                      <a:r>
                        <a:rPr lang="en-US" sz="1600" b="1" i="0" u="none" strike="noStrike" dirty="0">
                          <a:solidFill>
                            <a:srgbClr val="000000"/>
                          </a:solidFill>
                          <a:effectLst/>
                          <a:latin typeface="Arial" panose="020B0604020202020204" pitchFamily="34" charset="0"/>
                        </a:rPr>
                        <a:t>Males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114958043"/>
                  </a:ext>
                </a:extLst>
              </a:tr>
              <a:tr h="300231">
                <a:tc vMerge="1">
                  <a:txBody>
                    <a:bodyPr/>
                    <a:lstStyle/>
                    <a:p>
                      <a:endParaRPr lang="en-US"/>
                    </a:p>
                  </a:txBody>
                  <a:tcPr/>
                </a:tc>
                <a:tc>
                  <a:txBody>
                    <a:bodyPr/>
                    <a:lstStyle/>
                    <a:p>
                      <a:pPr algn="ctr" fontAlgn="b"/>
                      <a:r>
                        <a:rPr lang="en-US" sz="1100" b="1" i="0" u="none" strike="noStrike" dirty="0">
                          <a:solidFill>
                            <a:srgbClr val="000000"/>
                          </a:solidFill>
                          <a:effectLst/>
                          <a:latin typeface="Arial" panose="020B0604020202020204" pitchFamily="34" charset="0"/>
                        </a:rPr>
                        <a:t>≥1 HPV††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a:solidFill>
                            <a:srgbClr val="000000"/>
                          </a:solidFill>
                          <a:effectLst/>
                          <a:latin typeface="Arial" panose="020B0604020202020204" pitchFamily="34" charset="0"/>
                        </a:rPr>
                        <a:t>HPV UTD§§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a:solidFill>
                            <a:srgbClr val="000000"/>
                          </a:solidFill>
                          <a:effectLst/>
                          <a:latin typeface="Arial" panose="020B0604020202020204" pitchFamily="34" charset="0"/>
                        </a:rPr>
                        <a:t>≥1 HPV††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a:solidFill>
                            <a:srgbClr val="000000"/>
                          </a:solidFill>
                          <a:effectLst/>
                          <a:latin typeface="Arial" panose="020B0604020202020204" pitchFamily="34" charset="0"/>
                        </a:rPr>
                        <a:t>HPV UTD§§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31703438"/>
                  </a:ext>
                </a:extLst>
              </a:tr>
              <a:tr h="171883">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59876975"/>
                  </a:ext>
                </a:extLst>
              </a:tr>
              <a:tr h="364264">
                <a:tc>
                  <a:txBody>
                    <a:bodyPr/>
                    <a:lstStyle/>
                    <a:p>
                      <a:pPr algn="l" fontAlgn="t"/>
                      <a:r>
                        <a:rPr lang="en-US" sz="1100" b="1" i="0" u="none" strike="noStrike">
                          <a:solidFill>
                            <a:srgbClr val="000000"/>
                          </a:solidFill>
                          <a:effectLst/>
                          <a:latin typeface="Arial" panose="020B0604020202020204" pitchFamily="34" charset="0"/>
                        </a:rPr>
                        <a:t>U.S. overall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Arial" panose="020B0604020202020204" pitchFamily="34" charset="0"/>
                        </a:rPr>
                        <a:t>65.1 %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Arial" panose="020B0604020202020204" pitchFamily="34" charset="0"/>
                        </a:rPr>
                        <a:t>49.5%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Arial" panose="020B0604020202020204" pitchFamily="34" charset="0"/>
                        </a:rPr>
                        <a:t>56.0%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Arial" panose="020B0604020202020204" pitchFamily="34" charset="0"/>
                        </a:rPr>
                        <a:t>37.5%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8203645"/>
                  </a:ext>
                </a:extLst>
              </a:tr>
              <a:tr h="436646">
                <a:tc>
                  <a:txBody>
                    <a:bodyPr/>
                    <a:lstStyle/>
                    <a:p>
                      <a:pPr algn="l" fontAlgn="t"/>
                      <a:r>
                        <a:rPr lang="en-US" sz="1100" b="1" i="0" u="none" strike="noStrike" dirty="0">
                          <a:solidFill>
                            <a:srgbClr val="000000"/>
                          </a:solidFill>
                          <a:effectLst/>
                          <a:latin typeface="Arial" panose="020B0604020202020204" pitchFamily="34" charset="0"/>
                        </a:rPr>
                        <a:t>California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1400" b="0" i="0" u="none" strike="noStrike" dirty="0">
                          <a:solidFill>
                            <a:srgbClr val="000000"/>
                          </a:solidFill>
                          <a:effectLst/>
                          <a:latin typeface="Arial" panose="020B0604020202020204" pitchFamily="34" charset="0"/>
                        </a:rPr>
                        <a:t>78.0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1400" b="0" i="0" u="none" strike="noStrike" dirty="0">
                          <a:solidFill>
                            <a:srgbClr val="000000"/>
                          </a:solidFill>
                          <a:effectLst/>
                          <a:latin typeface="Arial" panose="020B0604020202020204" pitchFamily="34" charset="0"/>
                        </a:rPr>
                        <a:t>58.3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1400" b="0" i="0" u="none" strike="noStrike" dirty="0">
                          <a:solidFill>
                            <a:srgbClr val="000000"/>
                          </a:solidFill>
                          <a:effectLst/>
                          <a:latin typeface="Arial" panose="020B0604020202020204" pitchFamily="34" charset="0"/>
                        </a:rPr>
                        <a:t>67.3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1400" b="0" i="0" u="none" strike="noStrike" dirty="0">
                          <a:solidFill>
                            <a:srgbClr val="000000"/>
                          </a:solidFill>
                          <a:effectLst/>
                          <a:latin typeface="Arial" panose="020B0604020202020204" pitchFamily="34" charset="0"/>
                        </a:rPr>
                        <a:t>40.3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900450351"/>
                  </a:ext>
                </a:extLst>
              </a:tr>
              <a:tr h="393708">
                <a:tc>
                  <a:txBody>
                    <a:bodyPr/>
                    <a:lstStyle/>
                    <a:p>
                      <a:pPr algn="l" fontAlgn="t"/>
                      <a:r>
                        <a:rPr lang="en-US" sz="1100" b="1" i="0" u="none" strike="noStrike">
                          <a:solidFill>
                            <a:srgbClr val="000000"/>
                          </a:solidFill>
                          <a:effectLst/>
                          <a:latin typeface="Arial" panose="020B0604020202020204" pitchFamily="34" charset="0"/>
                        </a:rPr>
                        <a:t>Hawaii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n-US" sz="1400" b="0" i="0" u="none" strike="noStrike" dirty="0">
                          <a:solidFill>
                            <a:srgbClr val="000000"/>
                          </a:solidFill>
                          <a:effectLst/>
                          <a:latin typeface="Arial" panose="020B0604020202020204" pitchFamily="34" charset="0"/>
                        </a:rPr>
                        <a:t>71.7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n-US" sz="1400" b="0" i="0" u="none" strike="noStrike" dirty="0">
                          <a:solidFill>
                            <a:srgbClr val="000000"/>
                          </a:solidFill>
                          <a:effectLst/>
                          <a:latin typeface="Arial" panose="020B0604020202020204" pitchFamily="34" charset="0"/>
                        </a:rPr>
                        <a:t>61.5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n-US" sz="1400" b="0" i="0" u="none" strike="noStrike" dirty="0">
                          <a:solidFill>
                            <a:srgbClr val="000000"/>
                          </a:solidFill>
                          <a:effectLst/>
                          <a:latin typeface="Arial" panose="020B0604020202020204" pitchFamily="34" charset="0"/>
                        </a:rPr>
                        <a:t>58.3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n-US" sz="1400" b="0" i="0" u="none" strike="noStrike" dirty="0">
                          <a:solidFill>
                            <a:srgbClr val="000000"/>
                          </a:solidFill>
                          <a:effectLst/>
                          <a:latin typeface="Arial" panose="020B0604020202020204" pitchFamily="34" charset="0"/>
                        </a:rPr>
                        <a:t>46.9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792648094"/>
                  </a:ext>
                </a:extLst>
              </a:tr>
              <a:tr h="393708">
                <a:tc>
                  <a:txBody>
                    <a:bodyPr/>
                    <a:lstStyle/>
                    <a:p>
                      <a:pPr algn="l" fontAlgn="t"/>
                      <a:r>
                        <a:rPr lang="en-US" sz="1100" b="1" i="0" u="none" strike="noStrike">
                          <a:solidFill>
                            <a:srgbClr val="000000"/>
                          </a:solidFill>
                          <a:effectLst/>
                          <a:latin typeface="Arial" panose="020B0604020202020204" pitchFamily="34" charset="0"/>
                        </a:rPr>
                        <a:t>Nevada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US" sz="1400" b="0" i="0" u="none" strike="noStrike" dirty="0">
                          <a:solidFill>
                            <a:srgbClr val="000000"/>
                          </a:solidFill>
                          <a:effectLst/>
                          <a:latin typeface="Arial" panose="020B0604020202020204" pitchFamily="34" charset="0"/>
                        </a:rPr>
                        <a:t>64.6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US" sz="1400" b="0" i="0" u="none" strike="noStrike" dirty="0">
                          <a:solidFill>
                            <a:srgbClr val="000000"/>
                          </a:solidFill>
                          <a:effectLst/>
                          <a:latin typeface="Arial" panose="020B0604020202020204" pitchFamily="34" charset="0"/>
                        </a:rPr>
                        <a:t>43.0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US" sz="1400" b="0" i="0" u="none" strike="noStrike" dirty="0">
                          <a:solidFill>
                            <a:srgbClr val="000000"/>
                          </a:solidFill>
                          <a:effectLst/>
                          <a:latin typeface="Arial" panose="020B0604020202020204" pitchFamily="34" charset="0"/>
                        </a:rPr>
                        <a:t>65.1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US" sz="1400" b="0" i="0" u="none" strike="noStrike" dirty="0">
                          <a:solidFill>
                            <a:srgbClr val="000000"/>
                          </a:solidFill>
                          <a:effectLst/>
                          <a:latin typeface="Arial" panose="020B0604020202020204" pitchFamily="34" charset="0"/>
                        </a:rPr>
                        <a:t>37.0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39062759"/>
                  </a:ext>
                </a:extLst>
              </a:tr>
              <a:tr h="393708">
                <a:tc>
                  <a:txBody>
                    <a:bodyPr/>
                    <a:lstStyle/>
                    <a:p>
                      <a:pPr algn="l" fontAlgn="t"/>
                      <a:r>
                        <a:rPr lang="en-US" sz="1100" b="1" i="0" u="none" strike="noStrike">
                          <a:solidFill>
                            <a:srgbClr val="000000"/>
                          </a:solidFill>
                          <a:effectLst/>
                          <a:latin typeface="Arial" panose="020B0604020202020204" pitchFamily="34" charset="0"/>
                        </a:rPr>
                        <a:t>Alaska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US" sz="1400" b="0" i="0" u="none" strike="noStrike" dirty="0">
                          <a:solidFill>
                            <a:srgbClr val="000000"/>
                          </a:solidFill>
                          <a:effectLst/>
                          <a:latin typeface="Arial" panose="020B0604020202020204" pitchFamily="34" charset="0"/>
                        </a:rPr>
                        <a:t>61.9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US" sz="1400" b="0" i="0" u="none" strike="noStrike" dirty="0">
                          <a:solidFill>
                            <a:srgbClr val="000000"/>
                          </a:solidFill>
                          <a:effectLst/>
                          <a:latin typeface="Arial" panose="020B0604020202020204" pitchFamily="34" charset="0"/>
                        </a:rPr>
                        <a:t>47.8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US" sz="1400" b="0" i="0" u="none" strike="noStrike" dirty="0">
                          <a:solidFill>
                            <a:srgbClr val="000000"/>
                          </a:solidFill>
                          <a:effectLst/>
                          <a:latin typeface="Arial" panose="020B0604020202020204" pitchFamily="34" charset="0"/>
                        </a:rPr>
                        <a:t>60.3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US" sz="1400" b="0" i="0" u="none" strike="noStrike" dirty="0">
                          <a:solidFill>
                            <a:srgbClr val="000000"/>
                          </a:solidFill>
                          <a:effectLst/>
                          <a:latin typeface="Arial" panose="020B0604020202020204" pitchFamily="34" charset="0"/>
                        </a:rPr>
                        <a:t>39.1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762241763"/>
                  </a:ext>
                </a:extLst>
              </a:tr>
              <a:tr h="393708">
                <a:tc>
                  <a:txBody>
                    <a:bodyPr/>
                    <a:lstStyle/>
                    <a:p>
                      <a:pPr algn="l" fontAlgn="t"/>
                      <a:r>
                        <a:rPr lang="en-US" sz="1100" b="1" i="0" u="none" strike="noStrike">
                          <a:solidFill>
                            <a:srgbClr val="000000"/>
                          </a:solidFill>
                          <a:effectLst/>
                          <a:latin typeface="Arial" panose="020B0604020202020204" pitchFamily="34" charset="0"/>
                        </a:rPr>
                        <a:t>Oregon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US" sz="1400" b="0" i="0" u="none" strike="noStrike" dirty="0">
                          <a:solidFill>
                            <a:srgbClr val="000000"/>
                          </a:solidFill>
                          <a:effectLst/>
                          <a:latin typeface="Arial" panose="020B0604020202020204" pitchFamily="34" charset="0"/>
                        </a:rPr>
                        <a:t>62.6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US" sz="1600" b="0" i="0" u="none" strike="noStrike" dirty="0">
                          <a:solidFill>
                            <a:srgbClr val="FF0000"/>
                          </a:solidFill>
                          <a:effectLst/>
                          <a:latin typeface="Arial" panose="020B0604020202020204" pitchFamily="34" charset="0"/>
                        </a:rPr>
                        <a:t>50.3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US" sz="1400" b="0" i="0" u="none" strike="noStrike" dirty="0">
                          <a:solidFill>
                            <a:srgbClr val="000000"/>
                          </a:solidFill>
                          <a:effectLst/>
                          <a:latin typeface="Arial" panose="020B0604020202020204" pitchFamily="34" charset="0"/>
                        </a:rPr>
                        <a:t>60.9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US" sz="1600" b="0" i="0" u="none" strike="noStrike" dirty="0">
                          <a:solidFill>
                            <a:srgbClr val="FF0000"/>
                          </a:solidFill>
                          <a:effectLst/>
                          <a:latin typeface="Arial" panose="020B0604020202020204" pitchFamily="34" charset="0"/>
                        </a:rPr>
                        <a:t>44.7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463347182"/>
                  </a:ext>
                </a:extLst>
              </a:tr>
              <a:tr h="393708">
                <a:tc>
                  <a:txBody>
                    <a:bodyPr/>
                    <a:lstStyle/>
                    <a:p>
                      <a:pPr algn="l" fontAlgn="t"/>
                      <a:r>
                        <a:rPr lang="en-US" sz="1100" b="1" i="0" u="none" strike="noStrike">
                          <a:solidFill>
                            <a:srgbClr val="000000"/>
                          </a:solidFill>
                          <a:effectLst/>
                          <a:latin typeface="Arial" panose="020B0604020202020204" pitchFamily="34" charset="0"/>
                        </a:rPr>
                        <a:t>Washington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0" i="0" u="none" strike="noStrike" dirty="0">
                          <a:solidFill>
                            <a:srgbClr val="000000"/>
                          </a:solidFill>
                          <a:effectLst/>
                          <a:latin typeface="Arial" panose="020B0604020202020204" pitchFamily="34" charset="0"/>
                        </a:rPr>
                        <a:t>70.9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0" i="0" u="none" strike="noStrike" dirty="0">
                          <a:solidFill>
                            <a:srgbClr val="000000"/>
                          </a:solidFill>
                          <a:effectLst/>
                          <a:latin typeface="Arial" panose="020B0604020202020204" pitchFamily="34" charset="0"/>
                        </a:rPr>
                        <a:t>55.2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0" i="0" u="none" strike="noStrike" dirty="0">
                          <a:solidFill>
                            <a:srgbClr val="000000"/>
                          </a:solidFill>
                          <a:effectLst/>
                          <a:latin typeface="Arial" panose="020B0604020202020204" pitchFamily="34" charset="0"/>
                        </a:rPr>
                        <a:t>58.9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0" i="0" u="none" strike="noStrike" dirty="0">
                          <a:solidFill>
                            <a:srgbClr val="000000"/>
                          </a:solidFill>
                          <a:effectLst/>
                          <a:latin typeface="Arial" panose="020B0604020202020204" pitchFamily="34" charset="0"/>
                        </a:rPr>
                        <a:t>44.0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98742607"/>
                  </a:ext>
                </a:extLst>
              </a:tr>
              <a:tr h="393708">
                <a:tc>
                  <a:txBody>
                    <a:bodyPr/>
                    <a:lstStyle/>
                    <a:p>
                      <a:pPr algn="l" fontAlgn="t"/>
                      <a:r>
                        <a:rPr lang="en-US" sz="1100" b="1" i="0" u="none" strike="noStrike" dirty="0">
                          <a:solidFill>
                            <a:srgbClr val="000000"/>
                          </a:solidFill>
                          <a:effectLst/>
                          <a:latin typeface="Arial" panose="020B0604020202020204" pitchFamily="34" charset="0"/>
                        </a:rPr>
                        <a:t>Guam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t"/>
                      <a:r>
                        <a:rPr lang="en-US" sz="1400" b="0" i="0" u="none" strike="noStrike" dirty="0">
                          <a:solidFill>
                            <a:srgbClr val="000000"/>
                          </a:solidFill>
                          <a:effectLst/>
                          <a:latin typeface="Arial" panose="020B0604020202020204" pitchFamily="34" charset="0"/>
                        </a:rPr>
                        <a:t>76.9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t"/>
                      <a:r>
                        <a:rPr lang="en-US" sz="1400" b="0" i="0" u="none" strike="noStrike" dirty="0">
                          <a:solidFill>
                            <a:srgbClr val="000000"/>
                          </a:solidFill>
                          <a:effectLst/>
                          <a:latin typeface="Arial" panose="020B0604020202020204" pitchFamily="34" charset="0"/>
                        </a:rPr>
                        <a:t>55.8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t"/>
                      <a:r>
                        <a:rPr lang="en-US" sz="1400" b="0" i="0" u="none" strike="noStrike" dirty="0">
                          <a:solidFill>
                            <a:srgbClr val="000000"/>
                          </a:solidFill>
                          <a:effectLst/>
                          <a:latin typeface="Arial" panose="020B0604020202020204" pitchFamily="34" charset="0"/>
                        </a:rPr>
                        <a:t>58.5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t"/>
                      <a:r>
                        <a:rPr lang="en-US" sz="1400" b="0" i="0" u="none" strike="noStrike" dirty="0">
                          <a:solidFill>
                            <a:srgbClr val="000000"/>
                          </a:solidFill>
                          <a:effectLst/>
                          <a:latin typeface="Arial" panose="020B0604020202020204" pitchFamily="34" charset="0"/>
                        </a:rPr>
                        <a:t>33.2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2734796546"/>
                  </a:ext>
                </a:extLst>
              </a:tr>
            </a:tbl>
          </a:graphicData>
        </a:graphic>
      </p:graphicFrame>
      <p:sp>
        <p:nvSpPr>
          <p:cNvPr id="6" name="TextBox 5"/>
          <p:cNvSpPr txBox="1"/>
          <p:nvPr/>
        </p:nvSpPr>
        <p:spPr>
          <a:xfrm>
            <a:off x="478971" y="5562600"/>
            <a:ext cx="8142515" cy="738664"/>
          </a:xfrm>
          <a:prstGeom prst="rect">
            <a:avLst/>
          </a:prstGeom>
          <a:noFill/>
        </p:spPr>
        <p:txBody>
          <a:bodyPr wrap="square" rtlCol="0">
            <a:spAutoFit/>
          </a:bodyPr>
          <a:lstStyle/>
          <a:p>
            <a:r>
              <a:rPr lang="en-US" sz="1400" b="1" dirty="0"/>
              <a:t>Estimated vaccination coverage with selected vaccines and doses* among adolescents aged 13–17 years,</a:t>
            </a:r>
            <a:r>
              <a:rPr lang="en-US" sz="1400" b="1" baseline="30000" dirty="0"/>
              <a:t>†</a:t>
            </a:r>
            <a:r>
              <a:rPr lang="en-US" sz="1400" b="1" dirty="0"/>
              <a:t> by HHS region, state, selected local area, or territory — National Immunization Survey–Teen, United States, 2016. </a:t>
            </a:r>
            <a:r>
              <a:rPr lang="en-US" sz="1400" b="1" dirty="0">
                <a:hlinkClick r:id="rId3"/>
              </a:rPr>
              <a:t>https://www.cdc.gov/mmwr/volumes/66/wr/mm6633a2.htm?s_cid=mm6633a2_e</a:t>
            </a:r>
            <a:r>
              <a:rPr lang="en-US" sz="1400" b="1" dirty="0"/>
              <a:t> </a:t>
            </a:r>
            <a:endParaRPr lang="en-US" sz="1400" dirty="0"/>
          </a:p>
        </p:txBody>
      </p:sp>
    </p:spTree>
    <p:extLst>
      <p:ext uri="{BB962C8B-B14F-4D97-AF65-F5344CB8AC3E}">
        <p14:creationId xmlns:p14="http://schemas.microsoft.com/office/powerpoint/2010/main" val="126983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HPV Vaccination Is Safe, Effective, </a:t>
            </a:r>
            <a:br>
              <a:rPr lang="en-US" dirty="0"/>
            </a:br>
            <a:r>
              <a:rPr lang="en-US" dirty="0"/>
              <a:t>and Provides Lasting Protection</a:t>
            </a:r>
          </a:p>
        </p:txBody>
      </p:sp>
      <p:sp>
        <p:nvSpPr>
          <p:cNvPr id="3" name="Content Placeholder 2"/>
          <p:cNvSpPr>
            <a:spLocks noGrp="1"/>
          </p:cNvSpPr>
          <p:nvPr>
            <p:ph idx="1"/>
          </p:nvPr>
        </p:nvSpPr>
        <p:spPr>
          <a:xfrm>
            <a:off x="304800" y="1600201"/>
            <a:ext cx="8686800" cy="4191000"/>
          </a:xfrm>
        </p:spPr>
        <p:txBody>
          <a:bodyPr>
            <a:noAutofit/>
          </a:bodyPr>
          <a:lstStyle/>
          <a:p>
            <a:pPr marL="0" indent="0">
              <a:spcBef>
                <a:spcPts val="0"/>
              </a:spcBef>
              <a:buNone/>
            </a:pPr>
            <a:r>
              <a:rPr lang="en-US" dirty="0">
                <a:solidFill>
                  <a:srgbClr val="7CBF33"/>
                </a:solidFill>
              </a:rPr>
              <a:t>HPV Vaccine is SAFE</a:t>
            </a:r>
          </a:p>
          <a:p>
            <a:pPr lvl="1">
              <a:spcBef>
                <a:spcPts val="0"/>
              </a:spcBef>
              <a:buClr>
                <a:srgbClr val="7CBF33"/>
              </a:buClr>
            </a:pPr>
            <a:r>
              <a:rPr lang="en-US" sz="2600" b="0" dirty="0"/>
              <a:t>Benefits far outweigh any potential risks </a:t>
            </a:r>
          </a:p>
          <a:p>
            <a:pPr lvl="1">
              <a:spcBef>
                <a:spcPts val="0"/>
              </a:spcBef>
              <a:buClr>
                <a:srgbClr val="7CBF33"/>
              </a:buClr>
            </a:pPr>
            <a:r>
              <a:rPr lang="en-US" sz="2600" b="0" dirty="0"/>
              <a:t>Safety studies findings for HPV vaccination are reassuring and similar to </a:t>
            </a:r>
            <a:r>
              <a:rPr lang="en-US" sz="2600" b="0" dirty="0" err="1"/>
              <a:t>MenACWY</a:t>
            </a:r>
            <a:r>
              <a:rPr lang="en-US" sz="2600" b="0" dirty="0"/>
              <a:t> and Tdap  vaccine safety reviews</a:t>
            </a:r>
            <a:endParaRPr lang="en-US" sz="2600" dirty="0"/>
          </a:p>
          <a:p>
            <a:pPr marL="0" indent="0">
              <a:spcBef>
                <a:spcPts val="1200"/>
              </a:spcBef>
              <a:buNone/>
            </a:pPr>
            <a:r>
              <a:rPr lang="en-US" dirty="0">
                <a:solidFill>
                  <a:srgbClr val="1993B9"/>
                </a:solidFill>
              </a:rPr>
              <a:t>HPV Vaccine WORKS</a:t>
            </a:r>
          </a:p>
          <a:p>
            <a:pPr lvl="1">
              <a:spcBef>
                <a:spcPts val="0"/>
              </a:spcBef>
            </a:pPr>
            <a:r>
              <a:rPr lang="en-US" sz="2600" b="0" dirty="0"/>
              <a:t>Population impact against early and mid outcomes have been reported in multiple countries</a:t>
            </a:r>
          </a:p>
          <a:p>
            <a:pPr marL="0" indent="0">
              <a:spcBef>
                <a:spcPts val="1200"/>
              </a:spcBef>
              <a:buNone/>
            </a:pPr>
            <a:r>
              <a:rPr lang="en-US" dirty="0">
                <a:solidFill>
                  <a:srgbClr val="7030A0"/>
                </a:solidFill>
              </a:rPr>
              <a:t>HPV Vaccine Protection LASTS</a:t>
            </a:r>
          </a:p>
          <a:p>
            <a:pPr lvl="1">
              <a:spcBef>
                <a:spcPts val="0"/>
              </a:spcBef>
              <a:buClr>
                <a:srgbClr val="7030A0"/>
              </a:buClr>
            </a:pPr>
            <a:r>
              <a:rPr lang="en-US" sz="2600" b="0" dirty="0"/>
              <a:t>Studies suggest that vaccine protection is long-lasting</a:t>
            </a:r>
          </a:p>
          <a:p>
            <a:pPr lvl="1">
              <a:spcBef>
                <a:spcPts val="0"/>
              </a:spcBef>
              <a:buClr>
                <a:srgbClr val="7030A0"/>
              </a:buClr>
            </a:pPr>
            <a:r>
              <a:rPr lang="en-US" sz="2600" b="0" dirty="0"/>
              <a:t>No evidence of waning protection</a:t>
            </a:r>
          </a:p>
          <a:p>
            <a:endParaRPr lang="en-US" sz="2600" b="0" dirty="0"/>
          </a:p>
        </p:txBody>
      </p:sp>
    </p:spTree>
    <p:extLst>
      <p:ext uri="{BB962C8B-B14F-4D97-AF65-F5344CB8AC3E}">
        <p14:creationId xmlns:p14="http://schemas.microsoft.com/office/powerpoint/2010/main" val="40375572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t>Value Parents Place on the Vaccines</a:t>
            </a: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152400" y="6019800"/>
            <a:ext cx="3016537" cy="373063"/>
          </a:xfrm>
          <a:prstGeom prst="rect">
            <a:avLst/>
          </a:prstGeom>
        </p:spPr>
        <p:txBody>
          <a:bodyPr>
            <a:noAutofit/>
          </a:bodyPr>
          <a:lstStyle/>
          <a:p>
            <a:pPr marL="0" indent="0">
              <a:buNone/>
            </a:pPr>
            <a:r>
              <a:rPr lang="en-US" sz="1200" b="0" dirty="0"/>
              <a:t>Adapted from Healy et al.  Vaccine. 2014.</a:t>
            </a:r>
          </a:p>
        </p:txBody>
      </p:sp>
    </p:spTree>
    <p:extLst>
      <p:ext uri="{BB962C8B-B14F-4D97-AF65-F5344CB8AC3E}">
        <p14:creationId xmlns:p14="http://schemas.microsoft.com/office/powerpoint/2010/main" val="89777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Reasons parents won’t initiate HPV vaccination for children</a:t>
            </a:r>
          </a:p>
        </p:txBody>
      </p:sp>
      <p:graphicFrame>
        <p:nvGraphicFramePr>
          <p:cNvPr id="6" name="Chart Placeholder 2"/>
          <p:cNvGraphicFramePr>
            <a:graphicFrameLocks/>
          </p:cNvGraphicFramePr>
          <p:nvPr>
            <p:extLst>
              <p:ext uri="{D42A27DB-BD31-4B8C-83A1-F6EECF244321}">
                <p14:modId xmlns:p14="http://schemas.microsoft.com/office/powerpoint/2010/main" val="1059604282"/>
              </p:ext>
            </p:extLst>
          </p:nvPr>
        </p:nvGraphicFramePr>
        <p:xfrm>
          <a:off x="381000" y="16002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990600" y="2541364"/>
            <a:ext cx="2209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5"/>
          <p:cNvSpPr txBox="1">
            <a:spLocks/>
          </p:cNvSpPr>
          <p:nvPr/>
        </p:nvSpPr>
        <p:spPr bwMode="auto">
          <a:xfrm>
            <a:off x="152400" y="60198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20000"/>
              </a:spcBef>
              <a:spcAft>
                <a:spcPts val="0"/>
              </a:spcAft>
              <a:buClr>
                <a:srgbClr val="EA5F00"/>
              </a:buClr>
              <a:buSzTx/>
              <a:buFont typeface="Wingdings" pitchFamily="2" charset="2"/>
              <a:buNone/>
              <a:tabLst/>
              <a:defRPr/>
            </a:pPr>
            <a:r>
              <a:rPr kumimoji="0" lang="en-US" sz="1200" b="0" i="0" u="none" strike="noStrike" kern="1200" cap="none" spc="0" normalizeH="0" baseline="0" noProof="0" dirty="0">
                <a:ln>
                  <a:noFill/>
                </a:ln>
                <a:solidFill>
                  <a:srgbClr val="DDDDDD">
                    <a:lumMod val="50000"/>
                  </a:srgbClr>
                </a:solidFill>
                <a:effectLst/>
                <a:uLnTx/>
                <a:uFillTx/>
                <a:latin typeface="Calibri"/>
                <a:ea typeface="+mn-ea"/>
                <a:cs typeface="Arial" pitchFamily="34" charset="0"/>
              </a:rPr>
              <a:t>Stokley et al. MMWR. 2014.</a:t>
            </a:r>
          </a:p>
        </p:txBody>
      </p:sp>
    </p:spTree>
    <p:extLst>
      <p:ext uri="{BB962C8B-B14F-4D97-AF65-F5344CB8AC3E}">
        <p14:creationId xmlns:p14="http://schemas.microsoft.com/office/powerpoint/2010/main" val="394429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F90-2AD7-415F-835D-C36ED049708C}"/>
              </a:ext>
            </a:extLst>
          </p:cNvPr>
          <p:cNvSpPr>
            <a:spLocks noGrp="1"/>
          </p:cNvSpPr>
          <p:nvPr>
            <p:ph type="title"/>
          </p:nvPr>
        </p:nvSpPr>
        <p:spPr/>
        <p:txBody>
          <a:bodyPr>
            <a:noAutofit/>
          </a:bodyPr>
          <a:lstStyle/>
          <a:p>
            <a:r>
              <a:rPr lang="en-US" sz="4000" dirty="0">
                <a:solidFill>
                  <a:srgbClr val="7030A0"/>
                </a:solidFill>
              </a:rPr>
              <a:t>HPV Vaccine: Working together for a final push towards high HPV vaccine coverage for everyone</a:t>
            </a:r>
            <a:endParaRPr lang="en-US" sz="4000" dirty="0"/>
          </a:p>
        </p:txBody>
      </p:sp>
      <p:sp>
        <p:nvSpPr>
          <p:cNvPr id="3" name="Content Placeholder 2">
            <a:extLst>
              <a:ext uri="{FF2B5EF4-FFF2-40B4-BE49-F238E27FC236}">
                <a16:creationId xmlns:a16="http://schemas.microsoft.com/office/drawing/2014/main" id="{AD274222-98EE-4757-943C-176E679B8A16}"/>
              </a:ext>
            </a:extLst>
          </p:cNvPr>
          <p:cNvSpPr>
            <a:spLocks noGrp="1"/>
          </p:cNvSpPr>
          <p:nvPr>
            <p:ph idx="1"/>
          </p:nvPr>
        </p:nvSpPr>
        <p:spPr>
          <a:xfrm>
            <a:off x="822959" y="1845734"/>
            <a:ext cx="7543801" cy="2269066"/>
          </a:xfrm>
        </p:spPr>
        <p:txBody>
          <a:bodyPr>
            <a:normAutofit/>
          </a:bodyPr>
          <a:lstStyle/>
          <a:p>
            <a:endParaRPr lang="en-US" sz="2800" b="1" dirty="0"/>
          </a:p>
          <a:p>
            <a:r>
              <a:rPr lang="en-US" sz="2800" b="1" dirty="0"/>
              <a:t>Mark H. Sawyer, M.D.</a:t>
            </a:r>
          </a:p>
          <a:p>
            <a:r>
              <a:rPr lang="en-US" dirty="0"/>
              <a:t>Professor of clinical pediatrics</a:t>
            </a:r>
          </a:p>
          <a:p>
            <a:r>
              <a:rPr lang="en-US" dirty="0"/>
              <a:t>UC San Diego School of Medicine and Rady Children’s Hospital San Diego</a:t>
            </a:r>
          </a:p>
          <a:p>
            <a:endParaRPr lang="en-US" dirty="0"/>
          </a:p>
        </p:txBody>
      </p:sp>
    </p:spTree>
    <p:extLst>
      <p:ext uri="{BB962C8B-B14F-4D97-AF65-F5344CB8AC3E}">
        <p14:creationId xmlns:p14="http://schemas.microsoft.com/office/powerpoint/2010/main" val="35780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212-43DD-4473-B8F9-63BF72EC7C50}"/>
              </a:ext>
            </a:extLst>
          </p:cNvPr>
          <p:cNvSpPr>
            <a:spLocks noGrp="1"/>
          </p:cNvSpPr>
          <p:nvPr>
            <p:ph type="title"/>
          </p:nvPr>
        </p:nvSpPr>
        <p:spPr>
          <a:xfrm>
            <a:off x="628650" y="365127"/>
            <a:ext cx="7886700" cy="1463674"/>
          </a:xfrm>
        </p:spPr>
        <p:txBody>
          <a:bodyPr>
            <a:normAutofit fontScale="90000"/>
          </a:bodyPr>
          <a:lstStyle/>
          <a:p>
            <a:r>
              <a:rPr lang="en-US" dirty="0">
                <a:solidFill>
                  <a:srgbClr val="7030A0"/>
                </a:solidFill>
                <a:latin typeface="+mn-lt"/>
              </a:rPr>
              <a:t>Missed opportunities: How did we solve this for early childhood vaccines?</a:t>
            </a:r>
          </a:p>
        </p:txBody>
      </p:sp>
      <p:sp>
        <p:nvSpPr>
          <p:cNvPr id="4" name="Content Placeholder 3">
            <a:extLst>
              <a:ext uri="{FF2B5EF4-FFF2-40B4-BE49-F238E27FC236}">
                <a16:creationId xmlns:a16="http://schemas.microsoft.com/office/drawing/2014/main" id="{4F1DE957-2A05-43EF-B44D-FA9E9EF82D57}"/>
              </a:ext>
            </a:extLst>
          </p:cNvPr>
          <p:cNvSpPr>
            <a:spLocks noGrp="1"/>
          </p:cNvSpPr>
          <p:nvPr>
            <p:ph sz="half" idx="2"/>
          </p:nvPr>
        </p:nvSpPr>
        <p:spPr>
          <a:xfrm>
            <a:off x="795402" y="1828801"/>
            <a:ext cx="7719948" cy="3795385"/>
          </a:xfrm>
        </p:spPr>
        <p:txBody>
          <a:bodyPr>
            <a:normAutofit/>
          </a:bodyPr>
          <a:lstStyle/>
          <a:p>
            <a:pPr marL="0" indent="0" algn="ctr">
              <a:buNone/>
            </a:pPr>
            <a:r>
              <a:rPr lang="en-US" sz="3200" b="1" dirty="0"/>
              <a:t>Tools for improving coverage</a:t>
            </a:r>
          </a:p>
          <a:p>
            <a:pPr lvl="1"/>
            <a:r>
              <a:rPr lang="en-US" sz="3200" dirty="0"/>
              <a:t>AFIX-assessment, feedback, incentive, exchange (CDC)</a:t>
            </a:r>
          </a:p>
          <a:p>
            <a:pPr lvl="1"/>
            <a:r>
              <a:rPr lang="en-US" sz="3200" dirty="0"/>
              <a:t>Standing orders for vaccine</a:t>
            </a:r>
          </a:p>
          <a:p>
            <a:pPr lvl="1"/>
            <a:r>
              <a:rPr lang="en-US" sz="3200" dirty="0"/>
              <a:t>HEDIS-what gets measured gets done</a:t>
            </a:r>
          </a:p>
          <a:p>
            <a:pPr lvl="1"/>
            <a:r>
              <a:rPr lang="en-US" sz="3200" dirty="0"/>
              <a:t>Reminder Recall </a:t>
            </a:r>
          </a:p>
          <a:p>
            <a:pPr lvl="1"/>
            <a:r>
              <a:rPr lang="en-US" sz="3200" dirty="0"/>
              <a:t>Public campaigns</a:t>
            </a:r>
          </a:p>
          <a:p>
            <a:endParaRPr lang="en-US" dirty="0"/>
          </a:p>
        </p:txBody>
      </p:sp>
    </p:spTree>
    <p:extLst>
      <p:ext uri="{BB962C8B-B14F-4D97-AF65-F5344CB8AC3E}">
        <p14:creationId xmlns:p14="http://schemas.microsoft.com/office/powerpoint/2010/main" val="424461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6E2C-3692-4487-992B-7AB9C8C05A27}"/>
              </a:ext>
            </a:extLst>
          </p:cNvPr>
          <p:cNvSpPr>
            <a:spLocks noGrp="1"/>
          </p:cNvSpPr>
          <p:nvPr>
            <p:ph type="title"/>
          </p:nvPr>
        </p:nvSpPr>
        <p:spPr/>
        <p:txBody>
          <a:bodyPr/>
          <a:lstStyle/>
          <a:p>
            <a:r>
              <a:rPr lang="en-US" dirty="0"/>
              <a:t>Human </a:t>
            </a:r>
            <a:r>
              <a:rPr lang="en-US" dirty="0" err="1"/>
              <a:t>Pappilomavirus</a:t>
            </a:r>
            <a:r>
              <a:rPr lang="en-US" dirty="0"/>
              <a:t> (HPV) </a:t>
            </a:r>
          </a:p>
        </p:txBody>
      </p:sp>
      <p:pic>
        <p:nvPicPr>
          <p:cNvPr id="4" name="Content Placeholder 3">
            <a:extLst>
              <a:ext uri="{FF2B5EF4-FFF2-40B4-BE49-F238E27FC236}">
                <a16:creationId xmlns:a16="http://schemas.microsoft.com/office/drawing/2014/main" id="{2AAEA98C-8CB7-4E5D-B306-072295BCDB60}"/>
              </a:ext>
            </a:extLst>
          </p:cNvPr>
          <p:cNvPicPr>
            <a:picLocks noGrp="1" noChangeAspect="1"/>
          </p:cNvPicPr>
          <p:nvPr>
            <p:ph idx="1"/>
          </p:nvPr>
        </p:nvPicPr>
        <p:blipFill>
          <a:blip r:embed="rId3"/>
          <a:stretch>
            <a:fillRect/>
          </a:stretch>
        </p:blipFill>
        <p:spPr>
          <a:xfrm>
            <a:off x="3085703" y="1846263"/>
            <a:ext cx="3017043" cy="4022725"/>
          </a:xfrm>
          <a:prstGeom prst="rect">
            <a:avLst/>
          </a:prstGeom>
        </p:spPr>
      </p:pic>
      <p:pic>
        <p:nvPicPr>
          <p:cNvPr id="3" name="Picture 2">
            <a:extLst>
              <a:ext uri="{FF2B5EF4-FFF2-40B4-BE49-F238E27FC236}">
                <a16:creationId xmlns:a16="http://schemas.microsoft.com/office/drawing/2014/main" id="{1F10981B-E322-4428-89BE-BA4D72F77061}"/>
              </a:ext>
            </a:extLst>
          </p:cNvPr>
          <p:cNvPicPr>
            <a:picLocks noChangeAspect="1"/>
          </p:cNvPicPr>
          <p:nvPr/>
        </p:nvPicPr>
        <p:blipFill>
          <a:blip r:embed="rId4"/>
          <a:stretch>
            <a:fillRect/>
          </a:stretch>
        </p:blipFill>
        <p:spPr>
          <a:xfrm>
            <a:off x="7162800" y="4953000"/>
            <a:ext cx="1123911" cy="1033462"/>
          </a:xfrm>
          <a:prstGeom prst="rect">
            <a:avLst/>
          </a:prstGeom>
        </p:spPr>
      </p:pic>
    </p:spTree>
    <p:extLst>
      <p:ext uri="{BB962C8B-B14F-4D97-AF65-F5344CB8AC3E}">
        <p14:creationId xmlns:p14="http://schemas.microsoft.com/office/powerpoint/2010/main" val="117450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748-2780-451C-A185-591C626C3BAF}"/>
              </a:ext>
            </a:extLst>
          </p:cNvPr>
          <p:cNvSpPr>
            <a:spLocks noGrp="1"/>
          </p:cNvSpPr>
          <p:nvPr>
            <p:ph type="title"/>
          </p:nvPr>
        </p:nvSpPr>
        <p:spPr/>
        <p:txBody>
          <a:bodyPr/>
          <a:lstStyle/>
          <a:p>
            <a:r>
              <a:rPr lang="en-US" dirty="0">
                <a:solidFill>
                  <a:srgbClr val="7030A0"/>
                </a:solidFill>
                <a:latin typeface="+mn-lt"/>
              </a:rPr>
              <a:t>What do we need to do to push the rates up?</a:t>
            </a:r>
          </a:p>
        </p:txBody>
      </p:sp>
      <p:sp>
        <p:nvSpPr>
          <p:cNvPr id="3" name="Content Placeholder 2">
            <a:extLst>
              <a:ext uri="{FF2B5EF4-FFF2-40B4-BE49-F238E27FC236}">
                <a16:creationId xmlns:a16="http://schemas.microsoft.com/office/drawing/2014/main" id="{3BF9211A-64A2-47B2-B4AC-C159CE354730}"/>
              </a:ext>
            </a:extLst>
          </p:cNvPr>
          <p:cNvSpPr>
            <a:spLocks noGrp="1"/>
          </p:cNvSpPr>
          <p:nvPr>
            <p:ph idx="1"/>
          </p:nvPr>
        </p:nvSpPr>
        <p:spPr>
          <a:xfrm>
            <a:off x="403860" y="1981200"/>
            <a:ext cx="8382000" cy="3507896"/>
          </a:xfrm>
        </p:spPr>
        <p:txBody>
          <a:bodyPr>
            <a:normAutofit/>
          </a:bodyPr>
          <a:lstStyle/>
          <a:p>
            <a:r>
              <a:rPr lang="en-US" sz="2800" dirty="0">
                <a:solidFill>
                  <a:srgbClr val="FF0000"/>
                </a:solidFill>
              </a:rPr>
              <a:t>Educate doctors and the community about HPV vaccine</a:t>
            </a:r>
            <a:endParaRPr lang="en-US" sz="900" dirty="0">
              <a:solidFill>
                <a:srgbClr val="FF0000"/>
              </a:solidFill>
            </a:endParaRPr>
          </a:p>
          <a:p>
            <a:pPr lvl="1"/>
            <a:endParaRPr lang="en-US" sz="1000" dirty="0"/>
          </a:p>
          <a:p>
            <a:pPr lvl="1"/>
            <a:r>
              <a:rPr lang="en-US" sz="2400" dirty="0"/>
              <a:t>Show doctors how well (or not well) they are immunizing their patients</a:t>
            </a:r>
          </a:p>
          <a:p>
            <a:pPr lvl="1"/>
            <a:r>
              <a:rPr lang="en-US" sz="2400" dirty="0"/>
              <a:t>Expose pediatricians to the outcomes of HPV infection</a:t>
            </a:r>
          </a:p>
          <a:p>
            <a:pPr lvl="1"/>
            <a:r>
              <a:rPr lang="en-US" sz="2400" dirty="0"/>
              <a:t>Address concerns about waning immunity</a:t>
            </a:r>
          </a:p>
          <a:p>
            <a:pPr lvl="1"/>
            <a:r>
              <a:rPr lang="en-US" sz="2400" dirty="0"/>
              <a:t>Address concerns about vaccine safety</a:t>
            </a:r>
          </a:p>
          <a:p>
            <a:pPr lvl="1"/>
            <a:r>
              <a:rPr lang="en-US" sz="2400" b="1" dirty="0"/>
              <a:t>Teach doctors how to communicate about HPV vaccine in a time-efficient manner</a:t>
            </a:r>
          </a:p>
        </p:txBody>
      </p:sp>
    </p:spTree>
    <p:extLst>
      <p:ext uri="{BB962C8B-B14F-4D97-AF65-F5344CB8AC3E}">
        <p14:creationId xmlns:p14="http://schemas.microsoft.com/office/powerpoint/2010/main" val="154275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748-2780-451C-A185-591C626C3BAF}"/>
              </a:ext>
            </a:extLst>
          </p:cNvPr>
          <p:cNvSpPr>
            <a:spLocks noGrp="1"/>
          </p:cNvSpPr>
          <p:nvPr>
            <p:ph type="title"/>
          </p:nvPr>
        </p:nvSpPr>
        <p:spPr/>
        <p:txBody>
          <a:bodyPr/>
          <a:lstStyle/>
          <a:p>
            <a:r>
              <a:rPr lang="en-US" dirty="0">
                <a:solidFill>
                  <a:srgbClr val="7030A0"/>
                </a:solidFill>
                <a:latin typeface="+mn-lt"/>
              </a:rPr>
              <a:t>What do we need to do to push the rates up?</a:t>
            </a:r>
          </a:p>
        </p:txBody>
      </p:sp>
      <p:sp>
        <p:nvSpPr>
          <p:cNvPr id="3" name="Content Placeholder 2">
            <a:extLst>
              <a:ext uri="{FF2B5EF4-FFF2-40B4-BE49-F238E27FC236}">
                <a16:creationId xmlns:a16="http://schemas.microsoft.com/office/drawing/2014/main" id="{3BF9211A-64A2-47B2-B4AC-C159CE354730}"/>
              </a:ext>
            </a:extLst>
          </p:cNvPr>
          <p:cNvSpPr>
            <a:spLocks noGrp="1"/>
          </p:cNvSpPr>
          <p:nvPr>
            <p:ph idx="1"/>
          </p:nvPr>
        </p:nvSpPr>
        <p:spPr>
          <a:xfrm>
            <a:off x="228600" y="1825624"/>
            <a:ext cx="8762999" cy="4346576"/>
          </a:xfrm>
        </p:spPr>
        <p:txBody>
          <a:bodyPr>
            <a:noAutofit/>
          </a:bodyPr>
          <a:lstStyle/>
          <a:p>
            <a:r>
              <a:rPr lang="en-US" sz="3600" dirty="0">
                <a:solidFill>
                  <a:srgbClr val="FF0000"/>
                </a:solidFill>
              </a:rPr>
              <a:t>Take sex out of the equation-make this all about cancer</a:t>
            </a:r>
          </a:p>
          <a:p>
            <a:pPr lvl="1"/>
            <a:r>
              <a:rPr lang="en-US" sz="2800" dirty="0"/>
              <a:t>Stick to the cancer message</a:t>
            </a:r>
          </a:p>
          <a:p>
            <a:pPr lvl="1"/>
            <a:r>
              <a:rPr lang="en-US" sz="2800" dirty="0"/>
              <a:t>Make it routine</a:t>
            </a:r>
          </a:p>
          <a:p>
            <a:pPr lvl="1"/>
            <a:r>
              <a:rPr lang="en-US" sz="2800" dirty="0"/>
              <a:t>Consider lowering the age of vaccination-Vaccine is licensed starting at the age of 9 years</a:t>
            </a:r>
          </a:p>
          <a:p>
            <a:pPr lvl="1"/>
            <a:r>
              <a:rPr lang="en-US" sz="2800" dirty="0"/>
              <a:t>Emphasize HEDIS measure </a:t>
            </a:r>
          </a:p>
          <a:p>
            <a:pPr lvl="2"/>
            <a:r>
              <a:rPr lang="en-US" sz="2400" dirty="0"/>
              <a:t>(2 doses of HPV with different dates of service and 6-12 months between doses on or between the 9th and 13th birthdays.)</a:t>
            </a:r>
          </a:p>
        </p:txBody>
      </p:sp>
    </p:spTree>
    <p:extLst>
      <p:ext uri="{BB962C8B-B14F-4D97-AF65-F5344CB8AC3E}">
        <p14:creationId xmlns:p14="http://schemas.microsoft.com/office/powerpoint/2010/main" val="146566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748-2780-451C-A185-591C626C3BAF}"/>
              </a:ext>
            </a:extLst>
          </p:cNvPr>
          <p:cNvSpPr>
            <a:spLocks noGrp="1"/>
          </p:cNvSpPr>
          <p:nvPr>
            <p:ph type="title"/>
          </p:nvPr>
        </p:nvSpPr>
        <p:spPr/>
        <p:txBody>
          <a:bodyPr/>
          <a:lstStyle/>
          <a:p>
            <a:r>
              <a:rPr lang="en-US" dirty="0">
                <a:solidFill>
                  <a:srgbClr val="7030A0"/>
                </a:solidFill>
                <a:latin typeface="+mn-lt"/>
              </a:rPr>
              <a:t>What do we need to do to push the rates up?</a:t>
            </a:r>
          </a:p>
        </p:txBody>
      </p:sp>
      <p:sp>
        <p:nvSpPr>
          <p:cNvPr id="3" name="Content Placeholder 2">
            <a:extLst>
              <a:ext uri="{FF2B5EF4-FFF2-40B4-BE49-F238E27FC236}">
                <a16:creationId xmlns:a16="http://schemas.microsoft.com/office/drawing/2014/main" id="{3BF9211A-64A2-47B2-B4AC-C159CE354730}"/>
              </a:ext>
            </a:extLst>
          </p:cNvPr>
          <p:cNvSpPr>
            <a:spLocks noGrp="1"/>
          </p:cNvSpPr>
          <p:nvPr>
            <p:ph idx="1"/>
          </p:nvPr>
        </p:nvSpPr>
        <p:spPr>
          <a:xfrm>
            <a:off x="628650" y="1825625"/>
            <a:ext cx="7886700" cy="4117975"/>
          </a:xfrm>
        </p:spPr>
        <p:txBody>
          <a:bodyPr>
            <a:noAutofit/>
          </a:bodyPr>
          <a:lstStyle/>
          <a:p>
            <a:r>
              <a:rPr lang="en-US" sz="4400" dirty="0">
                <a:solidFill>
                  <a:srgbClr val="FF0000"/>
                </a:solidFill>
              </a:rPr>
              <a:t>Take doctors out of the equation</a:t>
            </a:r>
          </a:p>
          <a:p>
            <a:pPr lvl="1"/>
            <a:r>
              <a:rPr lang="en-US" sz="4000" dirty="0"/>
              <a:t>Standing orders</a:t>
            </a:r>
          </a:p>
          <a:p>
            <a:pPr lvl="1"/>
            <a:r>
              <a:rPr lang="en-US" sz="4000" dirty="0"/>
              <a:t>Nurse-only visits</a:t>
            </a:r>
          </a:p>
          <a:p>
            <a:pPr lvl="1"/>
            <a:r>
              <a:rPr lang="en-US" sz="4000" dirty="0"/>
              <a:t>Alternative sites for immunization (Pharmacies, Schools)</a:t>
            </a:r>
          </a:p>
        </p:txBody>
      </p:sp>
    </p:spTree>
    <p:extLst>
      <p:ext uri="{BB962C8B-B14F-4D97-AF65-F5344CB8AC3E}">
        <p14:creationId xmlns:p14="http://schemas.microsoft.com/office/powerpoint/2010/main" val="259545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748-2780-451C-A185-591C626C3BAF}"/>
              </a:ext>
            </a:extLst>
          </p:cNvPr>
          <p:cNvSpPr>
            <a:spLocks noGrp="1"/>
          </p:cNvSpPr>
          <p:nvPr>
            <p:ph type="title"/>
          </p:nvPr>
        </p:nvSpPr>
        <p:spPr/>
        <p:txBody>
          <a:bodyPr/>
          <a:lstStyle/>
          <a:p>
            <a:r>
              <a:rPr lang="en-US" dirty="0">
                <a:solidFill>
                  <a:srgbClr val="7030A0"/>
                </a:solidFill>
                <a:latin typeface="+mn-lt"/>
              </a:rPr>
              <a:t>What do we need to do to push the rates up?</a:t>
            </a:r>
          </a:p>
        </p:txBody>
      </p:sp>
      <p:sp>
        <p:nvSpPr>
          <p:cNvPr id="3" name="Content Placeholder 2">
            <a:extLst>
              <a:ext uri="{FF2B5EF4-FFF2-40B4-BE49-F238E27FC236}">
                <a16:creationId xmlns:a16="http://schemas.microsoft.com/office/drawing/2014/main" id="{3BF9211A-64A2-47B2-B4AC-C159CE354730}"/>
              </a:ext>
            </a:extLst>
          </p:cNvPr>
          <p:cNvSpPr>
            <a:spLocks noGrp="1"/>
          </p:cNvSpPr>
          <p:nvPr>
            <p:ph idx="1"/>
          </p:nvPr>
        </p:nvSpPr>
        <p:spPr>
          <a:xfrm>
            <a:off x="628650" y="1825625"/>
            <a:ext cx="7886700" cy="3813175"/>
          </a:xfrm>
        </p:spPr>
        <p:txBody>
          <a:bodyPr>
            <a:noAutofit/>
          </a:bodyPr>
          <a:lstStyle/>
          <a:p>
            <a:r>
              <a:rPr lang="en-US" sz="4000" dirty="0">
                <a:solidFill>
                  <a:srgbClr val="FF0000"/>
                </a:solidFill>
              </a:rPr>
              <a:t>Use proven strategies</a:t>
            </a:r>
          </a:p>
          <a:p>
            <a:pPr lvl="1"/>
            <a:r>
              <a:rPr lang="en-US" sz="3600" dirty="0"/>
              <a:t>Cultivate champions</a:t>
            </a:r>
          </a:p>
          <a:p>
            <a:pPr lvl="1"/>
            <a:r>
              <a:rPr lang="en-US" sz="3600" dirty="0"/>
              <a:t>Don’t treat HPV differently from any other vaccine-strong recommendation from providers</a:t>
            </a:r>
          </a:p>
          <a:p>
            <a:pPr lvl="1"/>
            <a:r>
              <a:rPr lang="en-US" sz="3600" dirty="0"/>
              <a:t>Prompts for the computer electronic health record</a:t>
            </a:r>
          </a:p>
        </p:txBody>
      </p:sp>
    </p:spTree>
    <p:extLst>
      <p:ext uri="{BB962C8B-B14F-4D97-AF65-F5344CB8AC3E}">
        <p14:creationId xmlns:p14="http://schemas.microsoft.com/office/powerpoint/2010/main" val="1572914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748-2780-451C-A185-591C626C3BAF}"/>
              </a:ext>
            </a:extLst>
          </p:cNvPr>
          <p:cNvSpPr>
            <a:spLocks noGrp="1"/>
          </p:cNvSpPr>
          <p:nvPr>
            <p:ph type="title"/>
          </p:nvPr>
        </p:nvSpPr>
        <p:spPr/>
        <p:txBody>
          <a:bodyPr/>
          <a:lstStyle/>
          <a:p>
            <a:r>
              <a:rPr lang="en-US" dirty="0">
                <a:solidFill>
                  <a:srgbClr val="7030A0"/>
                </a:solidFill>
                <a:latin typeface="+mn-lt"/>
              </a:rPr>
              <a:t>What do we need to do to push the rates up?</a:t>
            </a:r>
          </a:p>
        </p:txBody>
      </p:sp>
      <p:sp>
        <p:nvSpPr>
          <p:cNvPr id="3" name="Content Placeholder 2">
            <a:extLst>
              <a:ext uri="{FF2B5EF4-FFF2-40B4-BE49-F238E27FC236}">
                <a16:creationId xmlns:a16="http://schemas.microsoft.com/office/drawing/2014/main" id="{3BF9211A-64A2-47B2-B4AC-C159CE354730}"/>
              </a:ext>
            </a:extLst>
          </p:cNvPr>
          <p:cNvSpPr>
            <a:spLocks noGrp="1"/>
          </p:cNvSpPr>
          <p:nvPr>
            <p:ph idx="1"/>
          </p:nvPr>
        </p:nvSpPr>
        <p:spPr>
          <a:xfrm>
            <a:off x="628650" y="1825624"/>
            <a:ext cx="7886700" cy="2822575"/>
          </a:xfrm>
        </p:spPr>
        <p:txBody>
          <a:bodyPr>
            <a:noAutofit/>
          </a:bodyPr>
          <a:lstStyle/>
          <a:p>
            <a:r>
              <a:rPr lang="en-US" sz="4800" dirty="0">
                <a:solidFill>
                  <a:srgbClr val="FF0000"/>
                </a:solidFill>
              </a:rPr>
              <a:t>Put money into the equation</a:t>
            </a:r>
          </a:p>
          <a:p>
            <a:pPr lvl="1"/>
            <a:r>
              <a:rPr lang="en-US" sz="4000" dirty="0"/>
              <a:t>Pay for performance</a:t>
            </a:r>
          </a:p>
          <a:p>
            <a:pPr lvl="1"/>
            <a:r>
              <a:rPr lang="en-US" sz="4000" dirty="0"/>
              <a:t>HEDIS and other quality measures</a:t>
            </a:r>
          </a:p>
        </p:txBody>
      </p:sp>
    </p:spTree>
    <p:extLst>
      <p:ext uri="{BB962C8B-B14F-4D97-AF65-F5344CB8AC3E}">
        <p14:creationId xmlns:p14="http://schemas.microsoft.com/office/powerpoint/2010/main" val="32096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4E60-5C64-4D7C-B27E-14B25F01539E}"/>
              </a:ext>
            </a:extLst>
          </p:cNvPr>
          <p:cNvSpPr>
            <a:spLocks noGrp="1"/>
          </p:cNvSpPr>
          <p:nvPr>
            <p:ph type="title"/>
          </p:nvPr>
        </p:nvSpPr>
        <p:spPr>
          <a:xfrm>
            <a:off x="1143000" y="286604"/>
            <a:ext cx="7848600" cy="1773922"/>
          </a:xfrm>
        </p:spPr>
        <p:txBody>
          <a:bodyPr>
            <a:normAutofit fontScale="90000"/>
          </a:bodyPr>
          <a:lstStyle/>
          <a:p>
            <a:r>
              <a:rPr lang="en-US" dirty="0"/>
              <a:t>Dental Health Care Providers </a:t>
            </a:r>
            <a:br>
              <a:rPr lang="en-US" dirty="0"/>
            </a:br>
            <a:r>
              <a:rPr lang="en-US" dirty="0"/>
              <a:t>&amp; Cancer of Oropharynx </a:t>
            </a:r>
            <a:br>
              <a:rPr lang="en-US" dirty="0"/>
            </a:br>
            <a:endParaRPr lang="en-US" dirty="0"/>
          </a:p>
        </p:txBody>
      </p:sp>
      <p:pic>
        <p:nvPicPr>
          <p:cNvPr id="5" name="Content Placeholder 4">
            <a:extLst>
              <a:ext uri="{FF2B5EF4-FFF2-40B4-BE49-F238E27FC236}">
                <a16:creationId xmlns:a16="http://schemas.microsoft.com/office/drawing/2014/main" id="{CBC6FB17-072C-44C8-AFD6-D40877C27F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2600" y="1776442"/>
            <a:ext cx="3072523" cy="4022725"/>
          </a:xfrm>
        </p:spPr>
      </p:pic>
      <p:sp>
        <p:nvSpPr>
          <p:cNvPr id="6" name="Rectangle 5">
            <a:extLst>
              <a:ext uri="{FF2B5EF4-FFF2-40B4-BE49-F238E27FC236}">
                <a16:creationId xmlns:a16="http://schemas.microsoft.com/office/drawing/2014/main" id="{034FD121-3108-4AF8-9A13-53DF3BF4125A}"/>
              </a:ext>
            </a:extLst>
          </p:cNvPr>
          <p:cNvSpPr/>
          <p:nvPr/>
        </p:nvSpPr>
        <p:spPr>
          <a:xfrm>
            <a:off x="282909" y="4953000"/>
            <a:ext cx="4797968" cy="923330"/>
          </a:xfrm>
          <a:prstGeom prst="rect">
            <a:avLst/>
          </a:prstGeom>
        </p:spPr>
        <p:txBody>
          <a:bodyPr wrap="square">
            <a:spAutoFit/>
          </a:bodyPr>
          <a:lstStyle/>
          <a:p>
            <a:r>
              <a:rPr lang="en-US" b="1" dirty="0"/>
              <a:t>Oropharyngeal cancer</a:t>
            </a:r>
          </a:p>
          <a:p>
            <a:r>
              <a:rPr lang="en-US" dirty="0"/>
              <a:t>(Oropharynx-back of the throat, including the base of the tongue and tonsils)</a:t>
            </a:r>
          </a:p>
        </p:txBody>
      </p:sp>
      <p:pic>
        <p:nvPicPr>
          <p:cNvPr id="7" name="Picture 6">
            <a:extLst>
              <a:ext uri="{FF2B5EF4-FFF2-40B4-BE49-F238E27FC236}">
                <a16:creationId xmlns:a16="http://schemas.microsoft.com/office/drawing/2014/main" id="{8825A850-F42F-4DB5-BE57-7ED357C779B4}"/>
              </a:ext>
            </a:extLst>
          </p:cNvPr>
          <p:cNvPicPr>
            <a:picLocks noChangeAspect="1"/>
          </p:cNvPicPr>
          <p:nvPr/>
        </p:nvPicPr>
        <p:blipFill>
          <a:blip r:embed="rId4"/>
          <a:stretch>
            <a:fillRect/>
          </a:stretch>
        </p:blipFill>
        <p:spPr>
          <a:xfrm>
            <a:off x="508877" y="1905000"/>
            <a:ext cx="4797968" cy="2767824"/>
          </a:xfrm>
          <a:prstGeom prst="rect">
            <a:avLst/>
          </a:prstGeom>
        </p:spPr>
      </p:pic>
      <p:sp>
        <p:nvSpPr>
          <p:cNvPr id="8" name="Rectangle 7">
            <a:extLst>
              <a:ext uri="{FF2B5EF4-FFF2-40B4-BE49-F238E27FC236}">
                <a16:creationId xmlns:a16="http://schemas.microsoft.com/office/drawing/2014/main" id="{C5F77E71-3A57-40CA-91C1-8C2FD415E967}"/>
              </a:ext>
            </a:extLst>
          </p:cNvPr>
          <p:cNvSpPr/>
          <p:nvPr/>
        </p:nvSpPr>
        <p:spPr>
          <a:xfrm>
            <a:off x="5355891" y="5799167"/>
            <a:ext cx="3505200" cy="523220"/>
          </a:xfrm>
          <a:prstGeom prst="rect">
            <a:avLst/>
          </a:prstGeom>
        </p:spPr>
        <p:txBody>
          <a:bodyPr wrap="square">
            <a:spAutoFit/>
          </a:bodyPr>
          <a:lstStyle/>
          <a:p>
            <a:r>
              <a:rPr lang="en-US" sz="1400" dirty="0">
                <a:hlinkClick r:id="rId5"/>
              </a:rPr>
              <a:t>https://www.ada.org/en/~/media/EBD/Files/DENTAL-Action-Guide-WEB_ADA</a:t>
            </a:r>
            <a:r>
              <a:rPr lang="en-US" sz="1400" dirty="0"/>
              <a:t> </a:t>
            </a:r>
          </a:p>
        </p:txBody>
      </p:sp>
    </p:spTree>
    <p:extLst>
      <p:ext uri="{BB962C8B-B14F-4D97-AF65-F5344CB8AC3E}">
        <p14:creationId xmlns:p14="http://schemas.microsoft.com/office/powerpoint/2010/main" val="3759428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B1C8-04BE-400F-B0BE-C63CD8E51718}"/>
              </a:ext>
            </a:extLst>
          </p:cNvPr>
          <p:cNvSpPr>
            <a:spLocks noGrp="1"/>
          </p:cNvSpPr>
          <p:nvPr>
            <p:ph type="title"/>
          </p:nvPr>
        </p:nvSpPr>
        <p:spPr>
          <a:xfrm>
            <a:off x="914400" y="24384"/>
            <a:ext cx="7543800" cy="1450757"/>
          </a:xfrm>
        </p:spPr>
        <p:txBody>
          <a:bodyPr/>
          <a:lstStyle/>
          <a:p>
            <a:r>
              <a:rPr lang="en-US" dirty="0"/>
              <a:t>The Problem and Solution</a:t>
            </a:r>
          </a:p>
        </p:txBody>
      </p:sp>
      <p:sp>
        <p:nvSpPr>
          <p:cNvPr id="3" name="Content Placeholder 2">
            <a:extLst>
              <a:ext uri="{FF2B5EF4-FFF2-40B4-BE49-F238E27FC236}">
                <a16:creationId xmlns:a16="http://schemas.microsoft.com/office/drawing/2014/main" id="{55173BE3-EF7A-416B-B14B-1C044AC9B7DB}"/>
              </a:ext>
            </a:extLst>
          </p:cNvPr>
          <p:cNvSpPr>
            <a:spLocks noGrp="1"/>
          </p:cNvSpPr>
          <p:nvPr>
            <p:ph idx="1"/>
          </p:nvPr>
        </p:nvSpPr>
        <p:spPr>
          <a:xfrm>
            <a:off x="152400" y="1752600"/>
            <a:ext cx="8915400" cy="4495800"/>
          </a:xfrm>
        </p:spPr>
        <p:txBody>
          <a:bodyPr>
            <a:normAutofit fontScale="92500" lnSpcReduction="10000"/>
          </a:bodyPr>
          <a:lstStyle/>
          <a:p>
            <a:pPr>
              <a:buFont typeface="Arial" panose="020B0604020202020204" pitchFamily="34" charset="0"/>
              <a:buChar char="•"/>
            </a:pPr>
            <a:r>
              <a:rPr lang="en-US" sz="2400" dirty="0"/>
              <a:t>70% of Oropharyngeal cancers are attributed to HPV (11,600 of 16,479 yr.)</a:t>
            </a:r>
          </a:p>
          <a:p>
            <a:pPr>
              <a:lnSpc>
                <a:spcPct val="120000"/>
              </a:lnSpc>
              <a:spcBef>
                <a:spcPts val="0"/>
              </a:spcBef>
              <a:spcAft>
                <a:spcPts val="0"/>
              </a:spcAft>
              <a:buFont typeface="Arial" panose="020B0604020202020204" pitchFamily="34" charset="0"/>
              <a:buChar char="•"/>
            </a:pPr>
            <a:r>
              <a:rPr lang="en-US" sz="2400" dirty="0"/>
              <a:t>HPV Roundtable and American Dental Association say:</a:t>
            </a:r>
            <a:r>
              <a:rPr lang="en-US" sz="1900" dirty="0"/>
              <a:t> “Educate patients and parents of age-eligible children about the link between HPV and oropharyngeal cancers, and </a:t>
            </a:r>
            <a:r>
              <a:rPr lang="en-US" sz="1900" dirty="0">
                <a:solidFill>
                  <a:srgbClr val="FF0000"/>
                </a:solidFill>
              </a:rPr>
              <a:t>advocate for HPV vaccination as cancer prevention</a:t>
            </a:r>
            <a:r>
              <a:rPr lang="en-US" sz="1900" dirty="0"/>
              <a:t>.”</a:t>
            </a:r>
          </a:p>
          <a:p>
            <a:pPr marL="0" indent="0">
              <a:lnSpc>
                <a:spcPct val="120000"/>
              </a:lnSpc>
              <a:spcBef>
                <a:spcPts val="0"/>
              </a:spcBef>
              <a:spcAft>
                <a:spcPts val="0"/>
              </a:spcAft>
              <a:buNone/>
            </a:pPr>
            <a:endParaRPr lang="en-US" sz="900" dirty="0"/>
          </a:p>
          <a:p>
            <a:pPr lvl="1">
              <a:lnSpc>
                <a:spcPct val="110000"/>
              </a:lnSpc>
              <a:spcBef>
                <a:spcPts val="600"/>
              </a:spcBef>
              <a:spcAft>
                <a:spcPts val="600"/>
              </a:spcAft>
              <a:buFont typeface="Arial" panose="020B0604020202020204" pitchFamily="34" charset="0"/>
              <a:buChar char="•"/>
            </a:pPr>
            <a:r>
              <a:rPr lang="en-US" sz="1900" dirty="0"/>
              <a:t>Know Your Unique Role (link HPV, Oral health, promote HPV Vax)</a:t>
            </a:r>
          </a:p>
          <a:p>
            <a:pPr lvl="1">
              <a:buFont typeface="Arial" panose="020B0604020202020204" pitchFamily="34" charset="0"/>
              <a:buChar char="•"/>
            </a:pPr>
            <a:r>
              <a:rPr lang="en-US" sz="1900" dirty="0"/>
              <a:t>Practice cancer prevention (educate)</a:t>
            </a:r>
          </a:p>
          <a:p>
            <a:pPr lvl="1">
              <a:buFont typeface="Arial" panose="020B0604020202020204" pitchFamily="34" charset="0"/>
              <a:buChar char="•"/>
            </a:pPr>
            <a:r>
              <a:rPr lang="en-US" sz="1900" dirty="0"/>
              <a:t>Refer patients for vaccinations</a:t>
            </a:r>
          </a:p>
          <a:p>
            <a:pPr lvl="1">
              <a:buFont typeface="Arial" panose="020B0604020202020204" pitchFamily="34" charset="0"/>
              <a:buChar char="•"/>
            </a:pPr>
            <a:r>
              <a:rPr lang="en-US" sz="1900" dirty="0"/>
              <a:t>Collaborate (pediatricians, primary care)</a:t>
            </a:r>
          </a:p>
          <a:p>
            <a:pPr lvl="1">
              <a:buFont typeface="Arial" panose="020B0604020202020204" pitchFamily="34" charset="0"/>
              <a:buChar char="•"/>
            </a:pPr>
            <a:r>
              <a:rPr lang="en-US" sz="1900" dirty="0"/>
              <a:t>Engage your team (train)</a:t>
            </a:r>
          </a:p>
          <a:p>
            <a:pPr lvl="1">
              <a:buFont typeface="Arial" panose="020B0604020202020204" pitchFamily="34" charset="0"/>
              <a:buChar char="•"/>
            </a:pPr>
            <a:r>
              <a:rPr lang="en-US" sz="1900" dirty="0"/>
              <a:t>Create a pro-immunization environment (visuals)</a:t>
            </a:r>
          </a:p>
          <a:p>
            <a:pPr lvl="1">
              <a:buFont typeface="Arial" panose="020B0604020202020204" pitchFamily="34" charset="0"/>
              <a:buChar char="•"/>
            </a:pPr>
            <a:endParaRPr lang="en-US" dirty="0"/>
          </a:p>
          <a:p>
            <a:pPr marL="0" indent="0">
              <a:lnSpc>
                <a:spcPct val="100000"/>
              </a:lnSpc>
              <a:spcBef>
                <a:spcPts val="0"/>
              </a:spcBef>
              <a:spcAft>
                <a:spcPts val="0"/>
              </a:spcAft>
              <a:buNone/>
            </a:pPr>
            <a:r>
              <a:rPr lang="en-US" sz="1300" dirty="0">
                <a:hlinkClick r:id="rId4"/>
              </a:rPr>
              <a:t>https://www.cdc.gov/cancer/hpv/statistics/cases.htm</a:t>
            </a:r>
            <a:r>
              <a:rPr lang="en-US" sz="1300" dirty="0"/>
              <a:t> </a:t>
            </a:r>
          </a:p>
          <a:p>
            <a:pPr marL="0" indent="0">
              <a:lnSpc>
                <a:spcPct val="100000"/>
              </a:lnSpc>
              <a:spcBef>
                <a:spcPts val="0"/>
              </a:spcBef>
              <a:spcAft>
                <a:spcPts val="0"/>
              </a:spcAft>
              <a:buNone/>
            </a:pPr>
            <a:r>
              <a:rPr lang="en-US" sz="1300" dirty="0">
                <a:hlinkClick r:id="rId5"/>
              </a:rPr>
              <a:t>https://www.ada.org/en/~/media/EBD/Files/DENTAL-Action-Guide-WEB_ADA</a:t>
            </a:r>
            <a:r>
              <a:rPr lang="en-US" sz="1300" dirty="0"/>
              <a:t> </a:t>
            </a:r>
          </a:p>
          <a:p>
            <a:pPr marL="0" indent="0">
              <a:lnSpc>
                <a:spcPct val="100000"/>
              </a:lnSpc>
              <a:spcBef>
                <a:spcPts val="0"/>
              </a:spcBef>
              <a:spcAft>
                <a:spcPts val="0"/>
              </a:spcAft>
              <a:buNone/>
            </a:pPr>
            <a:r>
              <a:rPr lang="en-US" sz="1300" dirty="0">
                <a:hlinkClick r:id="rId6"/>
              </a:rPr>
              <a:t>https://www.aap.org/en-us/Documents/AAP_OPCHPV_WhatDentalProsNeedToKnow_final.pdf</a:t>
            </a:r>
            <a:endParaRPr lang="en-US" sz="1300" dirty="0"/>
          </a:p>
          <a:p>
            <a:pPr marL="0" indent="0">
              <a:buNone/>
            </a:pPr>
            <a:endParaRPr lang="en-US" dirty="0"/>
          </a:p>
          <a:p>
            <a:pPr>
              <a:buFont typeface="Arial" panose="020B0604020202020204" pitchFamily="34" charset="0"/>
              <a:buChar char="•"/>
            </a:pPr>
            <a:endParaRPr lang="en-US" dirty="0"/>
          </a:p>
        </p:txBody>
      </p:sp>
      <p:graphicFrame>
        <p:nvGraphicFramePr>
          <p:cNvPr id="4" name="Object 3">
            <a:extLst>
              <a:ext uri="{FF2B5EF4-FFF2-40B4-BE49-F238E27FC236}">
                <a16:creationId xmlns:a16="http://schemas.microsoft.com/office/drawing/2014/main" id="{4BFDAC89-9BEC-4D1F-BBCB-41731D41CC9F}"/>
              </a:ext>
            </a:extLst>
          </p:cNvPr>
          <p:cNvGraphicFramePr>
            <a:graphicFrameLocks noChangeAspect="1"/>
          </p:cNvGraphicFramePr>
          <p:nvPr>
            <p:extLst>
              <p:ext uri="{D42A27DB-BD31-4B8C-83A1-F6EECF244321}">
                <p14:modId xmlns:p14="http://schemas.microsoft.com/office/powerpoint/2010/main" val="1069826437"/>
              </p:ext>
            </p:extLst>
          </p:nvPr>
        </p:nvGraphicFramePr>
        <p:xfrm>
          <a:off x="6809232" y="3429000"/>
          <a:ext cx="2182368" cy="2766541"/>
        </p:xfrm>
        <a:graphic>
          <a:graphicData uri="http://schemas.openxmlformats.org/presentationml/2006/ole">
            <mc:AlternateContent xmlns:mc="http://schemas.openxmlformats.org/markup-compatibility/2006">
              <mc:Choice xmlns:v="urn:schemas-microsoft-com:vml" Requires="v">
                <p:oleObj spid="_x0000_s4102" name="Acrobat Document" r:id="rId7" imgW="4915814" imgH="6232231" progId="Acrobat.Document.11">
                  <p:embed/>
                </p:oleObj>
              </mc:Choice>
              <mc:Fallback>
                <p:oleObj name="Acrobat Document" r:id="rId7" imgW="4915814" imgH="6232231" progId="Acrobat.Document.11">
                  <p:embed/>
                  <p:pic>
                    <p:nvPicPr>
                      <p:cNvPr id="4" name="Object 3">
                        <a:extLst>
                          <a:ext uri="{FF2B5EF4-FFF2-40B4-BE49-F238E27FC236}">
                            <a16:creationId xmlns:a16="http://schemas.microsoft.com/office/drawing/2014/main" id="{5777D26A-41EE-453D-93BD-170D850CEC71}"/>
                          </a:ext>
                        </a:extLst>
                      </p:cNvPr>
                      <p:cNvPicPr/>
                      <p:nvPr/>
                    </p:nvPicPr>
                    <p:blipFill>
                      <a:blip r:embed="rId8"/>
                      <a:stretch>
                        <a:fillRect/>
                      </a:stretch>
                    </p:blipFill>
                    <p:spPr>
                      <a:xfrm>
                        <a:off x="6809232" y="3429000"/>
                        <a:ext cx="2182368" cy="2766541"/>
                      </a:xfrm>
                      <a:prstGeom prst="rect">
                        <a:avLst/>
                      </a:prstGeom>
                    </p:spPr>
                  </p:pic>
                </p:oleObj>
              </mc:Fallback>
            </mc:AlternateContent>
          </a:graphicData>
        </a:graphic>
      </p:graphicFrame>
    </p:spTree>
    <p:extLst>
      <p:ext uri="{BB962C8B-B14F-4D97-AF65-F5344CB8AC3E}">
        <p14:creationId xmlns:p14="http://schemas.microsoft.com/office/powerpoint/2010/main" val="232442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526" y="4862285"/>
            <a:ext cx="6225370" cy="1320801"/>
          </a:xfrm>
        </p:spPr>
        <p:txBody>
          <a:bodyPr>
            <a:normAutofit fontScale="90000"/>
          </a:bodyPr>
          <a:lstStyle/>
          <a:p>
            <a:pPr>
              <a:lnSpc>
                <a:spcPct val="100000"/>
              </a:lnSpc>
              <a:spcBef>
                <a:spcPts val="600"/>
              </a:spcBef>
            </a:pPr>
            <a:r>
              <a:rPr lang="en-US" sz="2200" b="1" spc="225" dirty="0"/>
              <a:t>American Cancer Society</a:t>
            </a:r>
            <a:br>
              <a:rPr lang="en-US" sz="2200" b="1" spc="225" dirty="0"/>
            </a:br>
            <a:r>
              <a:rPr lang="en-US" sz="2200" b="1" spc="225" dirty="0"/>
              <a:t>Mission:  HPV Cancer Free</a:t>
            </a:r>
            <a:br>
              <a:rPr lang="en-US" sz="1800" b="1" spc="225" dirty="0"/>
            </a:br>
            <a:br>
              <a:rPr lang="en-US" sz="1800" spc="225" dirty="0"/>
            </a:br>
            <a:r>
              <a:rPr lang="en-US" sz="1800" spc="225" dirty="0"/>
              <a:t>Raquel Arias, MPH</a:t>
            </a:r>
            <a:br>
              <a:rPr lang="en-US" sz="1800" spc="225" dirty="0"/>
            </a:br>
            <a:r>
              <a:rPr lang="en-US" sz="1800" spc="225" dirty="0"/>
              <a:t>American Cancer Society</a:t>
            </a:r>
            <a:endParaRPr lang="en-US" dirty="0"/>
          </a:p>
        </p:txBody>
      </p:sp>
    </p:spTree>
    <p:extLst>
      <p:ext uri="{BB962C8B-B14F-4D97-AF65-F5344CB8AC3E}">
        <p14:creationId xmlns:p14="http://schemas.microsoft.com/office/powerpoint/2010/main" val="454262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80740D-042E-4921-982B-C9E75C99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600" y="1749973"/>
            <a:ext cx="5576718" cy="1218689"/>
          </a:xfrm>
          <a:prstGeom prst="rect">
            <a:avLst/>
          </a:prstGeom>
        </p:spPr>
      </p:pic>
      <p:cxnSp>
        <p:nvCxnSpPr>
          <p:cNvPr id="7" name="Straight Connector 6">
            <a:extLst>
              <a:ext uri="{FF2B5EF4-FFF2-40B4-BE49-F238E27FC236}">
                <a16:creationId xmlns:a16="http://schemas.microsoft.com/office/drawing/2014/main" id="{FCAA5363-ED2C-4B8A-97FF-1DA93FFA1520}"/>
              </a:ext>
            </a:extLst>
          </p:cNvPr>
          <p:cNvCxnSpPr/>
          <p:nvPr/>
        </p:nvCxnSpPr>
        <p:spPr>
          <a:xfrm>
            <a:off x="1524000" y="3872753"/>
            <a:ext cx="6239435" cy="0"/>
          </a:xfrm>
          <a:prstGeom prst="line">
            <a:avLst/>
          </a:prstGeom>
          <a:ln>
            <a:solidFill>
              <a:srgbClr val="007C88"/>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6985C7-F4C2-4D1C-BACC-24155304A889}"/>
              </a:ext>
            </a:extLst>
          </p:cNvPr>
          <p:cNvSpPr txBox="1"/>
          <p:nvPr/>
        </p:nvSpPr>
        <p:spPr>
          <a:xfrm>
            <a:off x="983673" y="4192069"/>
            <a:ext cx="7412182" cy="584775"/>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Campaign Launch Week: June 4-8, 2018</a:t>
            </a:r>
          </a:p>
        </p:txBody>
      </p:sp>
      <p:sp>
        <p:nvSpPr>
          <p:cNvPr id="6" name="Content Placeholder 7">
            <a:extLst>
              <a:ext uri="{FF2B5EF4-FFF2-40B4-BE49-F238E27FC236}">
                <a16:creationId xmlns:a16="http://schemas.microsoft.com/office/drawing/2014/main" id="{EFF4DB2F-1953-4B8B-8B39-24A192AA1101}"/>
              </a:ext>
            </a:extLst>
          </p:cNvPr>
          <p:cNvSpPr txBox="1">
            <a:spLocks/>
          </p:cNvSpPr>
          <p:nvPr/>
        </p:nvSpPr>
        <p:spPr>
          <a:xfrm>
            <a:off x="1523999" y="4959926"/>
            <a:ext cx="6239435" cy="14721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American Cancer Society will use our comprehensive resources to prevent HPV Cancers. </a:t>
            </a:r>
          </a:p>
        </p:txBody>
      </p:sp>
    </p:spTree>
    <p:extLst>
      <p:ext uri="{BB962C8B-B14F-4D97-AF65-F5344CB8AC3E}">
        <p14:creationId xmlns:p14="http://schemas.microsoft.com/office/powerpoint/2010/main" val="55959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C1A7-8519-425C-91CD-2C7995BC231E}"/>
              </a:ext>
            </a:extLst>
          </p:cNvPr>
          <p:cNvSpPr>
            <a:spLocks noGrp="1"/>
          </p:cNvSpPr>
          <p:nvPr>
            <p:ph type="title"/>
          </p:nvPr>
        </p:nvSpPr>
        <p:spPr>
          <a:xfrm>
            <a:off x="628650" y="2269"/>
            <a:ext cx="7886700" cy="1325563"/>
          </a:xfrm>
        </p:spPr>
        <p:txBody>
          <a:bodyPr>
            <a:normAutofit/>
          </a:bodyPr>
          <a:lstStyle/>
          <a:p>
            <a:r>
              <a:rPr lang="en-US" i="1" dirty="0"/>
              <a:t>Mission: HPV Cancer Free</a:t>
            </a:r>
          </a:p>
        </p:txBody>
      </p:sp>
      <p:pic>
        <p:nvPicPr>
          <p:cNvPr id="11" name="Online Media 10">
            <a:hlinkClick r:id="" action="ppaction://media"/>
            <a:extLst>
              <a:ext uri="{FF2B5EF4-FFF2-40B4-BE49-F238E27FC236}">
                <a16:creationId xmlns:a16="http://schemas.microsoft.com/office/drawing/2014/main" id="{072CA650-C756-49B9-A82B-D8FFEB138EA7}"/>
              </a:ext>
            </a:extLst>
          </p:cNvPr>
          <p:cNvPicPr>
            <a:picLocks noRot="1" noChangeAspect="1"/>
          </p:cNvPicPr>
          <p:nvPr>
            <a:videoFile r:link="rId1"/>
          </p:nvPr>
        </p:nvPicPr>
        <p:blipFill>
          <a:blip r:embed="rId4"/>
          <a:stretch>
            <a:fillRect/>
          </a:stretch>
        </p:blipFill>
        <p:spPr>
          <a:xfrm>
            <a:off x="1190171" y="1787979"/>
            <a:ext cx="5210629" cy="3907971"/>
          </a:xfrm>
          <a:prstGeom prst="rect">
            <a:avLst/>
          </a:prstGeom>
        </p:spPr>
      </p:pic>
      <p:sp>
        <p:nvSpPr>
          <p:cNvPr id="4" name="Rectangle 3">
            <a:extLst>
              <a:ext uri="{FF2B5EF4-FFF2-40B4-BE49-F238E27FC236}">
                <a16:creationId xmlns:a16="http://schemas.microsoft.com/office/drawing/2014/main" id="{7D9EED4F-FEC7-4027-8DE3-37B1F702DC16}"/>
              </a:ext>
            </a:extLst>
          </p:cNvPr>
          <p:cNvSpPr/>
          <p:nvPr/>
        </p:nvSpPr>
        <p:spPr>
          <a:xfrm>
            <a:off x="5163910" y="6098212"/>
            <a:ext cx="3182666" cy="646331"/>
          </a:xfrm>
          <a:prstGeom prst="rect">
            <a:avLst/>
          </a:prstGeom>
        </p:spPr>
        <p:txBody>
          <a:bodyPr wrap="non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https://youtu.be/S_nNo_vhMsk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81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532D-D9FC-4394-ADF2-2901EE34BDB3}"/>
              </a:ext>
            </a:extLst>
          </p:cNvPr>
          <p:cNvSpPr>
            <a:spLocks noGrp="1"/>
          </p:cNvSpPr>
          <p:nvPr>
            <p:ph type="title"/>
          </p:nvPr>
        </p:nvSpPr>
        <p:spPr/>
        <p:txBody>
          <a:bodyPr/>
          <a:lstStyle/>
          <a:p>
            <a:r>
              <a:rPr lang="en-US" dirty="0"/>
              <a:t>How small is a virus?</a:t>
            </a:r>
          </a:p>
        </p:txBody>
      </p:sp>
      <p:pic>
        <p:nvPicPr>
          <p:cNvPr id="1026" name="Picture 2" descr="Image result for virus vs bacteria size">
            <a:extLst>
              <a:ext uri="{FF2B5EF4-FFF2-40B4-BE49-F238E27FC236}">
                <a16:creationId xmlns:a16="http://schemas.microsoft.com/office/drawing/2014/main" id="{76A91F8E-4480-409A-ADA2-73763F4958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27200" y="1976438"/>
            <a:ext cx="57340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1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Mission: HPV Cancer Free </a:t>
            </a:r>
            <a:r>
              <a:rPr lang="en-US" b="1" dirty="0"/>
              <a:t>Campaign Goals</a:t>
            </a:r>
          </a:p>
        </p:txBody>
      </p:sp>
      <p:sp>
        <p:nvSpPr>
          <p:cNvPr id="8" name="Content Placeholder 7"/>
          <p:cNvSpPr>
            <a:spLocks noGrp="1"/>
          </p:cNvSpPr>
          <p:nvPr>
            <p:ph sz="half" idx="1"/>
          </p:nvPr>
        </p:nvSpPr>
        <p:spPr>
          <a:xfrm>
            <a:off x="628650" y="1911927"/>
            <a:ext cx="7886700" cy="4087090"/>
          </a:xfrm>
        </p:spPr>
        <p:txBody>
          <a:bodyPr>
            <a:normAutofit fontScale="85000" lnSpcReduction="20000"/>
          </a:bodyPr>
          <a:lstStyle/>
          <a:p>
            <a:pPr marL="514350" indent="-514350">
              <a:buFont typeface="+mj-lt"/>
              <a:buAutoNum type="arabicPeriod"/>
            </a:pPr>
            <a:r>
              <a:rPr lang="en-US" b="1" dirty="0"/>
              <a:t>Increase HPV vaccination rates for preteens</a:t>
            </a:r>
          </a:p>
          <a:p>
            <a:pPr marL="971550" lvl="1" indent="-514350">
              <a:buFont typeface="+mj-lt"/>
              <a:buAutoNum type="alphaLcParenR"/>
            </a:pPr>
            <a:r>
              <a:rPr lang="en-US" dirty="0"/>
              <a:t>Increase national HPV vaccination series completion rates among 13-year-olds to at least 80% by June 8, 2026.</a:t>
            </a:r>
          </a:p>
          <a:p>
            <a:pPr marL="971550" lvl="1" indent="-514350">
              <a:buFont typeface="+mj-lt"/>
              <a:buAutoNum type="alphaLcParenR"/>
            </a:pPr>
            <a:r>
              <a:rPr lang="en-US" dirty="0"/>
              <a:t>Increase each state’s HPV vaccination series completion rate among 13 to 17 year-olds to their initiation rate of meningococcal vaccination among 13 to 17  year-olds by June 8, 2026.</a:t>
            </a:r>
          </a:p>
          <a:p>
            <a:pPr marL="514350" indent="-514350">
              <a:lnSpc>
                <a:spcPct val="120000"/>
              </a:lnSpc>
              <a:spcAft>
                <a:spcPts val="600"/>
              </a:spcAft>
              <a:buFont typeface="+mj-lt"/>
              <a:buAutoNum type="arabicPeriod"/>
            </a:pPr>
            <a:r>
              <a:rPr lang="en-US" b="1" dirty="0"/>
              <a:t>Eliminate gender disparity and reduce geographic disparities in HPV vaccination</a:t>
            </a:r>
          </a:p>
          <a:p>
            <a:pPr marL="971550" lvl="1" indent="-514350">
              <a:buFont typeface="+mj-lt"/>
              <a:buAutoNum type="alphaLcParenR"/>
            </a:pPr>
            <a:r>
              <a:rPr lang="en-US" dirty="0"/>
              <a:t>Increase male HPV vaccination series completion rates among 13-year-olds to that of females nationally and in each state by June 8, 2026.</a:t>
            </a:r>
          </a:p>
          <a:p>
            <a:pPr marL="971550" lvl="1" indent="-514350">
              <a:buFont typeface="+mj-lt"/>
              <a:buAutoNum type="alphaLcParenR"/>
            </a:pPr>
            <a:r>
              <a:rPr lang="en-US" dirty="0"/>
              <a:t>Increase HPV vaccination rates in geographic locations lagging behind the national average.</a:t>
            </a:r>
          </a:p>
          <a:p>
            <a:pPr marL="457200" indent="-457200">
              <a:buFont typeface="+mj-lt"/>
              <a:buAutoNum type="arabicPeriod"/>
            </a:pPr>
            <a:endParaRPr lang="en-US" sz="3200" dirty="0"/>
          </a:p>
        </p:txBody>
      </p:sp>
    </p:spTree>
    <p:extLst>
      <p:ext uri="{BB962C8B-B14F-4D97-AF65-F5344CB8AC3E}">
        <p14:creationId xmlns:p14="http://schemas.microsoft.com/office/powerpoint/2010/main" val="373614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2F46-AE99-46B6-AE94-68A20D7026A6}"/>
              </a:ext>
            </a:extLst>
          </p:cNvPr>
          <p:cNvSpPr>
            <a:spLocks noGrp="1"/>
          </p:cNvSpPr>
          <p:nvPr>
            <p:ph type="title"/>
          </p:nvPr>
        </p:nvSpPr>
        <p:spPr/>
        <p:txBody>
          <a:bodyPr/>
          <a:lstStyle/>
          <a:p>
            <a:r>
              <a:rPr lang="en-US" dirty="0"/>
              <a:t>5 Key HPV Vaccination Strategies</a:t>
            </a:r>
          </a:p>
        </p:txBody>
      </p:sp>
      <p:sp>
        <p:nvSpPr>
          <p:cNvPr id="3" name="Content Placeholder 2">
            <a:extLst>
              <a:ext uri="{FF2B5EF4-FFF2-40B4-BE49-F238E27FC236}">
                <a16:creationId xmlns:a16="http://schemas.microsoft.com/office/drawing/2014/main" id="{8742F3AE-7001-44AA-B871-A4C3C4245971}"/>
              </a:ext>
            </a:extLst>
          </p:cNvPr>
          <p:cNvSpPr>
            <a:spLocks noGrp="1"/>
          </p:cNvSpPr>
          <p:nvPr>
            <p:ph sz="half" idx="1"/>
          </p:nvPr>
        </p:nvSpPr>
        <p:spPr>
          <a:xfrm>
            <a:off x="628650" y="1825625"/>
            <a:ext cx="7886700" cy="4351338"/>
          </a:xfrm>
        </p:spPr>
        <p:txBody>
          <a:bodyPr>
            <a:normAutofit/>
          </a:bodyPr>
          <a:lstStyle/>
          <a:p>
            <a:pPr marL="514350" indent="-514350">
              <a:buAutoNum type="arabicParenR"/>
            </a:pPr>
            <a:r>
              <a:rPr lang="en-US" sz="3200" dirty="0"/>
              <a:t>Strengthen Provider Recommendations</a:t>
            </a:r>
          </a:p>
          <a:p>
            <a:pPr marL="514350" indent="-514350">
              <a:buAutoNum type="arabicParenR"/>
            </a:pPr>
            <a:r>
              <a:rPr lang="en-US" sz="3200" dirty="0"/>
              <a:t>Activate Partners and Stakeholders</a:t>
            </a:r>
          </a:p>
          <a:p>
            <a:pPr marL="514350" indent="-514350">
              <a:buAutoNum type="arabicParenR"/>
            </a:pPr>
            <a:r>
              <a:rPr lang="en-US" sz="3200" dirty="0"/>
              <a:t>Know Your Data and Track Progress</a:t>
            </a:r>
          </a:p>
          <a:p>
            <a:pPr marL="514350" indent="-514350">
              <a:buAutoNum type="arabicParenR"/>
            </a:pPr>
            <a:r>
              <a:rPr lang="en-US" sz="3200" dirty="0"/>
              <a:t>Implement Evidence-Based Interventions and Systems Changes</a:t>
            </a:r>
          </a:p>
          <a:p>
            <a:pPr marL="514350" indent="-514350">
              <a:buAutoNum type="arabicParenR"/>
            </a:pPr>
            <a:r>
              <a:rPr lang="en-US" sz="3200" dirty="0"/>
              <a:t>Increase Parental Knowledge</a:t>
            </a:r>
          </a:p>
        </p:txBody>
      </p:sp>
    </p:spTree>
    <p:extLst>
      <p:ext uri="{BB962C8B-B14F-4D97-AF65-F5344CB8AC3E}">
        <p14:creationId xmlns:p14="http://schemas.microsoft.com/office/powerpoint/2010/main" val="224702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Key Audiences</a:t>
            </a:r>
          </a:p>
        </p:txBody>
      </p:sp>
      <p:sp>
        <p:nvSpPr>
          <p:cNvPr id="4" name="Content Placeholder 7">
            <a:extLst>
              <a:ext uri="{FF2B5EF4-FFF2-40B4-BE49-F238E27FC236}">
                <a16:creationId xmlns:a16="http://schemas.microsoft.com/office/drawing/2014/main" id="{65767A45-D896-4959-B9F1-520847F9D70F}"/>
              </a:ext>
            </a:extLst>
          </p:cNvPr>
          <p:cNvSpPr>
            <a:spLocks noGrp="1"/>
          </p:cNvSpPr>
          <p:nvPr>
            <p:ph sz="half" idx="1"/>
          </p:nvPr>
        </p:nvSpPr>
        <p:spPr>
          <a:xfrm>
            <a:off x="628650" y="1900518"/>
            <a:ext cx="7886700" cy="3944470"/>
          </a:xfrm>
        </p:spPr>
        <p:txBody>
          <a:bodyPr>
            <a:normAutofit lnSpcReduction="10000"/>
          </a:bodyPr>
          <a:lstStyle/>
          <a:p>
            <a:r>
              <a:rPr lang="en-US" sz="2800" b="1" dirty="0"/>
              <a:t>Providers &amp; Health Systems </a:t>
            </a:r>
            <a:r>
              <a:rPr lang="en-US" sz="2800" i="1" dirty="0"/>
              <a:t>(Continue)</a:t>
            </a:r>
            <a:endParaRPr lang="en-US" dirty="0"/>
          </a:p>
          <a:p>
            <a:r>
              <a:rPr lang="en-US" sz="2800" b="1" dirty="0"/>
              <a:t>Parents </a:t>
            </a:r>
            <a:r>
              <a:rPr lang="en-US" sz="2800" i="1" dirty="0"/>
              <a:t>(New!)</a:t>
            </a:r>
          </a:p>
          <a:p>
            <a:pPr lvl="1"/>
            <a:r>
              <a:rPr lang="en-US" sz="2500" dirty="0"/>
              <a:t>Parents/Guardians of 9-12 year </a:t>
            </a:r>
            <a:r>
              <a:rPr lang="en-US" sz="2500" dirty="0" err="1"/>
              <a:t>olds</a:t>
            </a:r>
            <a:endParaRPr lang="en-US" sz="2500" dirty="0"/>
          </a:p>
          <a:p>
            <a:pPr lvl="1"/>
            <a:r>
              <a:rPr lang="en-US" sz="2500" dirty="0"/>
              <a:t>Parents/Guardians of teens</a:t>
            </a:r>
          </a:p>
          <a:p>
            <a:pPr lvl="1"/>
            <a:r>
              <a:rPr lang="en-US" sz="2500" dirty="0"/>
              <a:t>Family members who influence health decisions</a:t>
            </a:r>
          </a:p>
          <a:p>
            <a:r>
              <a:rPr lang="en-US" sz="2800" b="1" dirty="0"/>
              <a:t>Volunteers </a:t>
            </a:r>
            <a:r>
              <a:rPr lang="en-US" sz="2800" i="1" dirty="0"/>
              <a:t>(New!)</a:t>
            </a:r>
          </a:p>
          <a:p>
            <a:pPr lvl="1"/>
            <a:r>
              <a:rPr lang="en-US" sz="2800" dirty="0"/>
              <a:t>Existing ACS volunteers</a:t>
            </a:r>
          </a:p>
          <a:p>
            <a:pPr lvl="1"/>
            <a:r>
              <a:rPr lang="en-US" sz="2800" dirty="0"/>
              <a:t>Recruit clinical champions,  HPV cancer survivors, caregivers, and parent champions</a:t>
            </a:r>
          </a:p>
        </p:txBody>
      </p:sp>
    </p:spTree>
    <p:extLst>
      <p:ext uri="{BB962C8B-B14F-4D97-AF65-F5344CB8AC3E}">
        <p14:creationId xmlns:p14="http://schemas.microsoft.com/office/powerpoint/2010/main" val="282749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7235-3703-4664-8F4B-7DB3B460E0F1}"/>
              </a:ext>
            </a:extLst>
          </p:cNvPr>
          <p:cNvSpPr>
            <a:spLocks noGrp="1"/>
          </p:cNvSpPr>
          <p:nvPr>
            <p:ph type="title"/>
          </p:nvPr>
        </p:nvSpPr>
        <p:spPr/>
        <p:txBody>
          <a:bodyPr/>
          <a:lstStyle/>
          <a:p>
            <a:r>
              <a:rPr lang="en-US" dirty="0"/>
              <a:t>Key Audience: Providers &amp; Health Systems</a:t>
            </a:r>
          </a:p>
        </p:txBody>
      </p:sp>
      <p:sp>
        <p:nvSpPr>
          <p:cNvPr id="3" name="Content Placeholder 2">
            <a:extLst>
              <a:ext uri="{FF2B5EF4-FFF2-40B4-BE49-F238E27FC236}">
                <a16:creationId xmlns:a16="http://schemas.microsoft.com/office/drawing/2014/main" id="{EAE58DB2-9532-4B75-A9E6-4ACDA19230DC}"/>
              </a:ext>
            </a:extLst>
          </p:cNvPr>
          <p:cNvSpPr>
            <a:spLocks noGrp="1"/>
          </p:cNvSpPr>
          <p:nvPr>
            <p:ph sz="half" idx="1"/>
          </p:nvPr>
        </p:nvSpPr>
        <p:spPr>
          <a:xfrm>
            <a:off x="628650" y="1822450"/>
            <a:ext cx="7886700" cy="4351338"/>
          </a:xfrm>
        </p:spPr>
        <p:txBody>
          <a:bodyPr>
            <a:normAutofit/>
          </a:bodyPr>
          <a:lstStyle/>
          <a:p>
            <a:r>
              <a:rPr lang="en-US" sz="2600" dirty="0"/>
              <a:t>Continue supporting evidence-based interventions within health systems:</a:t>
            </a:r>
          </a:p>
          <a:p>
            <a:pPr lvl="1"/>
            <a:r>
              <a:rPr lang="en-US" sz="2600" dirty="0"/>
              <a:t>FQHCs</a:t>
            </a:r>
          </a:p>
          <a:p>
            <a:pPr lvl="1"/>
            <a:r>
              <a:rPr lang="en-US" sz="2600" dirty="0"/>
              <a:t>Hospital Systems</a:t>
            </a:r>
          </a:p>
          <a:p>
            <a:pPr lvl="1"/>
            <a:r>
              <a:rPr lang="en-US" sz="2600" dirty="0"/>
              <a:t>Health Plans</a:t>
            </a:r>
          </a:p>
          <a:p>
            <a:r>
              <a:rPr lang="en-US" sz="2600" dirty="0"/>
              <a:t>Partner with key stakeholders</a:t>
            </a:r>
          </a:p>
          <a:p>
            <a:r>
              <a:rPr lang="en-US" sz="2600" dirty="0"/>
              <a:t>Forming a </a:t>
            </a:r>
            <a:r>
              <a:rPr lang="en-US" sz="2600" dirty="0">
                <a:solidFill>
                  <a:srgbClr val="FF0000"/>
                </a:solidFill>
              </a:rPr>
              <a:t>State</a:t>
            </a:r>
            <a:r>
              <a:rPr lang="en-US" sz="2600" dirty="0"/>
              <a:t> HPV Vaccination Roundtable as a platform for collaboration in OR</a:t>
            </a:r>
          </a:p>
          <a:p>
            <a:r>
              <a:rPr lang="en-US" sz="2600" dirty="0"/>
              <a:t>Recruiting Provider Champions</a:t>
            </a:r>
          </a:p>
          <a:p>
            <a:pPr lvl="1"/>
            <a:endParaRPr lang="en-US" dirty="0"/>
          </a:p>
        </p:txBody>
      </p:sp>
    </p:spTree>
    <p:extLst>
      <p:ext uri="{BB962C8B-B14F-4D97-AF65-F5344CB8AC3E}">
        <p14:creationId xmlns:p14="http://schemas.microsoft.com/office/powerpoint/2010/main" val="362854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1DC0-3145-4576-943A-80072D305D40}"/>
              </a:ext>
            </a:extLst>
          </p:cNvPr>
          <p:cNvSpPr>
            <a:spLocks noGrp="1"/>
          </p:cNvSpPr>
          <p:nvPr>
            <p:ph type="title"/>
          </p:nvPr>
        </p:nvSpPr>
        <p:spPr/>
        <p:txBody>
          <a:bodyPr/>
          <a:lstStyle/>
          <a:p>
            <a:r>
              <a:rPr lang="en-US" dirty="0"/>
              <a:t>Key Audience: Parents &amp; Volunteers </a:t>
            </a:r>
            <a:r>
              <a:rPr lang="en-US" i="1" dirty="0"/>
              <a:t>(New!)</a:t>
            </a:r>
          </a:p>
        </p:txBody>
      </p:sp>
      <p:sp>
        <p:nvSpPr>
          <p:cNvPr id="3" name="Content Placeholder 2">
            <a:extLst>
              <a:ext uri="{FF2B5EF4-FFF2-40B4-BE49-F238E27FC236}">
                <a16:creationId xmlns:a16="http://schemas.microsoft.com/office/drawing/2014/main" id="{0045458A-3A90-42B9-B6B2-592716CB53CC}"/>
              </a:ext>
            </a:extLst>
          </p:cNvPr>
          <p:cNvSpPr>
            <a:spLocks noGrp="1"/>
          </p:cNvSpPr>
          <p:nvPr>
            <p:ph sz="half" idx="1"/>
          </p:nvPr>
        </p:nvSpPr>
        <p:spPr>
          <a:xfrm>
            <a:off x="628650" y="1814945"/>
            <a:ext cx="7636810" cy="4227082"/>
          </a:xfrm>
        </p:spPr>
        <p:txBody>
          <a:bodyPr>
            <a:normAutofit/>
          </a:bodyPr>
          <a:lstStyle/>
          <a:p>
            <a:r>
              <a:rPr lang="en-US" sz="2600" dirty="0"/>
              <a:t>ACS Regional teams are developing customized campaign strategies</a:t>
            </a:r>
          </a:p>
          <a:p>
            <a:r>
              <a:rPr lang="en-US" sz="2600" dirty="0"/>
              <a:t>Training &amp; Engaging all ACS staff</a:t>
            </a:r>
          </a:p>
          <a:p>
            <a:r>
              <a:rPr lang="en-US" sz="2600" dirty="0"/>
              <a:t>Public advertising campaign </a:t>
            </a:r>
          </a:p>
          <a:p>
            <a:r>
              <a:rPr lang="en-US" sz="2600" dirty="0"/>
              <a:t>Piloting integrating HPV Vaccine education into ACS Community Events (e.g. Relay For Life)</a:t>
            </a:r>
          </a:p>
          <a:p>
            <a:r>
              <a:rPr lang="en-US" sz="2600" dirty="0"/>
              <a:t>August 2018: Volunteer Champion Training (Survivors, Caregivers, Parents)</a:t>
            </a:r>
          </a:p>
          <a:p>
            <a:pPr marL="0" indent="0">
              <a:buNone/>
            </a:pPr>
            <a:endParaRPr lang="en-US" dirty="0"/>
          </a:p>
          <a:p>
            <a:endParaRPr lang="en-US" dirty="0"/>
          </a:p>
        </p:txBody>
      </p:sp>
      <p:pic>
        <p:nvPicPr>
          <p:cNvPr id="7" name="Picture 6">
            <a:extLst>
              <a:ext uri="{FF2B5EF4-FFF2-40B4-BE49-F238E27FC236}">
                <a16:creationId xmlns:a16="http://schemas.microsoft.com/office/drawing/2014/main" id="{E220560F-0447-4641-B71D-ACAB4736AFF6}"/>
              </a:ext>
            </a:extLst>
          </p:cNvPr>
          <p:cNvPicPr>
            <a:picLocks noChangeAspect="1"/>
          </p:cNvPicPr>
          <p:nvPr/>
        </p:nvPicPr>
        <p:blipFill>
          <a:blip r:embed="rId3"/>
          <a:stretch>
            <a:fillRect/>
          </a:stretch>
        </p:blipFill>
        <p:spPr>
          <a:xfrm>
            <a:off x="7954050" y="3726873"/>
            <a:ext cx="959402" cy="1038072"/>
          </a:xfrm>
          <a:prstGeom prst="rect">
            <a:avLst/>
          </a:prstGeom>
        </p:spPr>
      </p:pic>
      <p:pic>
        <p:nvPicPr>
          <p:cNvPr id="1026" name="4C91A7D7-9BFA-4E65-8D47-9787EA636505" descr="image1.jpeg">
            <a:extLst>
              <a:ext uri="{FF2B5EF4-FFF2-40B4-BE49-F238E27FC236}">
                <a16:creationId xmlns:a16="http://schemas.microsoft.com/office/drawing/2014/main" id="{AF6AEAF8-A4FC-4467-B8FC-7E5C7AC7D5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7719" y="5599711"/>
            <a:ext cx="1155481" cy="10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658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4A03-AF65-42C0-82D0-E248FE1BF407}"/>
              </a:ext>
            </a:extLst>
          </p:cNvPr>
          <p:cNvSpPr>
            <a:spLocks noGrp="1"/>
          </p:cNvSpPr>
          <p:nvPr>
            <p:ph type="title"/>
          </p:nvPr>
        </p:nvSpPr>
        <p:spPr/>
        <p:txBody>
          <a:bodyPr/>
          <a:lstStyle/>
          <a:p>
            <a:r>
              <a:rPr lang="en-US" dirty="0"/>
              <a:t>Take these actions to stand with ACS:</a:t>
            </a:r>
          </a:p>
        </p:txBody>
      </p:sp>
      <p:sp>
        <p:nvSpPr>
          <p:cNvPr id="3" name="Content Placeholder 2">
            <a:extLst>
              <a:ext uri="{FF2B5EF4-FFF2-40B4-BE49-F238E27FC236}">
                <a16:creationId xmlns:a16="http://schemas.microsoft.com/office/drawing/2014/main" id="{8F2AE86F-3447-4B86-899C-596CE26AFFA9}"/>
              </a:ext>
            </a:extLst>
          </p:cNvPr>
          <p:cNvSpPr>
            <a:spLocks noGrp="1"/>
          </p:cNvSpPr>
          <p:nvPr>
            <p:ph sz="half" idx="1"/>
          </p:nvPr>
        </p:nvSpPr>
        <p:spPr>
          <a:xfrm>
            <a:off x="512619" y="1825625"/>
            <a:ext cx="8188036" cy="4351338"/>
          </a:xfrm>
        </p:spPr>
        <p:txBody>
          <a:bodyPr>
            <a:normAutofit fontScale="92500"/>
          </a:bodyPr>
          <a:lstStyle/>
          <a:p>
            <a:pPr marL="514350" indent="-514350">
              <a:buFont typeface="+mj-lt"/>
              <a:buAutoNum type="arabicPeriod"/>
            </a:pPr>
            <a:r>
              <a:rPr lang="en-US" dirty="0"/>
              <a:t>Endorse, share, and support the American Cancer Society goal to vaccinate 80% of 13 year </a:t>
            </a:r>
            <a:r>
              <a:rPr lang="en-US" dirty="0" err="1"/>
              <a:t>olds</a:t>
            </a:r>
            <a:r>
              <a:rPr lang="en-US" dirty="0"/>
              <a:t> by 2026.</a:t>
            </a:r>
          </a:p>
          <a:p>
            <a:pPr marL="514350" indent="-514350">
              <a:buFont typeface="+mj-lt"/>
              <a:buAutoNum type="arabicPeriod"/>
            </a:pPr>
            <a:r>
              <a:rPr lang="en-US" dirty="0"/>
              <a:t>Visit </a:t>
            </a:r>
            <a:r>
              <a:rPr lang="en-US" dirty="0">
                <a:hlinkClick r:id="rId3"/>
              </a:rPr>
              <a:t>www.cancer.org/HPV </a:t>
            </a:r>
            <a:r>
              <a:rPr lang="en-US" dirty="0"/>
              <a:t>and follow and share American Cancer Society social media posts on Facebook, Twitter, and Instagram.</a:t>
            </a:r>
          </a:p>
          <a:p>
            <a:pPr marL="514350" indent="-514350">
              <a:buFont typeface="+mj-lt"/>
              <a:buAutoNum type="arabicPeriod"/>
            </a:pPr>
            <a:r>
              <a:rPr lang="en-US" dirty="0"/>
              <a:t>Partner with the American Cancer Society on the five key campaign strategies.</a:t>
            </a:r>
          </a:p>
          <a:p>
            <a:pPr marL="514350" indent="-514350">
              <a:buFont typeface="+mj-lt"/>
              <a:buAutoNum type="arabicPeriod"/>
            </a:pPr>
            <a:r>
              <a:rPr lang="en-US" dirty="0"/>
              <a:t>Join existing HPV coalitions, roundtables, or workgroups. These groups are planning and leading HPV vaccination improvement work across their state. </a:t>
            </a:r>
          </a:p>
        </p:txBody>
      </p:sp>
    </p:spTree>
    <p:extLst>
      <p:ext uri="{BB962C8B-B14F-4D97-AF65-F5344CB8AC3E}">
        <p14:creationId xmlns:p14="http://schemas.microsoft.com/office/powerpoint/2010/main" val="1150032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EA7F-5EE5-4931-A953-4DD97903C676}"/>
              </a:ext>
            </a:extLst>
          </p:cNvPr>
          <p:cNvSpPr>
            <a:spLocks noGrp="1"/>
          </p:cNvSpPr>
          <p:nvPr>
            <p:ph type="title"/>
          </p:nvPr>
        </p:nvSpPr>
        <p:spPr/>
        <p:txBody>
          <a:bodyPr/>
          <a:lstStyle/>
          <a:p>
            <a:r>
              <a:rPr lang="en-US" dirty="0"/>
              <a:t>Key Resources</a:t>
            </a:r>
          </a:p>
        </p:txBody>
      </p:sp>
      <p:sp>
        <p:nvSpPr>
          <p:cNvPr id="3" name="Content Placeholder 2">
            <a:extLst>
              <a:ext uri="{FF2B5EF4-FFF2-40B4-BE49-F238E27FC236}">
                <a16:creationId xmlns:a16="http://schemas.microsoft.com/office/drawing/2014/main" id="{70AB5F2E-37A0-4799-A86C-7F8C43898F16}"/>
              </a:ext>
            </a:extLst>
          </p:cNvPr>
          <p:cNvSpPr>
            <a:spLocks noGrp="1"/>
          </p:cNvSpPr>
          <p:nvPr>
            <p:ph idx="1"/>
          </p:nvPr>
        </p:nvSpPr>
        <p:spPr/>
        <p:txBody>
          <a:bodyPr>
            <a:normAutofit/>
          </a:bodyPr>
          <a:lstStyle/>
          <a:p>
            <a:r>
              <a:rPr lang="en-US" sz="2400" b="1" dirty="0"/>
              <a:t>CDC: </a:t>
            </a:r>
          </a:p>
          <a:p>
            <a:pPr lvl="1">
              <a:buFont typeface="Arial" panose="020B0604020202020204" pitchFamily="34" charset="0"/>
              <a:buChar char="•"/>
            </a:pPr>
            <a:r>
              <a:rPr lang="en-US" sz="2400" dirty="0"/>
              <a:t>HPV- </a:t>
            </a:r>
            <a:r>
              <a:rPr lang="en-US" sz="2400" dirty="0">
                <a:hlinkClick r:id="rId3"/>
              </a:rPr>
              <a:t>https://www.cdc.gov/hpv/index.html</a:t>
            </a:r>
            <a:r>
              <a:rPr lang="en-US" sz="2400" dirty="0"/>
              <a:t>  </a:t>
            </a:r>
          </a:p>
          <a:p>
            <a:pPr lvl="3">
              <a:buFont typeface="Arial" panose="020B0604020202020204" pitchFamily="34" charset="0"/>
              <a:buChar char="•"/>
            </a:pPr>
            <a:r>
              <a:rPr lang="en-US" sz="2400" dirty="0">
                <a:hlinkClick r:id="rId4"/>
              </a:rPr>
              <a:t>https://www.cdc.gov/hpv/hcp/answering-questions.html</a:t>
            </a:r>
            <a:r>
              <a:rPr lang="en-US" sz="2400" dirty="0"/>
              <a:t> </a:t>
            </a:r>
          </a:p>
          <a:p>
            <a:pPr marL="566928" lvl="3" indent="0">
              <a:buNone/>
            </a:pPr>
            <a:endParaRPr lang="en-US" sz="800" dirty="0"/>
          </a:p>
          <a:p>
            <a:pPr marL="201168" lvl="1" indent="0">
              <a:buNone/>
            </a:pPr>
            <a:r>
              <a:rPr lang="en-US" sz="2400" b="1" dirty="0"/>
              <a:t>ACS:</a:t>
            </a:r>
          </a:p>
          <a:p>
            <a:pPr lvl="1">
              <a:buFont typeface="Arial" panose="020B0604020202020204" pitchFamily="34" charset="0"/>
              <a:buChar char="•"/>
            </a:pPr>
            <a:r>
              <a:rPr lang="en-US" sz="2000" dirty="0"/>
              <a:t>Parent/Public facing materials </a:t>
            </a:r>
            <a:r>
              <a:rPr lang="en-US" sz="2000" i="1" dirty="0"/>
              <a:t>(Mission: HPV Cancer Free) </a:t>
            </a:r>
            <a:r>
              <a:rPr lang="en-US" sz="2000" dirty="0">
                <a:hlinkClick r:id="rId5"/>
              </a:rPr>
              <a:t>www.cancer.org/hpv</a:t>
            </a:r>
            <a:endParaRPr lang="en-US" sz="2000" dirty="0"/>
          </a:p>
          <a:p>
            <a:pPr lvl="1">
              <a:buFont typeface="Arial" panose="020B0604020202020204" pitchFamily="34" charset="0"/>
              <a:buChar char="•"/>
            </a:pPr>
            <a:r>
              <a:rPr lang="en-US" sz="2000" dirty="0"/>
              <a:t>Access the Steps guide online: </a:t>
            </a:r>
            <a:r>
              <a:rPr lang="en-US" sz="2000" dirty="0">
                <a:solidFill>
                  <a:schemeClr val="accent1"/>
                </a:solidFill>
                <a:hlinkClick r:id="rId6"/>
              </a:rPr>
              <a:t>http://bit.ly/HPVStepsActionGuide</a:t>
            </a:r>
            <a:endParaRPr lang="en-US" sz="2000" dirty="0">
              <a:solidFill>
                <a:schemeClr val="accent1"/>
              </a:solidFill>
            </a:endParaRPr>
          </a:p>
          <a:p>
            <a:pPr lvl="1">
              <a:buFont typeface="Arial" panose="020B0604020202020204" pitchFamily="34" charset="0"/>
              <a:buChar char="•"/>
            </a:pPr>
            <a:r>
              <a:rPr lang="en-US" sz="2000" dirty="0"/>
              <a:t>National HPV Vaccination Roundtable </a:t>
            </a:r>
            <a:r>
              <a:rPr lang="en-US" sz="2000" dirty="0">
                <a:hlinkClick r:id="rId7"/>
              </a:rPr>
              <a:t>www.hpvroundtable.org</a:t>
            </a:r>
            <a:endParaRPr lang="en-US" sz="2000" dirty="0"/>
          </a:p>
          <a:p>
            <a:pPr lvl="2">
              <a:buFont typeface="Arial" panose="020B0604020202020204" pitchFamily="34" charset="0"/>
              <a:buChar char="•"/>
            </a:pPr>
            <a:r>
              <a:rPr lang="en-US" sz="1600" dirty="0"/>
              <a:t>Action Guides- </a:t>
            </a:r>
            <a:r>
              <a:rPr lang="en-US" sz="1600" dirty="0">
                <a:hlinkClick r:id="rId8"/>
              </a:rPr>
              <a:t>http://hpvroundtable.org/action-guides/</a:t>
            </a:r>
            <a:r>
              <a:rPr lang="en-US" sz="1600" dirty="0"/>
              <a:t>  </a:t>
            </a:r>
          </a:p>
        </p:txBody>
      </p:sp>
    </p:spTree>
    <p:extLst>
      <p:ext uri="{BB962C8B-B14F-4D97-AF65-F5344CB8AC3E}">
        <p14:creationId xmlns:p14="http://schemas.microsoft.com/office/powerpoint/2010/main" val="141671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EA7F-5EE5-4931-A953-4DD97903C676}"/>
              </a:ext>
            </a:extLst>
          </p:cNvPr>
          <p:cNvSpPr>
            <a:spLocks noGrp="1"/>
          </p:cNvSpPr>
          <p:nvPr>
            <p:ph type="title"/>
          </p:nvPr>
        </p:nvSpPr>
        <p:spPr>
          <a:xfrm>
            <a:off x="822960" y="286605"/>
            <a:ext cx="7543800" cy="1008796"/>
          </a:xfrm>
        </p:spPr>
        <p:txBody>
          <a:bodyPr/>
          <a:lstStyle/>
          <a:p>
            <a:r>
              <a:rPr lang="en-US" dirty="0"/>
              <a:t>Key Resources-Cont.</a:t>
            </a:r>
          </a:p>
        </p:txBody>
      </p:sp>
      <p:sp>
        <p:nvSpPr>
          <p:cNvPr id="3" name="Content Placeholder 2">
            <a:extLst>
              <a:ext uri="{FF2B5EF4-FFF2-40B4-BE49-F238E27FC236}">
                <a16:creationId xmlns:a16="http://schemas.microsoft.com/office/drawing/2014/main" id="{70AB5F2E-37A0-4799-A86C-7F8C43898F16}"/>
              </a:ext>
            </a:extLst>
          </p:cNvPr>
          <p:cNvSpPr>
            <a:spLocks noGrp="1"/>
          </p:cNvSpPr>
          <p:nvPr>
            <p:ph idx="1"/>
          </p:nvPr>
        </p:nvSpPr>
        <p:spPr>
          <a:xfrm>
            <a:off x="457201" y="1845734"/>
            <a:ext cx="7909560" cy="4402666"/>
          </a:xfrm>
        </p:spPr>
        <p:txBody>
          <a:bodyPr>
            <a:noAutofit/>
          </a:bodyPr>
          <a:lstStyle/>
          <a:p>
            <a:r>
              <a:rPr lang="en-US" sz="2400" b="1" dirty="0"/>
              <a:t>AAP:</a:t>
            </a:r>
          </a:p>
          <a:p>
            <a:pPr lvl="1">
              <a:buFont typeface="Arial" panose="020B0604020202020204" pitchFamily="34" charset="0"/>
              <a:buChar char="•"/>
            </a:pPr>
            <a:r>
              <a:rPr lang="en-US" sz="2000" dirty="0">
                <a:hlinkClick r:id="rId3"/>
              </a:rPr>
              <a:t>https://www.aap.org/en-us/advocacy-and-policy/aap-health-initiatives/immunizations/HPV-Champion-Toolkit/Pages/HPV-Champion-Toolkit.aspx</a:t>
            </a:r>
            <a:r>
              <a:rPr lang="en-US" sz="2000" dirty="0"/>
              <a:t> </a:t>
            </a:r>
          </a:p>
          <a:p>
            <a:pPr marL="201168" lvl="1" indent="0">
              <a:buNone/>
            </a:pPr>
            <a:r>
              <a:rPr lang="en-US" sz="2400" b="1" dirty="0"/>
              <a:t>Dental: </a:t>
            </a:r>
            <a:r>
              <a:rPr lang="en-US" sz="2000" dirty="0">
                <a:hlinkClick r:id="rId4"/>
              </a:rPr>
              <a:t>https://www.ada.org/en/~/media/EBD/Files/DENTAL-Action-Guide-WEB_ADA</a:t>
            </a:r>
            <a:r>
              <a:rPr lang="en-US" sz="2000" dirty="0"/>
              <a:t> </a:t>
            </a:r>
          </a:p>
          <a:p>
            <a:pPr marL="201168" lvl="1" indent="0">
              <a:buNone/>
            </a:pPr>
            <a:endParaRPr lang="en-US" sz="800" dirty="0"/>
          </a:p>
          <a:p>
            <a:pPr marL="201168" lvl="1" indent="0">
              <a:buNone/>
            </a:pPr>
            <a:r>
              <a:rPr lang="en-US" sz="2400" b="1" dirty="0"/>
              <a:t>Pharmacy: </a:t>
            </a:r>
            <a:r>
              <a:rPr lang="en-US" sz="2000" dirty="0">
                <a:hlinkClick r:id="rId5"/>
              </a:rPr>
              <a:t>http://hpv.pharmacist.com/</a:t>
            </a:r>
            <a:r>
              <a:rPr lang="en-US" sz="2000" dirty="0"/>
              <a:t> </a:t>
            </a:r>
          </a:p>
          <a:p>
            <a:pPr marL="201168" lvl="1" indent="0">
              <a:buNone/>
            </a:pPr>
            <a:endParaRPr lang="en-US" sz="800" b="1" dirty="0"/>
          </a:p>
          <a:p>
            <a:pPr marL="201168" lvl="1" indent="0">
              <a:buNone/>
            </a:pPr>
            <a:r>
              <a:rPr lang="en-US" sz="2200" b="1" dirty="0"/>
              <a:t>Community Tool Box:  </a:t>
            </a:r>
            <a:r>
              <a:rPr lang="en-US" dirty="0">
                <a:hlinkClick r:id="rId6"/>
              </a:rPr>
              <a:t>https://ctb.ku.edu/en</a:t>
            </a:r>
            <a:r>
              <a:rPr lang="en-US" dirty="0"/>
              <a:t> </a:t>
            </a:r>
          </a:p>
          <a:p>
            <a:pPr lvl="1">
              <a:buFont typeface="Arial" panose="020B0604020202020204" pitchFamily="34" charset="0"/>
              <a:buChar char="•"/>
            </a:pPr>
            <a:r>
              <a:rPr lang="en-US" dirty="0">
                <a:hlinkClick r:id="rId7"/>
              </a:rPr>
              <a:t>https://ctb.ku.edu/en/table-of-contents/overview/model-for-community-change-and-improvement/community-tool-box-overview/main</a:t>
            </a:r>
            <a:r>
              <a:rPr lang="en-US" dirty="0"/>
              <a:t> </a:t>
            </a:r>
          </a:p>
        </p:txBody>
      </p:sp>
    </p:spTree>
    <p:extLst>
      <p:ext uri="{BB962C8B-B14F-4D97-AF65-F5344CB8AC3E}">
        <p14:creationId xmlns:p14="http://schemas.microsoft.com/office/powerpoint/2010/main" val="2649568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4044-EB49-4251-A784-4B8AFEAFB8A7}"/>
              </a:ext>
            </a:extLst>
          </p:cNvPr>
          <p:cNvSpPr>
            <a:spLocks noGrp="1"/>
          </p:cNvSpPr>
          <p:nvPr>
            <p:ph type="title"/>
          </p:nvPr>
        </p:nvSpPr>
        <p:spPr/>
        <p:txBody>
          <a:bodyPr>
            <a:normAutofit/>
          </a:bodyPr>
          <a:lstStyle/>
          <a:p>
            <a:pPr algn="ctr"/>
            <a:r>
              <a:rPr lang="en-US" sz="6000" b="1" dirty="0"/>
              <a:t>THANK YOU!</a:t>
            </a:r>
            <a:endParaRPr lang="en-US" dirty="0"/>
          </a:p>
        </p:txBody>
      </p:sp>
      <p:sp>
        <p:nvSpPr>
          <p:cNvPr id="3" name="Subtitle 2">
            <a:extLst>
              <a:ext uri="{FF2B5EF4-FFF2-40B4-BE49-F238E27FC236}">
                <a16:creationId xmlns:a16="http://schemas.microsoft.com/office/drawing/2014/main" id="{EB2CF47D-42E7-416A-BDFB-7AB4023DF5B3}"/>
              </a:ext>
            </a:extLst>
          </p:cNvPr>
          <p:cNvSpPr>
            <a:spLocks noGrp="1"/>
          </p:cNvSpPr>
          <p:nvPr>
            <p:ph idx="1"/>
          </p:nvPr>
        </p:nvSpPr>
        <p:spPr>
          <a:xfrm>
            <a:off x="533400" y="2751667"/>
            <a:ext cx="7543801" cy="1354666"/>
          </a:xfrm>
        </p:spPr>
        <p:txBody>
          <a:bodyPr>
            <a:normAutofit/>
          </a:bodyPr>
          <a:lstStyle/>
          <a:p>
            <a:r>
              <a:rPr lang="en-US" sz="4800" dirty="0"/>
              <a:t>jnodora@ucsd.edu</a:t>
            </a:r>
          </a:p>
        </p:txBody>
      </p:sp>
      <p:pic>
        <p:nvPicPr>
          <p:cNvPr id="4" name="Picture 3" descr="Moores Logo Vertical color.jpg">
            <a:extLst>
              <a:ext uri="{FF2B5EF4-FFF2-40B4-BE49-F238E27FC236}">
                <a16:creationId xmlns:a16="http://schemas.microsoft.com/office/drawing/2014/main" id="{246049C6-4E2B-4E75-9B57-CE250E6EB22E}"/>
              </a:ext>
            </a:extLst>
          </p:cNvPr>
          <p:cNvPicPr/>
          <p:nvPr/>
        </p:nvPicPr>
        <p:blipFill>
          <a:blip r:embed="rId3" cstate="print"/>
          <a:stretch>
            <a:fillRect/>
          </a:stretch>
        </p:blipFill>
        <p:spPr>
          <a:xfrm>
            <a:off x="5410200" y="4654288"/>
            <a:ext cx="3581400" cy="1471999"/>
          </a:xfrm>
          <a:prstGeom prst="rect">
            <a:avLst/>
          </a:prstGeom>
        </p:spPr>
      </p:pic>
      <p:pic>
        <p:nvPicPr>
          <p:cNvPr id="6" name="Picture 5">
            <a:extLst>
              <a:ext uri="{FF2B5EF4-FFF2-40B4-BE49-F238E27FC236}">
                <a16:creationId xmlns:a16="http://schemas.microsoft.com/office/drawing/2014/main" id="{DC7F688E-DC56-4AB7-85DD-A149BBEE6E8C}"/>
              </a:ext>
            </a:extLst>
          </p:cNvPr>
          <p:cNvPicPr>
            <a:picLocks noChangeAspect="1"/>
          </p:cNvPicPr>
          <p:nvPr/>
        </p:nvPicPr>
        <p:blipFill>
          <a:blip r:embed="rId4"/>
          <a:stretch>
            <a:fillRect/>
          </a:stretch>
        </p:blipFill>
        <p:spPr>
          <a:xfrm>
            <a:off x="0" y="4780780"/>
            <a:ext cx="2971799" cy="1551566"/>
          </a:xfrm>
          <a:prstGeom prst="rect">
            <a:avLst/>
          </a:prstGeom>
        </p:spPr>
      </p:pic>
    </p:spTree>
    <p:extLst>
      <p:ext uri="{BB962C8B-B14F-4D97-AF65-F5344CB8AC3E}">
        <p14:creationId xmlns:p14="http://schemas.microsoft.com/office/powerpoint/2010/main" val="288140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FF620B-E515-435D-B3FE-E58DAD7BDD84}"/>
              </a:ext>
            </a:extLst>
          </p:cNvPr>
          <p:cNvPicPr>
            <a:picLocks noChangeAspect="1"/>
          </p:cNvPicPr>
          <p:nvPr/>
        </p:nvPicPr>
        <p:blipFill>
          <a:blip r:embed="rId3"/>
          <a:stretch>
            <a:fillRect/>
          </a:stretch>
        </p:blipFill>
        <p:spPr>
          <a:xfrm>
            <a:off x="332580" y="914400"/>
            <a:ext cx="8478839" cy="3803591"/>
          </a:xfrm>
          <a:prstGeom prst="rect">
            <a:avLst/>
          </a:prstGeom>
        </p:spPr>
      </p:pic>
    </p:spTree>
    <p:extLst>
      <p:ext uri="{BB962C8B-B14F-4D97-AF65-F5344CB8AC3E}">
        <p14:creationId xmlns:p14="http://schemas.microsoft.com/office/powerpoint/2010/main" val="28006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1C9A-66C1-40DF-9C01-D65753B93E03}"/>
              </a:ext>
            </a:extLst>
          </p:cNvPr>
          <p:cNvSpPr>
            <a:spLocks noGrp="1"/>
          </p:cNvSpPr>
          <p:nvPr>
            <p:ph type="title"/>
          </p:nvPr>
        </p:nvSpPr>
        <p:spPr>
          <a:xfrm>
            <a:off x="822960" y="286604"/>
            <a:ext cx="7543800" cy="1008797"/>
          </a:xfrm>
        </p:spPr>
        <p:txBody>
          <a:bodyPr/>
          <a:lstStyle/>
          <a:p>
            <a:r>
              <a:rPr lang="en-US" dirty="0"/>
              <a:t>HPV Types and Vaccines</a:t>
            </a:r>
          </a:p>
        </p:txBody>
      </p:sp>
      <p:pic>
        <p:nvPicPr>
          <p:cNvPr id="4" name="Content Placeholder 3">
            <a:extLst>
              <a:ext uri="{FF2B5EF4-FFF2-40B4-BE49-F238E27FC236}">
                <a16:creationId xmlns:a16="http://schemas.microsoft.com/office/drawing/2014/main" id="{ECF7DE1F-F236-4D5A-888E-F242E7F03995}"/>
              </a:ext>
            </a:extLst>
          </p:cNvPr>
          <p:cNvPicPr>
            <a:picLocks noGrp="1" noChangeAspect="1"/>
          </p:cNvPicPr>
          <p:nvPr>
            <p:ph idx="1"/>
          </p:nvPr>
        </p:nvPicPr>
        <p:blipFill>
          <a:blip r:embed="rId3"/>
          <a:stretch>
            <a:fillRect/>
          </a:stretch>
        </p:blipFill>
        <p:spPr>
          <a:xfrm>
            <a:off x="534760" y="2234754"/>
            <a:ext cx="7923439" cy="3327845"/>
          </a:xfrm>
          <a:prstGeom prst="rect">
            <a:avLst/>
          </a:prstGeom>
        </p:spPr>
      </p:pic>
    </p:spTree>
    <p:extLst>
      <p:ext uri="{BB962C8B-B14F-4D97-AF65-F5344CB8AC3E}">
        <p14:creationId xmlns:p14="http://schemas.microsoft.com/office/powerpoint/2010/main" val="239796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F74E-C341-443B-BAEB-DCF2FE78D3C5}"/>
              </a:ext>
            </a:extLst>
          </p:cNvPr>
          <p:cNvSpPr>
            <a:spLocks noGrp="1"/>
          </p:cNvSpPr>
          <p:nvPr>
            <p:ph type="title"/>
          </p:nvPr>
        </p:nvSpPr>
        <p:spPr>
          <a:xfrm>
            <a:off x="822960" y="286605"/>
            <a:ext cx="7543800" cy="1161196"/>
          </a:xfrm>
        </p:spPr>
        <p:txBody>
          <a:bodyPr/>
          <a:lstStyle/>
          <a:p>
            <a:r>
              <a:rPr lang="en-US" dirty="0"/>
              <a:t>What We Will Cover</a:t>
            </a:r>
          </a:p>
        </p:txBody>
      </p:sp>
      <p:sp>
        <p:nvSpPr>
          <p:cNvPr id="3" name="Content Placeholder 2">
            <a:extLst>
              <a:ext uri="{FF2B5EF4-FFF2-40B4-BE49-F238E27FC236}">
                <a16:creationId xmlns:a16="http://schemas.microsoft.com/office/drawing/2014/main" id="{F0A7FE89-E478-4362-AEAB-4DCD70B39861}"/>
              </a:ext>
            </a:extLst>
          </p:cNvPr>
          <p:cNvSpPr>
            <a:spLocks noGrp="1"/>
          </p:cNvSpPr>
          <p:nvPr>
            <p:ph idx="1"/>
          </p:nvPr>
        </p:nvSpPr>
        <p:spPr/>
        <p:txBody>
          <a:bodyPr>
            <a:noAutofit/>
          </a:bodyPr>
          <a:lstStyle/>
          <a:p>
            <a:r>
              <a:rPr lang="en-US" sz="3200" dirty="0"/>
              <a:t>Overview of the HPV landscape</a:t>
            </a:r>
          </a:p>
          <a:p>
            <a:pPr lvl="1"/>
            <a:r>
              <a:rPr lang="en-US" sz="3200" dirty="0"/>
              <a:t>Priorities for improvement</a:t>
            </a:r>
          </a:p>
          <a:p>
            <a:r>
              <a:rPr lang="en-US" sz="3200" dirty="0"/>
              <a:t>A call to action: key activity to reach optimal HPV vaccination coverage</a:t>
            </a:r>
          </a:p>
          <a:p>
            <a:pPr lvl="1"/>
            <a:r>
              <a:rPr lang="en-US" sz="3200" dirty="0"/>
              <a:t>Constituents &amp; their roles</a:t>
            </a:r>
          </a:p>
          <a:p>
            <a:pPr lvl="1"/>
            <a:r>
              <a:rPr lang="en-US" sz="3200" dirty="0"/>
              <a:t>Approaches</a:t>
            </a:r>
          </a:p>
          <a:p>
            <a:pPr lvl="1"/>
            <a:r>
              <a:rPr lang="en-US" sz="3200" dirty="0"/>
              <a:t>Resources</a:t>
            </a:r>
          </a:p>
        </p:txBody>
      </p:sp>
    </p:spTree>
    <p:extLst>
      <p:ext uri="{BB962C8B-B14F-4D97-AF65-F5344CB8AC3E}">
        <p14:creationId xmlns:p14="http://schemas.microsoft.com/office/powerpoint/2010/main" val="42390815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
            <a:ext cx="7791859" cy="6018907"/>
          </a:xfrm>
          <a:prstGeom prst="rect">
            <a:avLst/>
          </a:prstGeom>
        </p:spPr>
      </p:pic>
    </p:spTree>
    <p:extLst>
      <p:ext uri="{BB962C8B-B14F-4D97-AF65-F5344CB8AC3E}">
        <p14:creationId xmlns:p14="http://schemas.microsoft.com/office/powerpoint/2010/main" val="352290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AFCD85-6988-4EF3-B026-5ED6B1CA9F9B}"/>
              </a:ext>
            </a:extLst>
          </p:cNvPr>
          <p:cNvPicPr>
            <a:picLocks noChangeAspect="1"/>
          </p:cNvPicPr>
          <p:nvPr/>
        </p:nvPicPr>
        <p:blipFill>
          <a:blip r:embed="rId3"/>
          <a:stretch>
            <a:fillRect/>
          </a:stretch>
        </p:blipFill>
        <p:spPr>
          <a:xfrm>
            <a:off x="254000" y="228600"/>
            <a:ext cx="8636000" cy="4533900"/>
          </a:xfrm>
          <a:prstGeom prst="rect">
            <a:avLst/>
          </a:prstGeom>
        </p:spPr>
      </p:pic>
    </p:spTree>
    <p:extLst>
      <p:ext uri="{BB962C8B-B14F-4D97-AF65-F5344CB8AC3E}">
        <p14:creationId xmlns:p14="http://schemas.microsoft.com/office/powerpoint/2010/main" val="275685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CC94-F0F6-43DD-AEC5-45CEECD75348}"/>
              </a:ext>
            </a:extLst>
          </p:cNvPr>
          <p:cNvSpPr>
            <a:spLocks noGrp="1"/>
          </p:cNvSpPr>
          <p:nvPr>
            <p:ph type="title"/>
          </p:nvPr>
        </p:nvSpPr>
        <p:spPr/>
        <p:txBody>
          <a:bodyPr/>
          <a:lstStyle/>
          <a:p>
            <a:r>
              <a:rPr lang="en-US" dirty="0"/>
              <a:t>Global HPV</a:t>
            </a:r>
          </a:p>
        </p:txBody>
      </p:sp>
      <p:sp>
        <p:nvSpPr>
          <p:cNvPr id="3" name="Content Placeholder 2">
            <a:extLst>
              <a:ext uri="{FF2B5EF4-FFF2-40B4-BE49-F238E27FC236}">
                <a16:creationId xmlns:a16="http://schemas.microsoft.com/office/drawing/2014/main" id="{D69894B6-3128-4F83-BCB8-570978DE80B9}"/>
              </a:ext>
            </a:extLst>
          </p:cNvPr>
          <p:cNvSpPr>
            <a:spLocks noGrp="1"/>
          </p:cNvSpPr>
          <p:nvPr>
            <p:ph idx="1"/>
          </p:nvPr>
        </p:nvSpPr>
        <p:spPr/>
        <p:txBody>
          <a:bodyPr/>
          <a:lstStyle/>
          <a:p>
            <a:r>
              <a:rPr lang="en-US" sz="2800" dirty="0"/>
              <a:t>“Cervical cancer affects over half a million women each year, and kills a quarter of a million. </a:t>
            </a:r>
          </a:p>
          <a:p>
            <a:r>
              <a:rPr lang="en-US" sz="2800" dirty="0"/>
              <a:t>One woman dies of cervical cancer every two minutes, making it one of the greatest threats to women’s health. </a:t>
            </a:r>
          </a:p>
          <a:p>
            <a:r>
              <a:rPr lang="en-US" sz="2800" dirty="0"/>
              <a:t>Each one is a tragedy, and we can prevent it.” </a:t>
            </a:r>
          </a:p>
          <a:p>
            <a:endParaRPr lang="en-US" dirty="0"/>
          </a:p>
          <a:p>
            <a:r>
              <a:rPr lang="en-US" dirty="0"/>
              <a:t>Dr. </a:t>
            </a:r>
            <a:r>
              <a:rPr lang="en-US" dirty="0" err="1"/>
              <a:t>Tedros</a:t>
            </a:r>
            <a:r>
              <a:rPr lang="en-US" dirty="0"/>
              <a:t> </a:t>
            </a:r>
            <a:r>
              <a:rPr lang="en-US" dirty="0" err="1"/>
              <a:t>Adhanom</a:t>
            </a:r>
            <a:r>
              <a:rPr lang="en-US" dirty="0"/>
              <a:t> Ghebreyesus Director-General </a:t>
            </a:r>
            <a:r>
              <a:rPr lang="en-US" b="1" dirty="0">
                <a:solidFill>
                  <a:srgbClr val="0070C0"/>
                </a:solidFill>
              </a:rPr>
              <a:t>Cervical Cancer: An NCD We Can Overcome</a:t>
            </a:r>
            <a:r>
              <a:rPr lang="en-US" b="1" dirty="0">
                <a:solidFill>
                  <a:srgbClr val="FF0000"/>
                </a:solidFill>
              </a:rPr>
              <a:t> </a:t>
            </a:r>
            <a:r>
              <a:rPr lang="en-US" dirty="0"/>
              <a:t>Intercontinental Hotel, </a:t>
            </a:r>
            <a:r>
              <a:rPr lang="en-US" b="1" dirty="0">
                <a:solidFill>
                  <a:schemeClr val="tx1"/>
                </a:solidFill>
              </a:rPr>
              <a:t>Geneva 19 May 2018</a:t>
            </a:r>
          </a:p>
        </p:txBody>
      </p:sp>
    </p:spTree>
    <p:extLst>
      <p:ext uri="{BB962C8B-B14F-4D97-AF65-F5344CB8AC3E}">
        <p14:creationId xmlns:p14="http://schemas.microsoft.com/office/powerpoint/2010/main" val="29193294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9514</TotalTime>
  <Words>1779</Words>
  <Application>Microsoft Office PowerPoint</Application>
  <PresentationFormat>On-screen Show (4:3)</PresentationFormat>
  <Paragraphs>278</Paragraphs>
  <Slides>38</Slides>
  <Notes>38</Notes>
  <HiddenSlides>0</HiddenSlides>
  <MMClips>1</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55" baseType="lpstr">
      <vt:lpstr>Arial</vt:lpstr>
      <vt:lpstr>Calibri</vt:lpstr>
      <vt:lpstr>Calibri Light</vt:lpstr>
      <vt:lpstr>Cambria</vt:lpstr>
      <vt:lpstr>Courier New</vt:lpstr>
      <vt:lpstr>Helvetica</vt:lpstr>
      <vt:lpstr>Myriad Pro</vt:lpstr>
      <vt:lpstr>Times New Roman</vt:lpstr>
      <vt:lpstr>Wingdings</vt:lpstr>
      <vt:lpstr>Wingdings 3</vt:lpstr>
      <vt:lpstr>Retrospect</vt:lpstr>
      <vt:lpstr>1_Office Theme</vt:lpstr>
      <vt:lpstr>42_Custom Design</vt:lpstr>
      <vt:lpstr>43_Custom Design</vt:lpstr>
      <vt:lpstr>44_Custom Design</vt:lpstr>
      <vt:lpstr>48_Custom Design</vt:lpstr>
      <vt:lpstr>Adobe Acrobat Document</vt:lpstr>
      <vt:lpstr>The Current HPV Vaccination Landscape and Emerging Opportunities </vt:lpstr>
      <vt:lpstr>Human Pappilomavirus (HPV) </vt:lpstr>
      <vt:lpstr>How small is a virus?</vt:lpstr>
      <vt:lpstr>PowerPoint Presentation</vt:lpstr>
      <vt:lpstr>HPV Types and Vaccines</vt:lpstr>
      <vt:lpstr>What We Will Cover</vt:lpstr>
      <vt:lpstr>PowerPoint Presentation</vt:lpstr>
      <vt:lpstr>PowerPoint Presentation</vt:lpstr>
      <vt:lpstr>Global HPV</vt:lpstr>
      <vt:lpstr>HPV in the USA </vt:lpstr>
      <vt:lpstr>PowerPoint Presentation</vt:lpstr>
      <vt:lpstr>PowerPoint Presentation</vt:lpstr>
      <vt:lpstr>HPV Vaccination in Oregon</vt:lpstr>
      <vt:lpstr>American Cancer Society (ACS) West Region  Statewide HPV Vaccination Rates</vt:lpstr>
      <vt:lpstr>HPV Vaccination Is Safe, Effective,  and Provides Lasting Protection</vt:lpstr>
      <vt:lpstr>Value Parents Place on the Vaccines</vt:lpstr>
      <vt:lpstr>Reasons parents won’t initiate HPV vaccination for children</vt:lpstr>
      <vt:lpstr>HPV Vaccine: Working together for a final push towards high HPV vaccine coverage for everyone</vt:lpstr>
      <vt:lpstr>Missed opportunities: How did we solve this for early childhood vaccines?</vt:lpstr>
      <vt:lpstr>What do we need to do to push the rates up?</vt:lpstr>
      <vt:lpstr>What do we need to do to push the rates up?</vt:lpstr>
      <vt:lpstr>What do we need to do to push the rates up?</vt:lpstr>
      <vt:lpstr>What do we need to do to push the rates up?</vt:lpstr>
      <vt:lpstr>What do we need to do to push the rates up?</vt:lpstr>
      <vt:lpstr>Dental Health Care Providers  &amp; Cancer of Oropharynx  </vt:lpstr>
      <vt:lpstr>The Problem and Solution</vt:lpstr>
      <vt:lpstr>American Cancer Society Mission:  HPV Cancer Free  Raquel Arias, MPH American Cancer Society</vt:lpstr>
      <vt:lpstr>PowerPoint Presentation</vt:lpstr>
      <vt:lpstr>Mission: HPV Cancer Free</vt:lpstr>
      <vt:lpstr>Mission: HPV Cancer Free Campaign Goals</vt:lpstr>
      <vt:lpstr>5 Key HPV Vaccination Strategies</vt:lpstr>
      <vt:lpstr>Key Audiences</vt:lpstr>
      <vt:lpstr>Key Audience: Providers &amp; Health Systems</vt:lpstr>
      <vt:lpstr>Key Audience: Parents &amp; Volunteers (New!)</vt:lpstr>
      <vt:lpstr>Take these actions to stand with ACS:</vt:lpstr>
      <vt:lpstr>Key Resources</vt:lpstr>
      <vt:lpstr>Key Resources-Cont.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Nodora, Jesse</dc:creator>
  <cp:lastModifiedBy>jnodora</cp:lastModifiedBy>
  <cp:revision>163</cp:revision>
  <cp:lastPrinted>2016-01-17T18:56:58Z</cp:lastPrinted>
  <dcterms:created xsi:type="dcterms:W3CDTF">2015-08-14T21:03:45Z</dcterms:created>
  <dcterms:modified xsi:type="dcterms:W3CDTF">2018-05-25T20:40:06Z</dcterms:modified>
</cp:coreProperties>
</file>