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308" r:id="rId4"/>
    <p:sldId id="309" r:id="rId5"/>
    <p:sldId id="310" r:id="rId6"/>
    <p:sldId id="319" r:id="rId7"/>
    <p:sldId id="311" r:id="rId8"/>
    <p:sldId id="318" r:id="rId9"/>
    <p:sldId id="313" r:id="rId10"/>
    <p:sldId id="315" r:id="rId11"/>
    <p:sldId id="316" r:id="rId12"/>
    <p:sldId id="321" r:id="rId13"/>
    <p:sldId id="322" r:id="rId14"/>
    <p:sldId id="327" r:id="rId15"/>
    <p:sldId id="323" r:id="rId16"/>
    <p:sldId id="324" r:id="rId17"/>
    <p:sldId id="328" r:id="rId18"/>
    <p:sldId id="312" r:id="rId19"/>
    <p:sldId id="320" r:id="rId20"/>
    <p:sldId id="317" r:id="rId21"/>
    <p:sldId id="325" r:id="rId22"/>
    <p:sldId id="326" r:id="rId23"/>
    <p:sldId id="329" r:id="rId24"/>
    <p:sldId id="330" r:id="rId25"/>
    <p:sldId id="331" r:id="rId26"/>
    <p:sldId id="276" r:id="rId27"/>
    <p:sldId id="258" r:id="rId2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0969" autoAdjust="0"/>
  </p:normalViewPr>
  <p:slideViewPr>
    <p:cSldViewPr>
      <p:cViewPr varScale="1">
        <p:scale>
          <a:sx n="104" d="100"/>
          <a:sy n="104" d="100"/>
        </p:scale>
        <p:origin x="18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595CCB-6D86-4FF5-9A79-604F8A5D4A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AC700-D713-4BE6-9F1A-0CCD261EBD0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DE7FB7-BBF8-4230-80A0-637FEC49ACBF}" type="datetime1">
              <a:rPr lang="en-US" altLang="en-US"/>
              <a:pPr>
                <a:defRPr/>
              </a:pPr>
              <a:t>5/30/2018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8C73D30-08E9-453C-A5B9-0F7EA329C9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900E5DF-8AD6-478E-833C-D3342E712E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0D9B9-AF18-4427-9C81-D519C7CC79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0408B-ED41-475D-A21C-E3BC6A0CB4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5971E41-DE1D-44E1-A910-F68CEAB533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26FB6161-C903-46D3-B9C5-37243C59C5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4317C2D-455B-47CB-B801-565C3E6F98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612C0F61-C004-47B1-A697-3C5124D5A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F10B6C8-9D19-4295-A3EF-D9AA2F13EE2E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26FB6161-C903-46D3-B9C5-37243C59C5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4317C2D-455B-47CB-B801-565C3E6F98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612C0F61-C004-47B1-A697-3C5124D5A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F10B6C8-9D19-4295-A3EF-D9AA2F13EE2E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92376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26FB6161-C903-46D3-B9C5-37243C59C5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4317C2D-455B-47CB-B801-565C3E6F98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612C0F61-C004-47B1-A697-3C5124D5A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F10B6C8-9D19-4295-A3EF-D9AA2F13EE2E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12956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26FB6161-C903-46D3-B9C5-37243C59C5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4317C2D-455B-47CB-B801-565C3E6F98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612C0F61-C004-47B1-A697-3C5124D5A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F10B6C8-9D19-4295-A3EF-D9AA2F13EE2E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10836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26FB6161-C903-46D3-B9C5-37243C59C5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4317C2D-455B-47CB-B801-565C3E6F98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612C0F61-C004-47B1-A697-3C5124D5A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F10B6C8-9D19-4295-A3EF-D9AA2F13EE2E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89910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26FB6161-C903-46D3-B9C5-37243C59C5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4317C2D-455B-47CB-B801-565C3E6F98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612C0F61-C004-47B1-A697-3C5124D5A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F10B6C8-9D19-4295-A3EF-D9AA2F13EE2E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83912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26FB6161-C903-46D3-B9C5-37243C59C5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4317C2D-455B-47CB-B801-565C3E6F98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612C0F61-C004-47B1-A697-3C5124D5A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F10B6C8-9D19-4295-A3EF-D9AA2F13EE2E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72161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26FB6161-C903-46D3-B9C5-37243C59C5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4317C2D-455B-47CB-B801-565C3E6F98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612C0F61-C004-47B1-A697-3C5124D5A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F10B6C8-9D19-4295-A3EF-D9AA2F13EE2E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14048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26FB6161-C903-46D3-B9C5-37243C59C5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4317C2D-455B-47CB-B801-565C3E6F98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612C0F61-C004-47B1-A697-3C5124D5A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F10B6C8-9D19-4295-A3EF-D9AA2F13EE2E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9889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26FB6161-C903-46D3-B9C5-37243C59C5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4317C2D-455B-47CB-B801-565C3E6F98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612C0F61-C004-47B1-A697-3C5124D5A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F10B6C8-9D19-4295-A3EF-D9AA2F13EE2E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7405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26FB6161-C903-46D3-B9C5-37243C59C5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4317C2D-455B-47CB-B801-565C3E6F98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612C0F61-C004-47B1-A697-3C5124D5A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F10B6C8-9D19-4295-A3EF-D9AA2F13EE2E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28870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26FB6161-C903-46D3-B9C5-37243C59C5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4317C2D-455B-47CB-B801-565C3E6F98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612C0F61-C004-47B1-A697-3C5124D5A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F10B6C8-9D19-4295-A3EF-D9AA2F13EE2E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45283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26FB6161-C903-46D3-B9C5-37243C59C5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4317C2D-455B-47CB-B801-565C3E6F98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612C0F61-C004-47B1-A697-3C5124D5A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F10B6C8-9D19-4295-A3EF-D9AA2F13EE2E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002301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26FB6161-C903-46D3-B9C5-37243C59C5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4317C2D-455B-47CB-B801-565C3E6F98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612C0F61-C004-47B1-A697-3C5124D5A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F10B6C8-9D19-4295-A3EF-D9AA2F13EE2E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343339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26FB6161-C903-46D3-B9C5-37243C59C5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4317C2D-455B-47CB-B801-565C3E6F98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612C0F61-C004-47B1-A697-3C5124D5A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F10B6C8-9D19-4295-A3EF-D9AA2F13EE2E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009434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26FB6161-C903-46D3-B9C5-37243C59C5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4317C2D-455B-47CB-B801-565C3E6F98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612C0F61-C004-47B1-A697-3C5124D5A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F10B6C8-9D19-4295-A3EF-D9AA2F13EE2E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673874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26FB6161-C903-46D3-B9C5-37243C59C5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4317C2D-455B-47CB-B801-565C3E6F98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612C0F61-C004-47B1-A697-3C5124D5A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F10B6C8-9D19-4295-A3EF-D9AA2F13EE2E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12391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26FB6161-C903-46D3-B9C5-37243C59C5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4317C2D-455B-47CB-B801-565C3E6F98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Statewide the rate is 44%, but you can see that ranges from a low in the mid teens, to highs in the mid fifties. </a:t>
            </a: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612C0F61-C004-47B1-A697-3C5124D5A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F10B6C8-9D19-4295-A3EF-D9AA2F13EE2E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3624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26FB6161-C903-46D3-B9C5-37243C59C5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4317C2D-455B-47CB-B801-565C3E6F98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612C0F61-C004-47B1-A697-3C5124D5A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F10B6C8-9D19-4295-A3EF-D9AA2F13EE2E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93923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26FB6161-C903-46D3-B9C5-37243C59C5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4317C2D-455B-47CB-B801-565C3E6F98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612C0F61-C004-47B1-A697-3C5124D5A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F10B6C8-9D19-4295-A3EF-D9AA2F13EE2E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43464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26FB6161-C903-46D3-B9C5-37243C59C5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4317C2D-455B-47CB-B801-565C3E6F98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612C0F61-C004-47B1-A697-3C5124D5A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F10B6C8-9D19-4295-A3EF-D9AA2F13EE2E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96062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26FB6161-C903-46D3-B9C5-37243C59C5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4317C2D-455B-47CB-B801-565C3E6F98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612C0F61-C004-47B1-A697-3C5124D5A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F10B6C8-9D19-4295-A3EF-D9AA2F13EE2E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83827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26FB6161-C903-46D3-B9C5-37243C59C5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4317C2D-455B-47CB-B801-565C3E6F98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612C0F61-C004-47B1-A697-3C5124D5A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F10B6C8-9D19-4295-A3EF-D9AA2F13EE2E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38675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26FB6161-C903-46D3-B9C5-37243C59C5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4317C2D-455B-47CB-B801-565C3E6F98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Only about half of all 12-17 year-olds had their annual well care visit. The older adolescents get, the worse this number gets. </a:t>
            </a: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612C0F61-C004-47B1-A697-3C5124D5A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F10B6C8-9D19-4295-A3EF-D9AA2F13EE2E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57366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A54FF1-DFB4-4C34-A5CE-B82873BEBB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0EB9E5-7966-445E-90A7-3BE9566D92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9C75F5-FF57-47AA-A683-DEF0FA9C74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86BBE-1DDD-4000-91BD-3E377A2F96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18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DB3403-5EE4-466B-8047-ACC83B2B61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1B2182-3C72-414A-AF02-523FB696B7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1E3A97-EDF3-48EB-B8E8-4023D641AE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519DB-02DA-4037-823F-DBB019D3A5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59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5139F5-ADD9-49C9-B7FD-B8D9B71956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D64BA1-8B29-4126-9684-7A370CA6EE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303A20-CA07-42BE-80D5-A374E0BDA9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14C70-E05E-4DBB-A78E-D55840D8FD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26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63BC53-7AA8-4C4F-A5E5-2E8E8394BB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C59C73-F0E8-40A1-93F0-F4CDB4CE13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7A27AB-54E0-41DE-9F00-1C0A522158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4AEE4-1436-4770-8050-3F9040685B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73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85D88F-C574-4EF9-9D71-2A8C9B008F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E2B0D9-9D24-4ADE-95E8-69038B484B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C78334-EC2B-41DA-A886-44D8D2E417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D179C-0D2F-4B11-8765-A7BC405EC1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19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64612B-354B-48B0-B2BB-E6ABA7F493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55377-9D1E-4C3F-8F3A-524BEDC8D9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20A2BC-BD19-4F0E-BA3E-C8713B8F6A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A275A-9BFD-4D5F-B2AF-93F712E9AD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45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011373-1E1A-402E-9B62-AE12421712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6BE8C38-2199-4D5A-8884-41EEE76414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A5B47AE-3AAA-49BD-8145-5297E31540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58A9C-D395-42F0-B62C-3B48E40976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09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F2A829F-4FE9-4780-85B2-1DC220FBC2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816C00A-72C4-4C42-B279-B3EE3C8030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2D44FB7-996D-4B49-AB12-C170BB9CB5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81B44-1ABA-4678-AD49-701E2622CE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97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E71A3FE-40CC-460C-8746-9103C441E8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15BE772-1F0E-4AB4-8E34-948652B705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66EFFCC-1039-41EB-89A4-870DC62C0D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80993-376D-4E21-9BA1-86E720F6D0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01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1D643A-7EDC-4327-9F93-42FF8D3762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022DB4-F579-47E2-8B5E-41C51F87DE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4DE833-9863-4EC4-804D-3262E94489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6ACD3-5464-49D9-9C1B-F7F4A59A11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84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C0BDC6-3782-4513-B23E-3A02EC5596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2A1F01-38F8-478A-9D45-4F765CD950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C10AAE-857D-4265-A7C5-C8F417EF7F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73651-6D87-4C1C-B437-803FA8C34F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22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1FD4728-1035-460E-8AF9-9656237178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715FA89-4AAF-43E6-91F4-C4E6816F68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1BD1246-4FB8-40A8-9B76-BE021FFA265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B9021C2-EAB2-45C3-AB0E-FCD9CCCF719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FBED32E-6C46-46D9-B733-03D9E209BE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5A21012-6269-4C2D-9BBB-D70C37F871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7F8124BC-12B4-4DE8-842D-C5C87F18E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E692BA43-9D59-4E10-819E-FD8C6BE9E8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6594" y="608806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005595"/>
                </a:solidFill>
                <a:latin typeface="Myriad Pro Bold" charset="0"/>
              </a:rPr>
              <a:t>Improving HPV rates at the clinic level</a:t>
            </a:r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56E26F-D70A-44BC-8F4D-B4B60CF30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60" y="2029755"/>
            <a:ext cx="3359040" cy="3151845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F14F6CBF-8C9D-4D3B-8F1A-3B0421A12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530" y="2209800"/>
            <a:ext cx="3238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4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4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4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4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2000" b="1" kern="0" dirty="0">
                <a:solidFill>
                  <a:srgbClr val="005595"/>
                </a:solidFill>
                <a:latin typeface="Myriad Pro" pitchFamily="34" charset="0"/>
              </a:rPr>
              <a:t>Rex Larsen</a:t>
            </a:r>
          </a:p>
          <a:p>
            <a:pPr eaLnBrk="1" hangingPunct="1"/>
            <a:r>
              <a:rPr lang="en-US" altLang="en-US" sz="2000" kern="0" dirty="0">
                <a:solidFill>
                  <a:srgbClr val="005595"/>
                </a:solidFill>
                <a:latin typeface="Myriad Pro" pitchFamily="34" charset="0"/>
              </a:rPr>
              <a:t>Vaccines for Children Program Coordinator</a:t>
            </a:r>
          </a:p>
          <a:p>
            <a:pPr eaLnBrk="1" hangingPunct="1"/>
            <a:endParaRPr lang="en-US" altLang="en-US" sz="2000" kern="0" dirty="0">
              <a:solidFill>
                <a:srgbClr val="005595"/>
              </a:solidFill>
              <a:latin typeface="Myriad Pro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FABD802-69F9-4514-9619-5DE71BCF61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rgbClr val="005595"/>
                </a:solidFill>
                <a:latin typeface="Myriad Pro Bold" charset="0"/>
              </a:rPr>
              <a:t>Adolescent well child visits</a:t>
            </a:r>
            <a:endParaRPr lang="en-US" altLang="en-US" sz="2800" b="1" dirty="0">
              <a:latin typeface="Myriad Pro Bold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C71E01-01A9-4C2E-B393-3627AD4B9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03" y="914400"/>
            <a:ext cx="8949397" cy="335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4B18A7-3B8B-4691-BAF5-ACEE25CF6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43400"/>
            <a:ext cx="9144000" cy="27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24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ABD34868-5231-45BC-B6D8-C9E4DDD4E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1FB51C25-F462-4FC1-8C18-DB3C8CFFF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rgbClr val="005595"/>
                </a:solidFill>
                <a:latin typeface="Myriad Pro Bold" charset="0"/>
              </a:rPr>
              <a:t>Strategies to improve HPV vaccination rates break down into two categories</a:t>
            </a:r>
            <a:endParaRPr lang="en-US" altLang="en-US" sz="3200" b="1" dirty="0">
              <a:latin typeface="Myriad Pro Bold" charset="0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6BED3A46-18CD-42E1-AFE3-40E2D6E0E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7772400" cy="41148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800" dirty="0">
                <a:solidFill>
                  <a:srgbClr val="005595"/>
                </a:solidFill>
                <a:latin typeface="Myriad Pro" pitchFamily="34" charset="0"/>
              </a:rPr>
              <a:t>Make the most of immunization opportunities.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800" dirty="0">
                <a:solidFill>
                  <a:srgbClr val="005595"/>
                </a:solidFill>
                <a:latin typeface="Myriad Pro" pitchFamily="34" charset="0"/>
              </a:rPr>
              <a:t>Create new opportunities to immunize.</a:t>
            </a:r>
          </a:p>
        </p:txBody>
      </p:sp>
    </p:spTree>
    <p:extLst>
      <p:ext uri="{BB962C8B-B14F-4D97-AF65-F5344CB8AC3E}">
        <p14:creationId xmlns:p14="http://schemas.microsoft.com/office/powerpoint/2010/main" val="33838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ABD34868-5231-45BC-B6D8-C9E4DDD4E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1FB51C25-F462-4FC1-8C18-DB3C8CFFF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133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rgbClr val="005595"/>
                </a:solidFill>
                <a:latin typeface="Myriad Pro Bold" charset="0"/>
              </a:rPr>
              <a:t>1. Make the most of existing immunization opportunities.</a:t>
            </a:r>
            <a:endParaRPr lang="en-US" altLang="en-US" sz="2800" b="1" dirty="0">
              <a:latin typeface="Myriad Pro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954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ABD34868-5231-45BC-B6D8-C9E4DDD4E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1FB51C25-F462-4FC1-8C18-DB3C8CFFF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rgbClr val="005595"/>
                </a:solidFill>
                <a:latin typeface="Myriad Pro Bold" charset="0"/>
              </a:rPr>
              <a:t>Make the most of immunization opportunities</a:t>
            </a:r>
            <a:endParaRPr lang="en-US" altLang="en-US" sz="3200" b="1" dirty="0">
              <a:latin typeface="Myriad Pro Bold" charset="0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6BED3A46-18CD-42E1-AFE3-40E2D6E0E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005595"/>
                </a:solidFill>
                <a:latin typeface="Myriad Pro" pitchFamily="34" charset="0"/>
              </a:rPr>
              <a:t>Make a strong recommendation</a:t>
            </a:r>
          </a:p>
          <a:p>
            <a:pPr eaLnBrk="1" hangingPunct="1"/>
            <a:r>
              <a:rPr lang="en-US" altLang="en-US" sz="2800" dirty="0">
                <a:solidFill>
                  <a:srgbClr val="005595"/>
                </a:solidFill>
                <a:latin typeface="Myriad Pro" pitchFamily="34" charset="0"/>
              </a:rPr>
              <a:t>Implement systems to make sure that you never miss an opportunity to vaccinate</a:t>
            </a:r>
          </a:p>
          <a:p>
            <a:pPr eaLnBrk="1" hangingPunct="1"/>
            <a:endParaRPr lang="en-US" altLang="en-US" sz="2800" dirty="0">
              <a:solidFill>
                <a:srgbClr val="005595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656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ABD34868-5231-45BC-B6D8-C9E4DDD4E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1FB51C25-F462-4FC1-8C18-DB3C8CFFF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rgbClr val="005595"/>
                </a:solidFill>
                <a:latin typeface="Myriad Pro Bold" charset="0"/>
              </a:rPr>
              <a:t>Make a strong recommendation</a:t>
            </a:r>
            <a:endParaRPr lang="en-US" altLang="en-US" sz="3200" b="1" dirty="0">
              <a:latin typeface="Myriad Pro Bold" charset="0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6BED3A46-18CD-42E1-AFE3-40E2D6E0E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005595"/>
                </a:solidFill>
                <a:latin typeface="Myriad Pro" pitchFamily="34" charset="0"/>
              </a:rPr>
              <a:t>Sandwich HPV between other adolescent vaccines</a:t>
            </a:r>
          </a:p>
          <a:p>
            <a:pPr eaLnBrk="1" hangingPunct="1"/>
            <a:r>
              <a:rPr lang="en-US" altLang="en-US" sz="2800" dirty="0">
                <a:solidFill>
                  <a:srgbClr val="005595"/>
                </a:solidFill>
                <a:latin typeface="Myriad Pro" pitchFamily="34" charset="0"/>
              </a:rPr>
              <a:t>Use a presumptive approach</a:t>
            </a:r>
          </a:p>
          <a:p>
            <a:pPr eaLnBrk="1" hangingPunct="1"/>
            <a:r>
              <a:rPr lang="en-US" altLang="en-US" sz="2800" dirty="0">
                <a:solidFill>
                  <a:srgbClr val="005595"/>
                </a:solidFill>
                <a:latin typeface="Myriad Pro" pitchFamily="34" charset="0"/>
              </a:rPr>
              <a:t>Make a personal recommendation</a:t>
            </a:r>
          </a:p>
          <a:p>
            <a:pPr eaLnBrk="1" hangingPunct="1"/>
            <a:r>
              <a:rPr lang="en-US" altLang="en-US" sz="2800" dirty="0">
                <a:solidFill>
                  <a:srgbClr val="005595"/>
                </a:solidFill>
                <a:latin typeface="Myriad Pro" pitchFamily="34" charset="0"/>
              </a:rPr>
              <a:t>Direct the conversation to cancer prevention</a:t>
            </a:r>
          </a:p>
          <a:p>
            <a:pPr eaLnBrk="1" hangingPunct="1"/>
            <a:r>
              <a:rPr lang="en-US" altLang="en-US" sz="2800" dirty="0">
                <a:solidFill>
                  <a:srgbClr val="005595"/>
                </a:solidFill>
                <a:latin typeface="Myriad Pro" pitchFamily="34" charset="0"/>
              </a:rPr>
              <a:t>Emphasize the value of starting early</a:t>
            </a:r>
          </a:p>
          <a:p>
            <a:pPr eaLnBrk="1" hangingPunct="1"/>
            <a:r>
              <a:rPr lang="en-US" altLang="en-US" sz="2800" dirty="0">
                <a:solidFill>
                  <a:srgbClr val="005595"/>
                </a:solidFill>
                <a:latin typeface="Myriad Pro" pitchFamily="34" charset="0"/>
              </a:rPr>
              <a:t>Be prepared to answer questions</a:t>
            </a:r>
          </a:p>
          <a:p>
            <a:pPr eaLnBrk="1" hangingPunct="1"/>
            <a:endParaRPr lang="en-US" altLang="en-US" sz="2800" dirty="0">
              <a:solidFill>
                <a:srgbClr val="005595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188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ABD34868-5231-45BC-B6D8-C9E4DDD4E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1FB51C25-F462-4FC1-8C18-DB3C8CFFF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rgbClr val="005595"/>
                </a:solidFill>
                <a:latin typeface="Myriad Pro Bold" charset="0"/>
              </a:rPr>
              <a:t>What does a strong recommendation look like?</a:t>
            </a:r>
            <a:endParaRPr lang="en-US" altLang="en-US" sz="3200" b="1" dirty="0">
              <a:latin typeface="Myriad Pro Bold" charset="0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6BED3A46-18CD-42E1-AFE3-40E2D6E0E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7772400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000" dirty="0">
                <a:solidFill>
                  <a:srgbClr val="005595"/>
                </a:solidFill>
                <a:latin typeface="Myriad Pro" pitchFamily="34" charset="0"/>
              </a:rPr>
              <a:t>“Today Erik is due for Tdap, HPV, and Meningococcal vaccines. “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005595"/>
              </a:solidFill>
              <a:latin typeface="Myriad Pro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2000" dirty="0">
                <a:solidFill>
                  <a:srgbClr val="005595"/>
                </a:solidFill>
                <a:latin typeface="Myriad Pro" pitchFamily="34" charset="0"/>
              </a:rPr>
              <a:t>“I vaccinated my own children for HPV.”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005595"/>
              </a:solidFill>
              <a:latin typeface="Myriad Pro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2000" dirty="0">
                <a:solidFill>
                  <a:srgbClr val="005595"/>
                </a:solidFill>
                <a:latin typeface="Myriad Pro" pitchFamily="34" charset="0"/>
              </a:rPr>
              <a:t>“HPV vaccine prevents cervical cancer, and some types of head and neck cancer.”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005595"/>
              </a:solidFill>
              <a:latin typeface="Myriad Pro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2000" dirty="0">
                <a:solidFill>
                  <a:srgbClr val="005595"/>
                </a:solidFill>
                <a:latin typeface="Myriad Pro" pitchFamily="34" charset="0"/>
              </a:rPr>
              <a:t>“because the immune response is stronger in younger children, only two doses are required if we start Sasha today.”</a:t>
            </a:r>
          </a:p>
          <a:p>
            <a:pPr marL="0" indent="0" eaLnBrk="1" hangingPunct="1">
              <a:buNone/>
            </a:pPr>
            <a:endParaRPr lang="en-US" altLang="en-US" sz="2800" dirty="0">
              <a:solidFill>
                <a:srgbClr val="005595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677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ABD34868-5231-45BC-B6D8-C9E4DDD4E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1FB51C25-F462-4FC1-8C18-DB3C8CFFF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rgbClr val="005595"/>
                </a:solidFill>
                <a:latin typeface="Myriad Pro Bold" charset="0"/>
              </a:rPr>
              <a:t>How to implement this change</a:t>
            </a:r>
            <a:endParaRPr lang="en-US" altLang="en-US" sz="3200" b="1" dirty="0">
              <a:latin typeface="Myriad Pro Bold" charset="0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6BED3A46-18CD-42E1-AFE3-40E2D6E0E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005595"/>
                </a:solidFill>
                <a:latin typeface="Myriad Pro" pitchFamily="34" charset="0"/>
              </a:rPr>
              <a:t>Identify providers that make strong recommendations in your practice</a:t>
            </a:r>
          </a:p>
          <a:p>
            <a:pPr eaLnBrk="1" hangingPunct="1"/>
            <a:r>
              <a:rPr lang="en-US" altLang="en-US" sz="2800" dirty="0">
                <a:solidFill>
                  <a:srgbClr val="005595"/>
                </a:solidFill>
                <a:latin typeface="Myriad Pro" pitchFamily="34" charset="0"/>
              </a:rPr>
              <a:t>Have a peer coaching event at a clinical team meeting</a:t>
            </a:r>
          </a:p>
          <a:p>
            <a:pPr eaLnBrk="1" hangingPunct="1"/>
            <a:r>
              <a:rPr lang="en-US" altLang="en-US" sz="2800" dirty="0">
                <a:solidFill>
                  <a:srgbClr val="005595"/>
                </a:solidFill>
                <a:latin typeface="Myriad Pro" pitchFamily="34" charset="0"/>
              </a:rPr>
              <a:t>Role play in pairs</a:t>
            </a:r>
          </a:p>
          <a:p>
            <a:pPr eaLnBrk="1" hangingPunct="1"/>
            <a:r>
              <a:rPr lang="en-US" altLang="en-US" sz="2800" dirty="0">
                <a:solidFill>
                  <a:srgbClr val="005595"/>
                </a:solidFill>
                <a:latin typeface="Myriad Pro" pitchFamily="34" charset="0"/>
              </a:rPr>
              <a:t>Hold each other accountable with continued discussion between providers</a:t>
            </a:r>
          </a:p>
        </p:txBody>
      </p:sp>
    </p:spTree>
    <p:extLst>
      <p:ext uri="{BB962C8B-B14F-4D97-AF65-F5344CB8AC3E}">
        <p14:creationId xmlns:p14="http://schemas.microsoft.com/office/powerpoint/2010/main" val="688784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ABD34868-5231-45BC-B6D8-C9E4DDD4E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1FB51C25-F462-4FC1-8C18-DB3C8CFFF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rgbClr val="005595"/>
                </a:solidFill>
                <a:latin typeface="Myriad Pro Bold" charset="0"/>
              </a:rPr>
              <a:t>Chart flags and provider reminders</a:t>
            </a:r>
            <a:endParaRPr lang="en-US" altLang="en-US" sz="3200" b="1" dirty="0">
              <a:latin typeface="Myriad Pro Bold" charset="0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6BED3A46-18CD-42E1-AFE3-40E2D6E0E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005595"/>
                </a:solidFill>
                <a:latin typeface="Myriad Pro" pitchFamily="34" charset="0"/>
              </a:rPr>
              <a:t>Establish a policy to vaccinate at all visits. </a:t>
            </a:r>
          </a:p>
          <a:p>
            <a:pPr eaLnBrk="1" hangingPunct="1"/>
            <a:r>
              <a:rPr lang="en-US" altLang="en-US" sz="2800" dirty="0">
                <a:solidFill>
                  <a:srgbClr val="005595"/>
                </a:solidFill>
                <a:latin typeface="Myriad Pro" pitchFamily="34" charset="0"/>
              </a:rPr>
              <a:t>Scrub charts before visits and forecast immunizations</a:t>
            </a:r>
          </a:p>
          <a:p>
            <a:pPr eaLnBrk="1" hangingPunct="1"/>
            <a:r>
              <a:rPr lang="en-US" altLang="en-US" sz="2800" dirty="0">
                <a:solidFill>
                  <a:srgbClr val="005595"/>
                </a:solidFill>
                <a:latin typeface="Myriad Pro" pitchFamily="34" charset="0"/>
              </a:rPr>
              <a:t>Implement reminders for HPV vaccine in EHR or appointment notes for providers</a:t>
            </a:r>
          </a:p>
          <a:p>
            <a:pPr eaLnBrk="1" hangingPunct="1"/>
            <a:r>
              <a:rPr lang="en-US" altLang="en-US" sz="2800" dirty="0">
                <a:solidFill>
                  <a:srgbClr val="005595"/>
                </a:solidFill>
                <a:latin typeface="Myriad Pro" pitchFamily="34" charset="0"/>
              </a:rPr>
              <a:t>Have education materials available for parents when they check in</a:t>
            </a:r>
          </a:p>
        </p:txBody>
      </p:sp>
    </p:spTree>
    <p:extLst>
      <p:ext uri="{BB962C8B-B14F-4D97-AF65-F5344CB8AC3E}">
        <p14:creationId xmlns:p14="http://schemas.microsoft.com/office/powerpoint/2010/main" val="3886195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ABD34868-5231-45BC-B6D8-C9E4DDD4E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1FB51C25-F462-4FC1-8C18-DB3C8CFFF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133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rgbClr val="005595"/>
                </a:solidFill>
                <a:latin typeface="Myriad Pro Bold" charset="0"/>
              </a:rPr>
              <a:t>2. Create new opportunities to immunize</a:t>
            </a:r>
            <a:endParaRPr lang="en-US" altLang="en-US" sz="2800" b="1" dirty="0">
              <a:latin typeface="Myriad Pro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469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ABD34868-5231-45BC-B6D8-C9E4DDD4E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1FB51C25-F462-4FC1-8C18-DB3C8CFFF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rgbClr val="005595"/>
                </a:solidFill>
                <a:latin typeface="Myriad Pro Bold" charset="0"/>
              </a:rPr>
              <a:t>Create new opportunities to immunize</a:t>
            </a:r>
            <a:endParaRPr lang="en-US" altLang="en-US" sz="3200" b="1" dirty="0">
              <a:latin typeface="Myriad Pro Bold" charset="0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6BED3A46-18CD-42E1-AFE3-40E2D6E0E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005595"/>
                </a:solidFill>
                <a:latin typeface="Myriad Pro" pitchFamily="34" charset="0"/>
              </a:rPr>
              <a:t>Convert non well-care visits to well care visits</a:t>
            </a:r>
          </a:p>
          <a:p>
            <a:pPr eaLnBrk="1" hangingPunct="1"/>
            <a:r>
              <a:rPr lang="en-US" altLang="en-US" sz="2800" dirty="0">
                <a:solidFill>
                  <a:srgbClr val="005595"/>
                </a:solidFill>
                <a:latin typeface="Myriad Pro" pitchFamily="34" charset="0"/>
              </a:rPr>
              <a:t>Identify patients who are behind and bringing them in</a:t>
            </a:r>
          </a:p>
          <a:p>
            <a:pPr eaLnBrk="1" hangingPunct="1"/>
            <a:r>
              <a:rPr lang="en-US" altLang="en-US" sz="2800" dirty="0">
                <a:solidFill>
                  <a:srgbClr val="005595"/>
                </a:solidFill>
                <a:latin typeface="Myriad Pro" pitchFamily="34" charset="0"/>
              </a:rPr>
              <a:t>Recall patients for their second dose</a:t>
            </a:r>
          </a:p>
          <a:p>
            <a:pPr eaLnBrk="1" hangingPunct="1"/>
            <a:endParaRPr lang="en-US" altLang="en-US" sz="2800" dirty="0">
              <a:solidFill>
                <a:srgbClr val="005595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68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ABD34868-5231-45BC-B6D8-C9E4DDD4E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1FB51C25-F462-4FC1-8C18-DB3C8CFFF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rgbClr val="005595"/>
                </a:solidFill>
                <a:latin typeface="Myriad Pro Bold" charset="0"/>
              </a:rPr>
              <a:t>What are we going to talk about today?</a:t>
            </a:r>
            <a:endParaRPr lang="en-US" altLang="en-US" sz="3200" b="1" dirty="0">
              <a:latin typeface="Myriad Pro Bold" charset="0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6BED3A46-18CD-42E1-AFE3-40E2D6E0E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7772400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solidFill>
                  <a:srgbClr val="005595"/>
                </a:solidFill>
                <a:latin typeface="Myriad Pro" pitchFamily="34" charset="0"/>
              </a:rPr>
              <a:t>What do HPV rates look like in Oregon?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solidFill>
                  <a:srgbClr val="005595"/>
                </a:solidFill>
                <a:latin typeface="Myriad Pro" pitchFamily="34" charset="0"/>
              </a:rPr>
              <a:t>What impacts rates at the clinic level?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solidFill>
                  <a:srgbClr val="005595"/>
                </a:solidFill>
                <a:latin typeface="Myriad Pro" pitchFamily="34" charset="0"/>
              </a:rPr>
              <a:t>How can we improve rates?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solidFill>
                  <a:srgbClr val="005595"/>
                </a:solidFill>
                <a:latin typeface="Myriad Pro" pitchFamily="34" charset="0"/>
              </a:rPr>
              <a:t>What might work at your clinic?</a:t>
            </a:r>
          </a:p>
          <a:p>
            <a:pPr eaLnBrk="1" hangingPunct="1"/>
            <a:endParaRPr lang="en-US" altLang="en-US" sz="2800" dirty="0">
              <a:solidFill>
                <a:srgbClr val="005595"/>
              </a:solidFill>
              <a:latin typeface="Myriad Pro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ABD34868-5231-45BC-B6D8-C9E4DDD4E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1FB51C25-F462-4FC1-8C18-DB3C8CFFF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rgbClr val="005595"/>
                </a:solidFill>
                <a:latin typeface="Myriad Pro Bold" charset="0"/>
              </a:rPr>
              <a:t>Convert non-well care visits</a:t>
            </a:r>
            <a:endParaRPr lang="en-US" altLang="en-US" sz="3200" b="1" dirty="0">
              <a:latin typeface="Myriad Pro Bold" charset="0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6BED3A46-18CD-42E1-AFE3-40E2D6E0E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005595"/>
                </a:solidFill>
                <a:latin typeface="Myriad Pro" pitchFamily="34" charset="0"/>
              </a:rPr>
              <a:t>What types of care are adolescents seeking?</a:t>
            </a:r>
          </a:p>
          <a:p>
            <a:pPr lvl="1" eaLnBrk="1" hangingPunct="1"/>
            <a:r>
              <a:rPr lang="en-US" altLang="en-US" sz="2400" dirty="0">
                <a:solidFill>
                  <a:srgbClr val="005595"/>
                </a:solidFill>
                <a:latin typeface="Myriad Pro" pitchFamily="34" charset="0"/>
              </a:rPr>
              <a:t>Acute care visits</a:t>
            </a:r>
          </a:p>
          <a:p>
            <a:pPr lvl="1" eaLnBrk="1" hangingPunct="1"/>
            <a:r>
              <a:rPr lang="en-US" altLang="en-US" sz="2400" dirty="0">
                <a:solidFill>
                  <a:srgbClr val="005595"/>
                </a:solidFill>
                <a:latin typeface="Myriad Pro" pitchFamily="34" charset="0"/>
              </a:rPr>
              <a:t>Sports physicals</a:t>
            </a:r>
          </a:p>
          <a:p>
            <a:pPr eaLnBrk="1" hangingPunct="1"/>
            <a:r>
              <a:rPr lang="en-US" altLang="en-US" sz="2800" dirty="0">
                <a:solidFill>
                  <a:srgbClr val="005595"/>
                </a:solidFill>
                <a:latin typeface="Myriad Pro" pitchFamily="34" charset="0"/>
              </a:rPr>
              <a:t>What needs to be done to convert these visits to well care visits?</a:t>
            </a:r>
          </a:p>
        </p:txBody>
      </p:sp>
    </p:spTree>
    <p:extLst>
      <p:ext uri="{BB962C8B-B14F-4D97-AF65-F5344CB8AC3E}">
        <p14:creationId xmlns:p14="http://schemas.microsoft.com/office/powerpoint/2010/main" val="1606309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ABD34868-5231-45BC-B6D8-C9E4DDD4E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1FB51C25-F462-4FC1-8C18-DB3C8CFFF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rgbClr val="005595"/>
                </a:solidFill>
                <a:latin typeface="Myriad Pro Bold" charset="0"/>
              </a:rPr>
              <a:t>Convert non-well care visits</a:t>
            </a:r>
            <a:endParaRPr lang="en-US" altLang="en-US" sz="3200" b="1" dirty="0">
              <a:latin typeface="Myriad Pro Bold" charset="0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6BED3A46-18CD-42E1-AFE3-40E2D6E0E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005595"/>
                </a:solidFill>
                <a:latin typeface="Myriad Pro" pitchFamily="34" charset="0"/>
              </a:rPr>
              <a:t>Train front-desk staff to check for most recent well care visit when they receive calls</a:t>
            </a:r>
          </a:p>
          <a:p>
            <a:pPr eaLnBrk="1" hangingPunct="1"/>
            <a:r>
              <a:rPr lang="en-US" altLang="en-US" sz="2800" dirty="0">
                <a:solidFill>
                  <a:srgbClr val="005595"/>
                </a:solidFill>
                <a:latin typeface="Myriad Pro" pitchFamily="34" charset="0"/>
              </a:rPr>
              <a:t>Determine what services need to be added to sports physicals </a:t>
            </a:r>
          </a:p>
          <a:p>
            <a:pPr eaLnBrk="1" hangingPunct="1"/>
            <a:endParaRPr lang="en-US" altLang="en-US" sz="2800" dirty="0">
              <a:solidFill>
                <a:srgbClr val="005595"/>
              </a:solidFill>
              <a:latin typeface="Myriad Pro" pitchFamily="34" charset="0"/>
            </a:endParaRPr>
          </a:p>
          <a:p>
            <a:pPr eaLnBrk="1" hangingPunct="1"/>
            <a:endParaRPr lang="en-US" altLang="en-US" sz="2800" dirty="0">
              <a:solidFill>
                <a:srgbClr val="005595"/>
              </a:solidFill>
              <a:latin typeface="Myriad Pro" pitchFamily="34" charset="0"/>
            </a:endParaRPr>
          </a:p>
          <a:p>
            <a:pPr eaLnBrk="1" hangingPunct="1"/>
            <a:endParaRPr lang="en-US" altLang="en-US" sz="2800" dirty="0">
              <a:solidFill>
                <a:srgbClr val="005595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64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ABD34868-5231-45BC-B6D8-C9E4DDD4E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1FB51C25-F462-4FC1-8C18-DB3C8CFFF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rgbClr val="005595"/>
                </a:solidFill>
                <a:latin typeface="Myriad Pro Bold" charset="0"/>
              </a:rPr>
              <a:t>Immunize at acute care visits	</a:t>
            </a:r>
            <a:endParaRPr lang="en-US" altLang="en-US" sz="3200" b="1" dirty="0">
              <a:latin typeface="Myriad Pro Bold" charset="0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6BED3A46-18CD-42E1-AFE3-40E2D6E0E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005595"/>
                </a:solidFill>
                <a:latin typeface="Myriad Pro" pitchFamily="34" charset="0"/>
              </a:rPr>
              <a:t>What kinds of acute care visits are you comfortable immunizing at?</a:t>
            </a:r>
          </a:p>
          <a:p>
            <a:pPr eaLnBrk="1" hangingPunct="1"/>
            <a:r>
              <a:rPr lang="en-US" altLang="en-US" sz="2400" dirty="0">
                <a:solidFill>
                  <a:srgbClr val="005595"/>
                </a:solidFill>
                <a:latin typeface="Myriad Pro" pitchFamily="34" charset="0"/>
              </a:rPr>
              <a:t>Determine what types of visits represent a true contraindication to vaccination.</a:t>
            </a:r>
          </a:p>
          <a:p>
            <a:pPr eaLnBrk="1" hangingPunct="1"/>
            <a:r>
              <a:rPr lang="en-US" altLang="en-US" sz="2400" dirty="0">
                <a:solidFill>
                  <a:srgbClr val="005595"/>
                </a:solidFill>
                <a:latin typeface="Myriad Pro" pitchFamily="34" charset="0"/>
              </a:rPr>
              <a:t>Offer immunizations for visits involving sub-acute illness.</a:t>
            </a:r>
          </a:p>
          <a:p>
            <a:pPr eaLnBrk="1" hangingPunct="1"/>
            <a:r>
              <a:rPr lang="en-US" altLang="en-US" sz="2400" dirty="0">
                <a:solidFill>
                  <a:srgbClr val="005595"/>
                </a:solidFill>
                <a:latin typeface="Myriad Pro" pitchFamily="34" charset="0"/>
              </a:rPr>
              <a:t>If a parent is hesitant, be flexible, schedule a well care visit before they leave the office.</a:t>
            </a:r>
          </a:p>
          <a:p>
            <a:pPr eaLnBrk="1" hangingPunct="1"/>
            <a:endParaRPr lang="en-US" altLang="en-US" sz="2800" dirty="0">
              <a:solidFill>
                <a:srgbClr val="005595"/>
              </a:solidFill>
              <a:latin typeface="Myriad Pro" pitchFamily="34" charset="0"/>
            </a:endParaRPr>
          </a:p>
          <a:p>
            <a:pPr eaLnBrk="1" hangingPunct="1"/>
            <a:endParaRPr lang="en-US" altLang="en-US" sz="2800" dirty="0">
              <a:solidFill>
                <a:srgbClr val="005595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303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ABD34868-5231-45BC-B6D8-C9E4DDD4E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1FB51C25-F462-4FC1-8C18-DB3C8CFFF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rgbClr val="005595"/>
                </a:solidFill>
                <a:latin typeface="Myriad Pro Bold" charset="0"/>
              </a:rPr>
              <a:t>Identify patients that are behind and bring them in	</a:t>
            </a:r>
            <a:endParaRPr lang="en-US" altLang="en-US" sz="3200" b="1" dirty="0">
              <a:latin typeface="Myriad Pro Bold" charset="0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6BED3A46-18CD-42E1-AFE3-40E2D6E0E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005595"/>
                </a:solidFill>
                <a:latin typeface="Myriad Pro" pitchFamily="34" charset="0"/>
              </a:rPr>
              <a:t>EHR or ALERT IIS based reminder recall.</a:t>
            </a:r>
          </a:p>
          <a:p>
            <a:pPr eaLnBrk="1" hangingPunct="1"/>
            <a:r>
              <a:rPr lang="en-US" altLang="en-US" sz="2800" dirty="0">
                <a:solidFill>
                  <a:srgbClr val="005595"/>
                </a:solidFill>
                <a:latin typeface="Myriad Pro" pitchFamily="34" charset="0"/>
              </a:rPr>
              <a:t>Have staff call in patients to schedule a well care visit, not just immunizations.</a:t>
            </a:r>
          </a:p>
          <a:p>
            <a:pPr eaLnBrk="1" hangingPunct="1"/>
            <a:r>
              <a:rPr lang="en-US" altLang="en-US" sz="2800" dirty="0">
                <a:solidFill>
                  <a:srgbClr val="005595"/>
                </a:solidFill>
                <a:latin typeface="Myriad Pro" pitchFamily="34" charset="0"/>
              </a:rPr>
              <a:t>Perform recalls on a schedule to tailor the work to the time you have available. </a:t>
            </a:r>
          </a:p>
          <a:p>
            <a:pPr eaLnBrk="1" hangingPunct="1"/>
            <a:endParaRPr lang="en-US" altLang="en-US" sz="2800" dirty="0">
              <a:solidFill>
                <a:srgbClr val="005595"/>
              </a:solidFill>
              <a:latin typeface="Myriad Pro" pitchFamily="34" charset="0"/>
            </a:endParaRPr>
          </a:p>
          <a:p>
            <a:pPr eaLnBrk="1" hangingPunct="1"/>
            <a:endParaRPr lang="en-US" altLang="en-US" sz="2800" dirty="0">
              <a:solidFill>
                <a:srgbClr val="005595"/>
              </a:solidFill>
              <a:latin typeface="Myriad Pro" pitchFamily="34" charset="0"/>
            </a:endParaRPr>
          </a:p>
          <a:p>
            <a:pPr eaLnBrk="1" hangingPunct="1"/>
            <a:endParaRPr lang="en-US" altLang="en-US" sz="2800" dirty="0">
              <a:solidFill>
                <a:srgbClr val="005595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082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ABD34868-5231-45BC-B6D8-C9E4DDD4E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1FB51C25-F462-4FC1-8C18-DB3C8CFFF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rgbClr val="005595"/>
                </a:solidFill>
                <a:latin typeface="Myriad Pro Bold" charset="0"/>
              </a:rPr>
              <a:t>Recall patients for their second dose	</a:t>
            </a:r>
            <a:endParaRPr lang="en-US" altLang="en-US" sz="3200" b="1" dirty="0">
              <a:latin typeface="Myriad Pro Bold" charset="0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6BED3A46-18CD-42E1-AFE3-40E2D6E0E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005595"/>
                </a:solidFill>
                <a:latin typeface="Myriad Pro" pitchFamily="34" charset="0"/>
              </a:rPr>
              <a:t>Schedule the appointment for the second dose, before the patient leaves the office.</a:t>
            </a:r>
          </a:p>
          <a:p>
            <a:pPr eaLnBrk="1" hangingPunct="1"/>
            <a:r>
              <a:rPr lang="en-US" altLang="en-US" sz="2800" dirty="0">
                <a:solidFill>
                  <a:srgbClr val="005595"/>
                </a:solidFill>
                <a:latin typeface="Myriad Pro" pitchFamily="34" charset="0"/>
              </a:rPr>
              <a:t>Maintain a call back schedule for staff scheduling appointments so it isn’t up to parents to remember.</a:t>
            </a:r>
          </a:p>
          <a:p>
            <a:pPr eaLnBrk="1" hangingPunct="1"/>
            <a:endParaRPr lang="en-US" altLang="en-US" sz="2800" dirty="0">
              <a:solidFill>
                <a:srgbClr val="005595"/>
              </a:solidFill>
              <a:latin typeface="Myriad Pro" pitchFamily="34" charset="0"/>
            </a:endParaRPr>
          </a:p>
          <a:p>
            <a:pPr eaLnBrk="1" hangingPunct="1"/>
            <a:endParaRPr lang="en-US" altLang="en-US" sz="2800" dirty="0">
              <a:solidFill>
                <a:srgbClr val="005595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544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1FB51C25-F462-4FC1-8C18-DB3C8CFFF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rgbClr val="005595"/>
                </a:solidFill>
                <a:latin typeface="Myriad Pro Bold" charset="0"/>
              </a:rPr>
              <a:t>What might work in your clinic?	</a:t>
            </a:r>
            <a:endParaRPr lang="en-US" altLang="en-US" sz="3200" b="1" dirty="0">
              <a:latin typeface="Myriad Pro Bold" charset="0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6BED3A46-18CD-42E1-AFE3-40E2D6E0E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7772400" cy="41148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800" dirty="0">
                <a:solidFill>
                  <a:srgbClr val="005595"/>
                </a:solidFill>
                <a:latin typeface="Myriad Pro" pitchFamily="34" charset="0"/>
              </a:rPr>
              <a:t>Make the most of existing immunization opportunities.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sz="2800" dirty="0">
              <a:solidFill>
                <a:srgbClr val="005595"/>
              </a:solidFill>
              <a:latin typeface="Myriad Pro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800" dirty="0">
                <a:solidFill>
                  <a:srgbClr val="005595"/>
                </a:solidFill>
                <a:latin typeface="Myriad Pro" pitchFamily="34" charset="0"/>
              </a:rPr>
              <a:t>Create new opportunities to immunize.</a:t>
            </a:r>
          </a:p>
          <a:p>
            <a:pPr eaLnBrk="1" hangingPunct="1"/>
            <a:endParaRPr lang="en-US" altLang="en-US" sz="2800" dirty="0">
              <a:solidFill>
                <a:srgbClr val="005595"/>
              </a:solidFill>
              <a:latin typeface="Myriad Pro" pitchFamily="34" charset="0"/>
            </a:endParaRPr>
          </a:p>
          <a:p>
            <a:pPr eaLnBrk="1" hangingPunct="1"/>
            <a:endParaRPr lang="en-US" altLang="en-US" sz="2800" dirty="0">
              <a:solidFill>
                <a:srgbClr val="005595"/>
              </a:solidFill>
              <a:latin typeface="Myriad Pro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D4A24E-D842-4523-B5D4-99E245C3F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62856"/>
            <a:ext cx="9144000" cy="19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01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>
            <a:extLst>
              <a:ext uri="{FF2B5EF4-FFF2-40B4-BE49-F238E27FC236}">
                <a16:creationId xmlns:a16="http://schemas.microsoft.com/office/drawing/2014/main" id="{D6D053E9-DD1E-4EE7-88C3-58A6F60D9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2">
            <a:extLst>
              <a:ext uri="{FF2B5EF4-FFF2-40B4-BE49-F238E27FC236}">
                <a16:creationId xmlns:a16="http://schemas.microsoft.com/office/drawing/2014/main" id="{97D32D4B-996D-4D64-95C2-607E3504D0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z="3200" b="1" dirty="0">
              <a:latin typeface="Myriad Pro Bold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CFA668-0A1B-44C1-A4DF-F5A4A9BC7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D4B018-8692-4E50-9EA0-736BA1365CD7}"/>
              </a:ext>
            </a:extLst>
          </p:cNvPr>
          <p:cNvSpPr txBox="1"/>
          <p:nvPr/>
        </p:nvSpPr>
        <p:spPr>
          <a:xfrm>
            <a:off x="685800" y="602159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Myriad Pro Bold"/>
              </a:rPr>
              <a:t>Questions?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>
            <a:extLst>
              <a:ext uri="{FF2B5EF4-FFF2-40B4-BE49-F238E27FC236}">
                <a16:creationId xmlns:a16="http://schemas.microsoft.com/office/drawing/2014/main" id="{BE0AF59C-33F8-4EB5-92D9-39F2EC69D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ABD34868-5231-45BC-B6D8-C9E4DDD4E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1FB51C25-F462-4FC1-8C18-DB3C8CFFF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133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z="2800" b="1" dirty="0">
                <a:solidFill>
                  <a:srgbClr val="005595"/>
                </a:solidFill>
                <a:latin typeface="Myriad Pro Bold" charset="0"/>
              </a:rPr>
              <a:t>What do HPV vaccination rates look like in Oregon?</a:t>
            </a:r>
            <a:endParaRPr lang="en-US" altLang="en-US" sz="2800" b="1" dirty="0">
              <a:latin typeface="Myriad Pro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934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regon.gov/oha/PH/PREVENTIONWELLNESS/VACCINESIMMUNIZATION/PublishingImages/RatesHPV2017.jpg">
            <a:extLst>
              <a:ext uri="{FF2B5EF4-FFF2-40B4-BE49-F238E27FC236}">
                <a16:creationId xmlns:a16="http://schemas.microsoft.com/office/drawing/2014/main" id="{31FA1104-4AA8-4835-BE0C-FF3DC4316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338"/>
            <a:ext cx="9144000" cy="628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898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ABD34868-5231-45BC-B6D8-C9E4DDD4E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1FB51C25-F462-4FC1-8C18-DB3C8CFFF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133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rgbClr val="005595"/>
                </a:solidFill>
                <a:latin typeface="Myriad Pro Bold" charset="0"/>
              </a:rPr>
              <a:t>Why are rates so low?</a:t>
            </a:r>
            <a:endParaRPr lang="en-US" altLang="en-US" sz="2800" b="1" dirty="0">
              <a:latin typeface="Myriad Pro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756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ABD34868-5231-45BC-B6D8-C9E4DDD4E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1FB51C25-F462-4FC1-8C18-DB3C8CFFF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rgbClr val="005595"/>
                </a:solidFill>
                <a:latin typeface="Myriad Pro Bold" charset="0"/>
              </a:rPr>
              <a:t>What factors influence HPV vaccination rates at the clinic level?</a:t>
            </a:r>
            <a:endParaRPr lang="en-US" altLang="en-US" sz="3200" b="1" dirty="0">
              <a:latin typeface="Myriad Pro Bold" charset="0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6BED3A46-18CD-42E1-AFE3-40E2D6E0E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005595"/>
                </a:solidFill>
                <a:latin typeface="Myriad Pro" pitchFamily="34" charset="0"/>
              </a:rPr>
              <a:t>Parental hesitancy</a:t>
            </a:r>
          </a:p>
          <a:p>
            <a:pPr eaLnBrk="1" hangingPunct="1"/>
            <a:r>
              <a:rPr lang="en-US" altLang="en-US" sz="2800" dirty="0">
                <a:solidFill>
                  <a:srgbClr val="005595"/>
                </a:solidFill>
                <a:latin typeface="Myriad Pro" pitchFamily="34" charset="0"/>
              </a:rPr>
              <a:t>Provider recommendations</a:t>
            </a:r>
          </a:p>
          <a:p>
            <a:pPr eaLnBrk="1" hangingPunct="1"/>
            <a:r>
              <a:rPr lang="en-US" altLang="en-US" sz="2800" dirty="0">
                <a:solidFill>
                  <a:srgbClr val="005595"/>
                </a:solidFill>
                <a:latin typeface="Myriad Pro" pitchFamily="34" charset="0"/>
              </a:rPr>
              <a:t>Lack of immunization opportunities</a:t>
            </a:r>
          </a:p>
          <a:p>
            <a:pPr eaLnBrk="1" hangingPunct="1"/>
            <a:r>
              <a:rPr lang="en-US" altLang="en-US" sz="2800" dirty="0">
                <a:solidFill>
                  <a:srgbClr val="005595"/>
                </a:solidFill>
                <a:latin typeface="Myriad Pro" pitchFamily="34" charset="0"/>
              </a:rPr>
              <a:t>Competing priorities at adolescent well care visits</a:t>
            </a:r>
          </a:p>
          <a:p>
            <a:pPr eaLnBrk="1" hangingPunct="1"/>
            <a:r>
              <a:rPr lang="en-US" altLang="en-US" sz="2800" dirty="0">
                <a:solidFill>
                  <a:srgbClr val="005595"/>
                </a:solidFill>
                <a:latin typeface="Myriad Pro" pitchFamily="34" charset="0"/>
              </a:rPr>
              <a:t>Lack of demand for the vaccine among adolescents</a:t>
            </a:r>
          </a:p>
        </p:txBody>
      </p:sp>
    </p:spTree>
    <p:extLst>
      <p:ext uri="{BB962C8B-B14F-4D97-AF65-F5344CB8AC3E}">
        <p14:creationId xmlns:p14="http://schemas.microsoft.com/office/powerpoint/2010/main" val="1364827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ABD34868-5231-45BC-B6D8-C9E4DDD4E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1FB51C25-F462-4FC1-8C18-DB3C8CFFF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133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rgbClr val="005595"/>
                </a:solidFill>
                <a:latin typeface="Myriad Pro Bold" charset="0"/>
              </a:rPr>
              <a:t>Provider recommendations and parental hesitancy</a:t>
            </a:r>
            <a:endParaRPr lang="en-US" altLang="en-US" sz="2800" b="1" dirty="0">
              <a:latin typeface="Myriad Pro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130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linicians underestimate the value parents place on HPV vaccine">
            <a:extLst>
              <a:ext uri="{FF2B5EF4-FFF2-40B4-BE49-F238E27FC236}">
                <a16:creationId xmlns:a16="http://schemas.microsoft.com/office/drawing/2014/main" id="{CE135FF3-B002-4AB5-9D24-61DB397D1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640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ABD34868-5231-45BC-B6D8-C9E4DDD4E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1FB51C25-F462-4FC1-8C18-DB3C8CFFF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133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rgbClr val="005595"/>
                </a:solidFill>
                <a:latin typeface="Myriad Pro Bold" charset="0"/>
              </a:rPr>
              <a:t>Lack of immunization opportunities</a:t>
            </a:r>
            <a:endParaRPr lang="en-US" altLang="en-US" sz="2800" b="1" dirty="0">
              <a:latin typeface="Myriad Pro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29100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697</Words>
  <Application>Microsoft Office PowerPoint</Application>
  <PresentationFormat>On-screen Show (4:3)</PresentationFormat>
  <Paragraphs>109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ＭＳ Ｐゴシック</vt:lpstr>
      <vt:lpstr>Arial</vt:lpstr>
      <vt:lpstr>Calibri</vt:lpstr>
      <vt:lpstr>Myriad Pro</vt:lpstr>
      <vt:lpstr>Myriad Pro Bold</vt:lpstr>
      <vt:lpstr>Times</vt:lpstr>
      <vt:lpstr>Blank Presentation</vt:lpstr>
      <vt:lpstr>Improving HPV rates at the clinic level</vt:lpstr>
      <vt:lpstr>What are we going to talk about today?</vt:lpstr>
      <vt:lpstr>What do HPV vaccination rates look like in Oregon?</vt:lpstr>
      <vt:lpstr>PowerPoint Presentation</vt:lpstr>
      <vt:lpstr>Why are rates so low?</vt:lpstr>
      <vt:lpstr>What factors influence HPV vaccination rates at the clinic level?</vt:lpstr>
      <vt:lpstr>Provider recommendations and parental hesitancy</vt:lpstr>
      <vt:lpstr>PowerPoint Presentation</vt:lpstr>
      <vt:lpstr>Lack of immunization opportunities</vt:lpstr>
      <vt:lpstr>Adolescent well child visits</vt:lpstr>
      <vt:lpstr>Strategies to improve HPV vaccination rates break down into two categories</vt:lpstr>
      <vt:lpstr>1. Make the most of existing immunization opportunities.</vt:lpstr>
      <vt:lpstr>Make the most of immunization opportunities</vt:lpstr>
      <vt:lpstr>Make a strong recommendation</vt:lpstr>
      <vt:lpstr>What does a strong recommendation look like?</vt:lpstr>
      <vt:lpstr>How to implement this change</vt:lpstr>
      <vt:lpstr>Chart flags and provider reminders</vt:lpstr>
      <vt:lpstr>2. Create new opportunities to immunize</vt:lpstr>
      <vt:lpstr>Create new opportunities to immunize</vt:lpstr>
      <vt:lpstr>Convert non-well care visits</vt:lpstr>
      <vt:lpstr>Convert non-well care visits</vt:lpstr>
      <vt:lpstr>Immunize at acute care visits </vt:lpstr>
      <vt:lpstr>Identify patients that are behind and bring them in </vt:lpstr>
      <vt:lpstr>Recall patients for their second dose </vt:lpstr>
      <vt:lpstr>What might work in your clinic? </vt:lpstr>
      <vt:lpstr>PowerPoint Presentation</vt:lpstr>
      <vt:lpstr>PowerPoint Presentation</vt:lpstr>
    </vt:vector>
  </TitlesOfParts>
  <Company>Joe's World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/>
  <cp:lastModifiedBy>REX LARSEN</cp:lastModifiedBy>
  <cp:revision>82</cp:revision>
  <cp:lastPrinted>2016-06-23T00:33:58Z</cp:lastPrinted>
  <dcterms:created xsi:type="dcterms:W3CDTF">2016-07-13T13:41:15Z</dcterms:created>
  <dcterms:modified xsi:type="dcterms:W3CDTF">2018-05-30T23:46:47Z</dcterms:modified>
</cp:coreProperties>
</file>