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Lst>
  <p:notesMasterIdLst>
    <p:notesMasterId r:id="rId27"/>
  </p:notesMasterIdLst>
  <p:sldIdLst>
    <p:sldId id="257" r:id="rId3"/>
    <p:sldId id="261" r:id="rId4"/>
    <p:sldId id="264" r:id="rId5"/>
    <p:sldId id="267" r:id="rId6"/>
    <p:sldId id="260" r:id="rId7"/>
    <p:sldId id="265" r:id="rId8"/>
    <p:sldId id="266" r:id="rId9"/>
    <p:sldId id="268" r:id="rId10"/>
    <p:sldId id="262" r:id="rId11"/>
    <p:sldId id="270" r:id="rId12"/>
    <p:sldId id="269" r:id="rId13"/>
    <p:sldId id="263"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660"/>
  </p:normalViewPr>
  <p:slideViewPr>
    <p:cSldViewPr snapToGrid="0">
      <p:cViewPr varScale="1">
        <p:scale>
          <a:sx n="122" d="100"/>
          <a:sy n="122" d="100"/>
        </p:scale>
        <p:origin x="11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2001B-D5F2-46C2-AFD0-A8B0856C526E}" type="doc">
      <dgm:prSet loTypeId="urn:microsoft.com/office/officeart/2005/8/layout/chevron1" loCatId="process" qsTypeId="urn:microsoft.com/office/officeart/2005/8/quickstyle/simple1" qsCatId="simple" csTypeId="urn:microsoft.com/office/officeart/2005/8/colors/colorful5" csCatId="colorful" phldr="1"/>
      <dgm:spPr/>
    </dgm:pt>
    <dgm:pt modelId="{CA272EF5-F95F-474F-B41D-5AE051F67BE2}">
      <dgm:prSet phldrT="[Text]"/>
      <dgm:spPr/>
      <dgm:t>
        <a:bodyPr/>
        <a:lstStyle/>
        <a:p>
          <a:r>
            <a:rPr lang="en-US" dirty="0" smtClean="0"/>
            <a:t>Baseline assessment</a:t>
          </a:r>
          <a:endParaRPr lang="en-US" dirty="0"/>
        </a:p>
      </dgm:t>
    </dgm:pt>
    <dgm:pt modelId="{5C290D9C-DF0E-4785-B8AF-364B841742B0}" type="parTrans" cxnId="{1FF4CF85-D240-40F5-A26D-CE31E5A9CA65}">
      <dgm:prSet/>
      <dgm:spPr/>
      <dgm:t>
        <a:bodyPr/>
        <a:lstStyle/>
        <a:p>
          <a:endParaRPr lang="en-US"/>
        </a:p>
      </dgm:t>
    </dgm:pt>
    <dgm:pt modelId="{0332BAAB-BE5F-49EF-A12E-AF04917D7CCE}" type="sibTrans" cxnId="{1FF4CF85-D240-40F5-A26D-CE31E5A9CA65}">
      <dgm:prSet/>
      <dgm:spPr/>
      <dgm:t>
        <a:bodyPr/>
        <a:lstStyle/>
        <a:p>
          <a:endParaRPr lang="en-US"/>
        </a:p>
      </dgm:t>
    </dgm:pt>
    <dgm:pt modelId="{19C4A8D7-9D94-46B7-9915-EB35C13353DC}">
      <dgm:prSet phldrT="[Text]"/>
      <dgm:spPr/>
      <dgm:t>
        <a:bodyPr/>
        <a:lstStyle/>
        <a:p>
          <a:r>
            <a:rPr lang="en-US" dirty="0" smtClean="0"/>
            <a:t>18 month PCP intervention</a:t>
          </a:r>
          <a:endParaRPr lang="en-US" dirty="0"/>
        </a:p>
      </dgm:t>
    </dgm:pt>
    <dgm:pt modelId="{0C761FC4-C9A2-4B1C-A059-E9AC5E2EDCCD}" type="parTrans" cxnId="{8EF07144-5D20-4103-961B-572B735F7702}">
      <dgm:prSet/>
      <dgm:spPr/>
      <dgm:t>
        <a:bodyPr/>
        <a:lstStyle/>
        <a:p>
          <a:endParaRPr lang="en-US"/>
        </a:p>
      </dgm:t>
    </dgm:pt>
    <dgm:pt modelId="{9DAE0A32-73B4-486F-9071-605FE3812911}" type="sibTrans" cxnId="{8EF07144-5D20-4103-961B-572B735F7702}">
      <dgm:prSet/>
      <dgm:spPr/>
      <dgm:t>
        <a:bodyPr/>
        <a:lstStyle/>
        <a:p>
          <a:endParaRPr lang="en-US"/>
        </a:p>
      </dgm:t>
    </dgm:pt>
    <dgm:pt modelId="{039C906A-5469-42F6-80F1-400BEED05B54}">
      <dgm:prSet phldrT="[Text]"/>
      <dgm:spPr/>
      <dgm:t>
        <a:bodyPr/>
        <a:lstStyle/>
        <a:p>
          <a:r>
            <a:rPr lang="en-US" dirty="0" smtClean="0"/>
            <a:t>Community-level intervention</a:t>
          </a:r>
          <a:endParaRPr lang="en-US" dirty="0"/>
        </a:p>
      </dgm:t>
    </dgm:pt>
    <dgm:pt modelId="{2B7AFF06-A803-4273-879F-8AB98FE92DAE}" type="parTrans" cxnId="{C356332E-F18C-49F2-A386-FC8BCB9DEEF0}">
      <dgm:prSet/>
      <dgm:spPr/>
      <dgm:t>
        <a:bodyPr/>
        <a:lstStyle/>
        <a:p>
          <a:endParaRPr lang="en-US"/>
        </a:p>
      </dgm:t>
    </dgm:pt>
    <dgm:pt modelId="{7BEC89D1-1E55-452D-98AF-93063472535C}" type="sibTrans" cxnId="{C356332E-F18C-49F2-A386-FC8BCB9DEEF0}">
      <dgm:prSet/>
      <dgm:spPr/>
      <dgm:t>
        <a:bodyPr/>
        <a:lstStyle/>
        <a:p>
          <a:endParaRPr lang="en-US"/>
        </a:p>
      </dgm:t>
    </dgm:pt>
    <dgm:pt modelId="{FBA97957-A23C-47E7-8C72-1A0BE510DB2B}">
      <dgm:prSet phldrT="[Text]"/>
      <dgm:spPr/>
      <dgm:t>
        <a:bodyPr/>
        <a:lstStyle/>
        <a:p>
          <a:r>
            <a:rPr lang="en-US" dirty="0" smtClean="0"/>
            <a:t>Toolkit</a:t>
          </a:r>
          <a:endParaRPr lang="en-US" dirty="0"/>
        </a:p>
      </dgm:t>
    </dgm:pt>
    <dgm:pt modelId="{F30D0E4A-4A6B-481D-BEAD-A6B456CED445}" type="parTrans" cxnId="{F08ED197-31C7-47B8-88C1-A4F4D0320797}">
      <dgm:prSet/>
      <dgm:spPr/>
      <dgm:t>
        <a:bodyPr/>
        <a:lstStyle/>
        <a:p>
          <a:endParaRPr lang="en-US"/>
        </a:p>
      </dgm:t>
    </dgm:pt>
    <dgm:pt modelId="{0FABC829-AD83-4BB9-AFB0-F3F7B7C3850E}" type="sibTrans" cxnId="{F08ED197-31C7-47B8-88C1-A4F4D0320797}">
      <dgm:prSet/>
      <dgm:spPr/>
      <dgm:t>
        <a:bodyPr/>
        <a:lstStyle/>
        <a:p>
          <a:endParaRPr lang="en-US"/>
        </a:p>
      </dgm:t>
    </dgm:pt>
    <dgm:pt modelId="{1BA3FEFE-2721-4DA4-810E-A72E6A13CEF9}" type="pres">
      <dgm:prSet presAssocID="{E202001B-D5F2-46C2-AFD0-A8B0856C526E}" presName="Name0" presStyleCnt="0">
        <dgm:presLayoutVars>
          <dgm:dir/>
          <dgm:animLvl val="lvl"/>
          <dgm:resizeHandles val="exact"/>
        </dgm:presLayoutVars>
      </dgm:prSet>
      <dgm:spPr/>
    </dgm:pt>
    <dgm:pt modelId="{3D7A5427-6F0B-4888-A0E3-85DF542CBABF}" type="pres">
      <dgm:prSet presAssocID="{CA272EF5-F95F-474F-B41D-5AE051F67BE2}" presName="parTxOnly" presStyleLbl="node1" presStyleIdx="0" presStyleCnt="4">
        <dgm:presLayoutVars>
          <dgm:chMax val="0"/>
          <dgm:chPref val="0"/>
          <dgm:bulletEnabled val="1"/>
        </dgm:presLayoutVars>
      </dgm:prSet>
      <dgm:spPr/>
      <dgm:t>
        <a:bodyPr/>
        <a:lstStyle/>
        <a:p>
          <a:endParaRPr lang="en-US"/>
        </a:p>
      </dgm:t>
    </dgm:pt>
    <dgm:pt modelId="{C1E7DCA0-47DC-4BE2-9AE7-B13AE3BD3562}" type="pres">
      <dgm:prSet presAssocID="{0332BAAB-BE5F-49EF-A12E-AF04917D7CCE}" presName="parTxOnlySpace" presStyleCnt="0"/>
      <dgm:spPr/>
    </dgm:pt>
    <dgm:pt modelId="{3B58C2C3-3E10-4ECC-B072-20EFFCA5EB75}" type="pres">
      <dgm:prSet presAssocID="{19C4A8D7-9D94-46B7-9915-EB35C13353DC}" presName="parTxOnly" presStyleLbl="node1" presStyleIdx="1" presStyleCnt="4">
        <dgm:presLayoutVars>
          <dgm:chMax val="0"/>
          <dgm:chPref val="0"/>
          <dgm:bulletEnabled val="1"/>
        </dgm:presLayoutVars>
      </dgm:prSet>
      <dgm:spPr/>
      <dgm:t>
        <a:bodyPr/>
        <a:lstStyle/>
        <a:p>
          <a:endParaRPr lang="en-US"/>
        </a:p>
      </dgm:t>
    </dgm:pt>
    <dgm:pt modelId="{AF7FC434-D26B-4866-B372-DE8ACDD3C9F9}" type="pres">
      <dgm:prSet presAssocID="{9DAE0A32-73B4-486F-9071-605FE3812911}" presName="parTxOnlySpace" presStyleCnt="0"/>
      <dgm:spPr/>
    </dgm:pt>
    <dgm:pt modelId="{E79E3F60-D869-46D3-BAAB-BF0529519988}" type="pres">
      <dgm:prSet presAssocID="{039C906A-5469-42F6-80F1-400BEED05B54}" presName="parTxOnly" presStyleLbl="node1" presStyleIdx="2" presStyleCnt="4">
        <dgm:presLayoutVars>
          <dgm:chMax val="0"/>
          <dgm:chPref val="0"/>
          <dgm:bulletEnabled val="1"/>
        </dgm:presLayoutVars>
      </dgm:prSet>
      <dgm:spPr/>
      <dgm:t>
        <a:bodyPr/>
        <a:lstStyle/>
        <a:p>
          <a:endParaRPr lang="en-US"/>
        </a:p>
      </dgm:t>
    </dgm:pt>
    <dgm:pt modelId="{53EAAA34-F471-4295-9D48-B182A635A777}" type="pres">
      <dgm:prSet presAssocID="{7BEC89D1-1E55-452D-98AF-93063472535C}" presName="parTxOnlySpace" presStyleCnt="0"/>
      <dgm:spPr/>
    </dgm:pt>
    <dgm:pt modelId="{7DD98F8D-EEC0-42F1-991F-AB892F79A964}" type="pres">
      <dgm:prSet presAssocID="{FBA97957-A23C-47E7-8C72-1A0BE510DB2B}" presName="parTxOnly" presStyleLbl="node1" presStyleIdx="3" presStyleCnt="4">
        <dgm:presLayoutVars>
          <dgm:chMax val="0"/>
          <dgm:chPref val="0"/>
          <dgm:bulletEnabled val="1"/>
        </dgm:presLayoutVars>
      </dgm:prSet>
      <dgm:spPr/>
      <dgm:t>
        <a:bodyPr/>
        <a:lstStyle/>
        <a:p>
          <a:endParaRPr lang="en-US"/>
        </a:p>
      </dgm:t>
    </dgm:pt>
  </dgm:ptLst>
  <dgm:cxnLst>
    <dgm:cxn modelId="{F08ED197-31C7-47B8-88C1-A4F4D0320797}" srcId="{E202001B-D5F2-46C2-AFD0-A8B0856C526E}" destId="{FBA97957-A23C-47E7-8C72-1A0BE510DB2B}" srcOrd="3" destOrd="0" parTransId="{F30D0E4A-4A6B-481D-BEAD-A6B456CED445}" sibTransId="{0FABC829-AD83-4BB9-AFB0-F3F7B7C3850E}"/>
    <dgm:cxn modelId="{D753EC1E-8E37-4173-9C37-654CBD4A0559}" type="presOf" srcId="{19C4A8D7-9D94-46B7-9915-EB35C13353DC}" destId="{3B58C2C3-3E10-4ECC-B072-20EFFCA5EB75}" srcOrd="0" destOrd="0" presId="urn:microsoft.com/office/officeart/2005/8/layout/chevron1"/>
    <dgm:cxn modelId="{6B2A3236-E25A-43AA-A80D-F78B6C78D571}" type="presOf" srcId="{CA272EF5-F95F-474F-B41D-5AE051F67BE2}" destId="{3D7A5427-6F0B-4888-A0E3-85DF542CBABF}" srcOrd="0" destOrd="0" presId="urn:microsoft.com/office/officeart/2005/8/layout/chevron1"/>
    <dgm:cxn modelId="{9C3EBBBD-7AA8-47F1-B36D-8AAD92C1319A}" type="presOf" srcId="{039C906A-5469-42F6-80F1-400BEED05B54}" destId="{E79E3F60-D869-46D3-BAAB-BF0529519988}" srcOrd="0" destOrd="0" presId="urn:microsoft.com/office/officeart/2005/8/layout/chevron1"/>
    <dgm:cxn modelId="{C356332E-F18C-49F2-A386-FC8BCB9DEEF0}" srcId="{E202001B-D5F2-46C2-AFD0-A8B0856C526E}" destId="{039C906A-5469-42F6-80F1-400BEED05B54}" srcOrd="2" destOrd="0" parTransId="{2B7AFF06-A803-4273-879F-8AB98FE92DAE}" sibTransId="{7BEC89D1-1E55-452D-98AF-93063472535C}"/>
    <dgm:cxn modelId="{1FF4CF85-D240-40F5-A26D-CE31E5A9CA65}" srcId="{E202001B-D5F2-46C2-AFD0-A8B0856C526E}" destId="{CA272EF5-F95F-474F-B41D-5AE051F67BE2}" srcOrd="0" destOrd="0" parTransId="{5C290D9C-DF0E-4785-B8AF-364B841742B0}" sibTransId="{0332BAAB-BE5F-49EF-A12E-AF04917D7CCE}"/>
    <dgm:cxn modelId="{18853E95-6CBC-4C27-887B-94B4284E4006}" type="presOf" srcId="{FBA97957-A23C-47E7-8C72-1A0BE510DB2B}" destId="{7DD98F8D-EEC0-42F1-991F-AB892F79A964}" srcOrd="0" destOrd="0" presId="urn:microsoft.com/office/officeart/2005/8/layout/chevron1"/>
    <dgm:cxn modelId="{8EF07144-5D20-4103-961B-572B735F7702}" srcId="{E202001B-D5F2-46C2-AFD0-A8B0856C526E}" destId="{19C4A8D7-9D94-46B7-9915-EB35C13353DC}" srcOrd="1" destOrd="0" parTransId="{0C761FC4-C9A2-4B1C-A059-E9AC5E2EDCCD}" sibTransId="{9DAE0A32-73B4-486F-9071-605FE3812911}"/>
    <dgm:cxn modelId="{22C06647-F8DF-496F-AD08-10B3F6ED3E2E}" type="presOf" srcId="{E202001B-D5F2-46C2-AFD0-A8B0856C526E}" destId="{1BA3FEFE-2721-4DA4-810E-A72E6A13CEF9}" srcOrd="0" destOrd="0" presId="urn:microsoft.com/office/officeart/2005/8/layout/chevron1"/>
    <dgm:cxn modelId="{1EF34A0A-7E4F-43EB-921B-1E6657A040B0}" type="presParOf" srcId="{1BA3FEFE-2721-4DA4-810E-A72E6A13CEF9}" destId="{3D7A5427-6F0B-4888-A0E3-85DF542CBABF}" srcOrd="0" destOrd="0" presId="urn:microsoft.com/office/officeart/2005/8/layout/chevron1"/>
    <dgm:cxn modelId="{518965C5-731C-4DCB-A9F0-648655580FE2}" type="presParOf" srcId="{1BA3FEFE-2721-4DA4-810E-A72E6A13CEF9}" destId="{C1E7DCA0-47DC-4BE2-9AE7-B13AE3BD3562}" srcOrd="1" destOrd="0" presId="urn:microsoft.com/office/officeart/2005/8/layout/chevron1"/>
    <dgm:cxn modelId="{6722921E-85D6-40C4-8410-3394FC49147A}" type="presParOf" srcId="{1BA3FEFE-2721-4DA4-810E-A72E6A13CEF9}" destId="{3B58C2C3-3E10-4ECC-B072-20EFFCA5EB75}" srcOrd="2" destOrd="0" presId="urn:microsoft.com/office/officeart/2005/8/layout/chevron1"/>
    <dgm:cxn modelId="{0E0088E5-B7F7-4F41-9EBF-E18D0CFBF3EB}" type="presParOf" srcId="{1BA3FEFE-2721-4DA4-810E-A72E6A13CEF9}" destId="{AF7FC434-D26B-4866-B372-DE8ACDD3C9F9}" srcOrd="3" destOrd="0" presId="urn:microsoft.com/office/officeart/2005/8/layout/chevron1"/>
    <dgm:cxn modelId="{EBB4FE30-EBE3-4436-8176-6B4A8CAA8DE2}" type="presParOf" srcId="{1BA3FEFE-2721-4DA4-810E-A72E6A13CEF9}" destId="{E79E3F60-D869-46D3-BAAB-BF0529519988}" srcOrd="4" destOrd="0" presId="urn:microsoft.com/office/officeart/2005/8/layout/chevron1"/>
    <dgm:cxn modelId="{07977846-CEC2-451C-B62A-91BE3E7476DD}" type="presParOf" srcId="{1BA3FEFE-2721-4DA4-810E-A72E6A13CEF9}" destId="{53EAAA34-F471-4295-9D48-B182A635A777}" srcOrd="5" destOrd="0" presId="urn:microsoft.com/office/officeart/2005/8/layout/chevron1"/>
    <dgm:cxn modelId="{D3E280C4-4C16-4B9F-8CBB-17309A98D42E}" type="presParOf" srcId="{1BA3FEFE-2721-4DA4-810E-A72E6A13CEF9}" destId="{7DD98F8D-EEC0-42F1-991F-AB892F79A96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5427-6F0B-4888-A0E3-85DF542CBABF}">
      <dsp:nvSpPr>
        <dsp:cNvPr id="0" name=""/>
        <dsp:cNvSpPr/>
      </dsp:nvSpPr>
      <dsp:spPr>
        <a:xfrm>
          <a:off x="3817" y="396875"/>
          <a:ext cx="2222152" cy="88886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Baseline assessment</a:t>
          </a:r>
          <a:endParaRPr lang="en-US" sz="1900" kern="1200" dirty="0"/>
        </a:p>
      </dsp:txBody>
      <dsp:txXfrm>
        <a:off x="448248" y="396875"/>
        <a:ext cx="1333291" cy="888861"/>
      </dsp:txXfrm>
    </dsp:sp>
    <dsp:sp modelId="{3B58C2C3-3E10-4ECC-B072-20EFFCA5EB75}">
      <dsp:nvSpPr>
        <dsp:cNvPr id="0" name=""/>
        <dsp:cNvSpPr/>
      </dsp:nvSpPr>
      <dsp:spPr>
        <a:xfrm>
          <a:off x="2003754" y="396875"/>
          <a:ext cx="2222152" cy="888861"/>
        </a:xfrm>
        <a:prstGeom prst="chevr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18 month PCP intervention</a:t>
          </a:r>
          <a:endParaRPr lang="en-US" sz="1900" kern="1200" dirty="0"/>
        </a:p>
      </dsp:txBody>
      <dsp:txXfrm>
        <a:off x="2448185" y="396875"/>
        <a:ext cx="1333291" cy="888861"/>
      </dsp:txXfrm>
    </dsp:sp>
    <dsp:sp modelId="{E79E3F60-D869-46D3-BAAB-BF0529519988}">
      <dsp:nvSpPr>
        <dsp:cNvPr id="0" name=""/>
        <dsp:cNvSpPr/>
      </dsp:nvSpPr>
      <dsp:spPr>
        <a:xfrm>
          <a:off x="4003692" y="396875"/>
          <a:ext cx="2222152" cy="888861"/>
        </a:xfrm>
        <a:prstGeom prst="chevr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Community-level intervention</a:t>
          </a:r>
          <a:endParaRPr lang="en-US" sz="1900" kern="1200" dirty="0"/>
        </a:p>
      </dsp:txBody>
      <dsp:txXfrm>
        <a:off x="4448123" y="396875"/>
        <a:ext cx="1333291" cy="888861"/>
      </dsp:txXfrm>
    </dsp:sp>
    <dsp:sp modelId="{7DD98F8D-EEC0-42F1-991F-AB892F79A964}">
      <dsp:nvSpPr>
        <dsp:cNvPr id="0" name=""/>
        <dsp:cNvSpPr/>
      </dsp:nvSpPr>
      <dsp:spPr>
        <a:xfrm>
          <a:off x="6003629" y="396875"/>
          <a:ext cx="2222152" cy="888861"/>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Toolkit</a:t>
          </a:r>
          <a:endParaRPr lang="en-US" sz="1900" kern="1200" dirty="0"/>
        </a:p>
      </dsp:txBody>
      <dsp:txXfrm>
        <a:off x="6448060" y="396875"/>
        <a:ext cx="1333291" cy="8888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5/24/2018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281 practices, 26 counties</a:t>
            </a:r>
          </a:p>
          <a:p>
            <a:r>
              <a:rPr lang="en-US" dirty="0" smtClean="0"/>
              <a:t>700 providers (FM, IM, Peds, NP/PA)</a:t>
            </a:r>
          </a:p>
          <a:p>
            <a:r>
              <a:rPr lang="en-US" dirty="0" smtClean="0"/>
              <a:t>Unique adult patients: ~500,000</a:t>
            </a:r>
          </a:p>
          <a:p>
            <a:r>
              <a:rPr lang="en-US" dirty="0" smtClean="0"/>
              <a:t>Annual adult Encounters: 800,000 +</a:t>
            </a:r>
          </a:p>
          <a:p>
            <a:r>
              <a:rPr lang="en-US" dirty="0" smtClean="0"/>
              <a:t>EHRs: EPIC, Athena Health, Greenway</a:t>
            </a:r>
          </a:p>
          <a:p>
            <a:endParaRPr lang="en-US" dirty="0"/>
          </a:p>
        </p:txBody>
      </p:sp>
      <p:sp>
        <p:nvSpPr>
          <p:cNvPr id="4" name="Slide Number Placeholder 3"/>
          <p:cNvSpPr>
            <a:spLocks noGrp="1"/>
          </p:cNvSpPr>
          <p:nvPr>
            <p:ph type="sldNum" sz="quarter" idx="10"/>
          </p:nvPr>
        </p:nvSpPr>
        <p:spPr/>
        <p:txBody>
          <a:bodyPr/>
          <a:lstStyle/>
          <a:p>
            <a:fld id="{7F99D2C9-95A4-4D4B-88C6-A593CF6AF53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9272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9D2C9-95A4-4D4B-88C6-A593CF6AF53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4818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HPV vaccine has been available for over a decade and has demonstrated effectiveness in preventing precancerous changes in the cervix, anus, and oral cavity, we fall far short of achieving the Healthy People 2020 goal of 80% completion of the vaccine series by ages 13-15 years.  The national completion rate is less than 50% of the CDC Benchmark;  in rural Oregon, the county-level  HPV completion rate is 27.8%.  To improve HPV vaccination rates, it is necessary to change practice behavior and knowledge in Oregon communities about the vaccine .  In partnership with the State of Oregon Immunization Program and 40 participating primary care practices in rural Oregon, the RAVE research team at the Oregon Rural Practice-based Research Network (ORPRN) will increase the capacity of practices to sustain a quality improvement (QI) structure and processes that lead to improved immunization rates.  ORPRN Practice Enhancement and Research Coordinators will act as facilitators, and will provide boots-on-the-ground support for the practice QI team.  The findings from RAVE will improve HPV immunization rates across rural Oregon and will be shared across rural America.</a:t>
            </a:r>
          </a:p>
          <a:p>
            <a:endParaRPr lang="en-US" dirty="0" smtClean="0"/>
          </a:p>
          <a:p>
            <a:r>
              <a:rPr lang="en-US" b="1" dirty="0" smtClean="0"/>
              <a:t>Aim I:  </a:t>
            </a:r>
            <a:r>
              <a:rPr lang="en-US" dirty="0" smtClean="0"/>
              <a:t>A baseline assessment of how rural primary care practices, public health programs, and community-based organizations are addressing completion of the HPV vaccine series. The assessment will include direct observation of workflows, validated measures of team-based care effectiveness, and practice-level knowledge of HPV and current HPV vaccine recommendations. </a:t>
            </a:r>
          </a:p>
          <a:p>
            <a:r>
              <a:rPr lang="en-US" b="1" dirty="0" smtClean="0"/>
              <a:t>Aim II: </a:t>
            </a:r>
            <a:r>
              <a:rPr lang="en-US" dirty="0" smtClean="0"/>
              <a:t>A</a:t>
            </a:r>
            <a:r>
              <a:rPr lang="en-US" b="1" dirty="0" smtClean="0"/>
              <a:t> </a:t>
            </a:r>
            <a:r>
              <a:rPr lang="en-US" dirty="0" smtClean="0"/>
              <a:t>stepped-wedge cluster randomized trial design, to test the effectiveness of a multi-component PCP-based intervention on completion of the HPV vaccine series and reduction in rates of missed opportunities to vaccinate. The intervention will include practice facilitation to engage clinics to redesign patient care and communication strategies to optimize HPV vaccine completion, and a practice improvement model designed to firmly establish reminder and recalls systems and standing orders. </a:t>
            </a:r>
          </a:p>
          <a:p>
            <a:r>
              <a:rPr lang="en-US" b="1" dirty="0" smtClean="0"/>
              <a:t>Aim III </a:t>
            </a:r>
            <a:r>
              <a:rPr lang="en-US" dirty="0" smtClean="0"/>
              <a:t>An evidence-based community-level intervention to study HPV vaccination uptake and completion. PCPs will select a partnering community-level organization such as a Community Advisory Council (CAC), patient and family advisory group, or local public health program. Together, the clinic and community group will implement an evidence based community-level intervention designed to improve knowledge among adolescents and their parents on HPV, cancer risk, risk reduction via vaccination, and the safety and effectiveness of the vaccine series. Lastly,</a:t>
            </a:r>
          </a:p>
          <a:p>
            <a:r>
              <a:rPr lang="en-US" b="1" dirty="0" smtClean="0"/>
              <a:t>Aim IV</a:t>
            </a:r>
            <a:r>
              <a:rPr lang="en-US" dirty="0" smtClean="0"/>
              <a:t>: A toolkit – shared with practices, state public health programs, and CCOs – shares promising clinical and community intervention features.</a:t>
            </a:r>
          </a:p>
          <a:p>
            <a:endParaRPr lang="en-US" dirty="0"/>
          </a:p>
        </p:txBody>
      </p:sp>
      <p:sp>
        <p:nvSpPr>
          <p:cNvPr id="4" name="Slide Number Placeholder 3"/>
          <p:cNvSpPr>
            <a:spLocks noGrp="1"/>
          </p:cNvSpPr>
          <p:nvPr>
            <p:ph type="sldNum" sz="quarter" idx="10"/>
          </p:nvPr>
        </p:nvSpPr>
        <p:spPr/>
        <p:txBody>
          <a:bodyPr/>
          <a:lstStyle/>
          <a:p>
            <a:fld id="{7F99D2C9-95A4-4D4B-88C6-A593CF6AF53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3772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F99D2C9-95A4-4D4B-88C6-A593CF6AF53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8058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8DBBF8-A01F-42E4-A514-EE70F47480C4}"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147254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8DBBF8-A01F-42E4-A514-EE70F47480C4}"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209994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8DBBF8-A01F-42E4-A514-EE70F47480C4}"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344008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6547391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4587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43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3022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96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036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6821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54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8DBBF8-A01F-42E4-A514-EE70F47480C4}"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753327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3144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003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46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07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8DBBF8-A01F-42E4-A514-EE70F47480C4}"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264188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D8DBBF8-A01F-42E4-A514-EE70F47480C4}" type="datetimeFigureOut">
              <a:rPr lang="en-US" smtClean="0"/>
              <a:t>5/24/2018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111375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AD8DBBF8-A01F-42E4-A514-EE70F47480C4}" type="datetimeFigureOut">
              <a:rPr lang="en-US" smtClean="0"/>
              <a:t>5/24/2018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112389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AD8DBBF8-A01F-42E4-A514-EE70F47480C4}" type="datetimeFigureOut">
              <a:rPr lang="en-US" smtClean="0"/>
              <a:t>5/24/2018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53674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8DBBF8-A01F-42E4-A514-EE70F47480C4}"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3067B-270C-4B49-A264-58B776F1CB3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91926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D8DBBF8-A01F-42E4-A514-EE70F47480C4}" type="datetimeFigureOut">
              <a:rPr lang="en-US" smtClean="0"/>
              <a:t>5/24/2018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26492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D8DBBF8-A01F-42E4-A514-EE70F47480C4}" type="datetimeFigureOut">
              <a:rPr lang="en-US" smtClean="0"/>
              <a:t>5/24/2018</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1503067B-270C-4B49-A264-58B776F1CB32}" type="slidenum">
              <a:rPr lang="en-US" smtClean="0"/>
              <a:t>‹#›</a:t>
            </a:fld>
            <a:endParaRPr lang="en-US"/>
          </a:p>
        </p:txBody>
      </p:sp>
    </p:spTree>
    <p:extLst>
      <p:ext uri="{BB962C8B-B14F-4D97-AF65-F5344CB8AC3E}">
        <p14:creationId xmlns:p14="http://schemas.microsoft.com/office/powerpoint/2010/main" val="212156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AD8DBBF8-A01F-42E4-A514-EE70F47480C4}" type="datetimeFigureOut">
              <a:rPr lang="en-US" smtClean="0"/>
              <a:t>5/24/2018</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1503067B-270C-4B49-A264-58B776F1CB32}" type="slidenum">
              <a:rPr lang="en-US" smtClean="0"/>
              <a:t>‹#›</a:t>
            </a:fld>
            <a:endParaRPr lang="en-US"/>
          </a:p>
        </p:txBody>
      </p:sp>
    </p:spTree>
    <p:extLst>
      <p:ext uri="{BB962C8B-B14F-4D97-AF65-F5344CB8AC3E}">
        <p14:creationId xmlns:p14="http://schemas.microsoft.com/office/powerpoint/2010/main" val="33213218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63000" y="6230412"/>
            <a:ext cx="330594" cy="566437"/>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6433294"/>
            <a:ext cx="1219200" cy="363555"/>
          </a:xfrm>
          <a:prstGeom prst="rect">
            <a:avLst/>
          </a:prstGeom>
        </p:spPr>
      </p:pic>
    </p:spTree>
    <p:extLst>
      <p:ext uri="{BB962C8B-B14F-4D97-AF65-F5344CB8AC3E}">
        <p14:creationId xmlns:p14="http://schemas.microsoft.com/office/powerpoint/2010/main" val="29902576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vaccines/imz-managers/coverage/teenvaxview/data-reports/hpv/reports/2016.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mailto:summerca@ohsu.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123838"/>
            <a:ext cx="2429163" cy="4601183"/>
          </a:xfrm>
        </p:spPr>
        <p:txBody>
          <a:bodyPr/>
          <a:lstStyle/>
          <a:p>
            <a:pPr algn="ctr"/>
            <a:r>
              <a:rPr lang="en-US" dirty="0"/>
              <a:t>HPV  Education and Prevention</a:t>
            </a:r>
            <a:br>
              <a:rPr lang="en-US" dirty="0"/>
            </a:br>
            <a:r>
              <a:rPr lang="en-US" dirty="0"/>
              <a:t>in Oregon Schools and Communities</a:t>
            </a:r>
          </a:p>
        </p:txBody>
      </p:sp>
      <p:sp>
        <p:nvSpPr>
          <p:cNvPr id="3" name="Content Placeholder 2"/>
          <p:cNvSpPr>
            <a:spLocks noGrp="1"/>
          </p:cNvSpPr>
          <p:nvPr>
            <p:ph idx="1"/>
          </p:nvPr>
        </p:nvSpPr>
        <p:spPr/>
        <p:txBody>
          <a:bodyPr/>
          <a:lstStyle/>
          <a:p>
            <a:pPr marL="0" indent="0" algn="ctr">
              <a:buNone/>
            </a:pPr>
            <a:r>
              <a:rPr lang="en-US" b="1" dirty="0" smtClean="0"/>
              <a:t>Moderator</a:t>
            </a:r>
          </a:p>
          <a:p>
            <a:pPr algn="ctr"/>
            <a:r>
              <a:rPr lang="en-US" dirty="0" smtClean="0"/>
              <a:t>L. Kris Gowen, PhD, </a:t>
            </a:r>
            <a:r>
              <a:rPr lang="en-US" dirty="0" err="1" smtClean="0"/>
              <a:t>EdM</a:t>
            </a:r>
            <a:endParaRPr lang="en-US" dirty="0" smtClean="0"/>
          </a:p>
          <a:p>
            <a:pPr marL="0" indent="0" algn="ctr">
              <a:buNone/>
            </a:pPr>
            <a:r>
              <a:rPr lang="en-US" b="1" dirty="0" smtClean="0"/>
              <a:t>Panelists</a:t>
            </a:r>
          </a:p>
          <a:p>
            <a:pPr algn="ctr"/>
            <a:r>
              <a:rPr lang="en-US" dirty="0" smtClean="0"/>
              <a:t>Sasha </a:t>
            </a:r>
            <a:r>
              <a:rPr lang="en-US" dirty="0" err="1"/>
              <a:t>Grenier</a:t>
            </a:r>
            <a:r>
              <a:rPr lang="en-US" dirty="0"/>
              <a:t>, MPH, </a:t>
            </a:r>
            <a:r>
              <a:rPr lang="en-US" dirty="0" smtClean="0"/>
              <a:t>CHES</a:t>
            </a:r>
          </a:p>
          <a:p>
            <a:pPr algn="ctr"/>
            <a:r>
              <a:rPr lang="en-US" dirty="0" smtClean="0"/>
              <a:t>Jamie Smith, MPH, BSN, RN, NCSN</a:t>
            </a:r>
          </a:p>
          <a:p>
            <a:pPr algn="ctr"/>
            <a:r>
              <a:rPr lang="en-US" dirty="0" smtClean="0"/>
              <a:t>Caitlin Dickinson, MPH</a:t>
            </a:r>
            <a:endParaRPr lang="en-US" dirty="0"/>
          </a:p>
        </p:txBody>
      </p:sp>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nurse shortage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8474" y="767538"/>
            <a:ext cx="6632694" cy="5125262"/>
          </a:xfrm>
        </p:spPr>
      </p:pic>
    </p:spTree>
    <p:extLst>
      <p:ext uri="{BB962C8B-B14F-4D97-AF65-F5344CB8AC3E}">
        <p14:creationId xmlns:p14="http://schemas.microsoft.com/office/powerpoint/2010/main" val="81131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Based Health Centers</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522" y="0"/>
            <a:ext cx="5927696" cy="6935018"/>
          </a:xfrm>
        </p:spPr>
      </p:pic>
    </p:spTree>
    <p:extLst>
      <p:ext uri="{BB962C8B-B14F-4D97-AF65-F5344CB8AC3E}">
        <p14:creationId xmlns:p14="http://schemas.microsoft.com/office/powerpoint/2010/main" val="264837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from school nurses</a:t>
            </a:r>
            <a:endParaRPr lang="en-US" dirty="0"/>
          </a:p>
        </p:txBody>
      </p:sp>
      <p:sp>
        <p:nvSpPr>
          <p:cNvPr id="3" name="Content Placeholder 2"/>
          <p:cNvSpPr>
            <a:spLocks noGrp="1"/>
          </p:cNvSpPr>
          <p:nvPr>
            <p:ph idx="1"/>
          </p:nvPr>
        </p:nvSpPr>
        <p:spPr/>
        <p:txBody>
          <a:bodyPr/>
          <a:lstStyle/>
          <a:p>
            <a:r>
              <a:rPr lang="en-US" dirty="0"/>
              <a:t>“I recently copied the CDC's page on HPV statistics, wrote a letter outlining some other current trends I researched and sent one home to all parents.  I encourage the students to get vaccinated and beyond that I feel it is really up to the parents</a:t>
            </a:r>
            <a:r>
              <a:rPr lang="en-US" dirty="0" smtClean="0"/>
              <a:t>.” –School Nurse</a:t>
            </a:r>
          </a:p>
          <a:p>
            <a:r>
              <a:rPr lang="en-US" dirty="0"/>
              <a:t>“My general approach when I find out a student is sexually active, is to talk to them about the importance of preventing pregnancy and STD transmission</a:t>
            </a:r>
            <a:r>
              <a:rPr lang="en-US" dirty="0" smtClean="0"/>
              <a:t>.”– School Nurse</a:t>
            </a:r>
          </a:p>
          <a:p>
            <a:r>
              <a:rPr lang="en-US" dirty="0" smtClean="0"/>
              <a:t>“Due </a:t>
            </a:r>
            <a:r>
              <a:rPr lang="en-US" dirty="0"/>
              <a:t>to my caseload of over 3,000 students, I don’t have time to educate students/families on STD’s and HPV. If staff/parents/students ask me about it, I always recommend the vaccine</a:t>
            </a:r>
            <a:r>
              <a:rPr lang="en-US" dirty="0" smtClean="0"/>
              <a:t>.”– School Nurse</a:t>
            </a:r>
          </a:p>
          <a:p>
            <a:endParaRPr lang="en-US" dirty="0"/>
          </a:p>
        </p:txBody>
      </p:sp>
    </p:spTree>
    <p:extLst>
      <p:ext uri="{BB962C8B-B14F-4D97-AF65-F5344CB8AC3E}">
        <p14:creationId xmlns:p14="http://schemas.microsoft.com/office/powerpoint/2010/main" val="369262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Quotes from educators</a:t>
            </a:r>
            <a:endParaRPr lang="en-US" dirty="0"/>
          </a:p>
        </p:txBody>
      </p:sp>
      <p:sp>
        <p:nvSpPr>
          <p:cNvPr id="5" name="Content Placeholder 4"/>
          <p:cNvSpPr>
            <a:spLocks noGrp="1"/>
          </p:cNvSpPr>
          <p:nvPr>
            <p:ph idx="1"/>
          </p:nvPr>
        </p:nvSpPr>
        <p:spPr/>
        <p:txBody>
          <a:bodyPr/>
          <a:lstStyle/>
          <a:p>
            <a:r>
              <a:rPr lang="en-US" dirty="0"/>
              <a:t>I am a high school health teacher and do teach specifically about HPV… but honestly, (the kids don’t know this but) it’s because of and based on personal experience. I do not use any specific curriculum – I just weave what I’ve learned from my own health care providers into my regular, disease-prevention instruction. One big barrier to effectively teaching about it is that there still appears to be a lot of unknown/conflicting information about it. For example, it sounds like there are still some questions about how it is spread (ex: Through a condom or not?), how long it can last (ex: Can it return after it is “cleared”?), how it affects men (ex: Is it really just a cosmetic issue (warts) and “spreading” issue… but otherwise doesn’t really affect them? Or is there more?), and how safe/effective the vaccine actually is. </a:t>
            </a:r>
            <a:r>
              <a:rPr lang="en-US" dirty="0" smtClean="0"/>
              <a:t>“ – HS teacher</a:t>
            </a:r>
            <a:endParaRPr lang="en-US" dirty="0"/>
          </a:p>
        </p:txBody>
      </p:sp>
    </p:spTree>
    <p:extLst>
      <p:ext uri="{BB962C8B-B14F-4D97-AF65-F5344CB8AC3E}">
        <p14:creationId xmlns:p14="http://schemas.microsoft.com/office/powerpoint/2010/main" val="380850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Quoted from others</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a:t>
            </a:r>
            <a:r>
              <a:rPr lang="en-US" dirty="0"/>
              <a:t>challenge is that the age range when we first begin talking about HPV is 11-12 when </a:t>
            </a:r>
            <a:r>
              <a:rPr lang="en-US" dirty="0" err="1"/>
              <a:t>Tdap</a:t>
            </a:r>
            <a:r>
              <a:rPr lang="en-US" dirty="0"/>
              <a:t> is also due.  I get referrals from schools during immunization exclusion time in February and some of those parents tell me “the school says she/he only needs </a:t>
            </a:r>
            <a:r>
              <a:rPr lang="en-US" dirty="0" err="1"/>
              <a:t>Tdap</a:t>
            </a:r>
            <a:r>
              <a:rPr lang="en-US" dirty="0"/>
              <a:t>” when I bring up CDC guidelines of Meningococcal, HPV and flu vaccine.  I sometimes wish schools would acknowledge to parents/families that their medical provider may recommend other vaccines during their visit, not just the school-required vaccines</a:t>
            </a:r>
            <a:r>
              <a:rPr lang="en-US" dirty="0" smtClean="0"/>
              <a:t>.” – Community Nurse </a:t>
            </a:r>
          </a:p>
          <a:p>
            <a:r>
              <a:rPr lang="en-US" dirty="0" smtClean="0"/>
              <a:t>“This </a:t>
            </a:r>
            <a:r>
              <a:rPr lang="en-US" dirty="0"/>
              <a:t>may be a gap in knowledge.  From our sexual health curriculum programs, I don't think we really talked about this </a:t>
            </a:r>
            <a:r>
              <a:rPr lang="en-US" dirty="0" smtClean="0"/>
              <a:t>vaccination. [Our county Public Health Department received] </a:t>
            </a:r>
            <a:r>
              <a:rPr lang="en-US" dirty="0"/>
              <a:t>grant funds to reduce </a:t>
            </a:r>
            <a:r>
              <a:rPr lang="en-US" dirty="0" smtClean="0"/>
              <a:t>HPV.... </a:t>
            </a:r>
            <a:r>
              <a:rPr lang="en-US" dirty="0"/>
              <a:t>I don't think there was a focus on school educators providing this information</a:t>
            </a:r>
            <a:r>
              <a:rPr lang="en-US" dirty="0" smtClean="0"/>
              <a:t>.” – Public Health Manager</a:t>
            </a:r>
            <a:endParaRPr lang="en-US" dirty="0"/>
          </a:p>
        </p:txBody>
      </p:sp>
    </p:spTree>
    <p:extLst>
      <p:ext uri="{BB962C8B-B14F-4D97-AF65-F5344CB8AC3E}">
        <p14:creationId xmlns:p14="http://schemas.microsoft.com/office/powerpoint/2010/main" val="246928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2060"/>
                </a:solidFill>
              </a:rPr>
              <a:t>Local activities, challenges, &amp; potential solutions</a:t>
            </a:r>
          </a:p>
        </p:txBody>
      </p:sp>
      <p:sp>
        <p:nvSpPr>
          <p:cNvPr id="3" name="Subtitle 2"/>
          <p:cNvSpPr>
            <a:spLocks noGrp="1"/>
          </p:cNvSpPr>
          <p:nvPr>
            <p:ph type="subTitle" idx="1"/>
          </p:nvPr>
        </p:nvSpPr>
        <p:spPr>
          <a:xfrm>
            <a:off x="533400" y="3886200"/>
            <a:ext cx="8458200" cy="1752600"/>
          </a:xfrm>
        </p:spPr>
        <p:txBody>
          <a:bodyPr>
            <a:normAutofit/>
          </a:bodyPr>
          <a:lstStyle/>
          <a:p>
            <a:pPr>
              <a:spcBef>
                <a:spcPts val="0"/>
              </a:spcBef>
            </a:pPr>
            <a:r>
              <a:rPr lang="en-US" dirty="0">
                <a:solidFill>
                  <a:schemeClr val="tx1"/>
                </a:solidFill>
              </a:rPr>
              <a:t>Caitlin Dickinson, MPH</a:t>
            </a:r>
          </a:p>
          <a:p>
            <a:pPr>
              <a:spcBef>
                <a:spcPts val="0"/>
              </a:spcBef>
            </a:pPr>
            <a:r>
              <a:rPr lang="en-US" sz="2400" dirty="0"/>
              <a:t>Project </a:t>
            </a:r>
            <a:r>
              <a:rPr lang="en-US" sz="2400" dirty="0" smtClean="0"/>
              <a:t>Manager, RAVE </a:t>
            </a:r>
            <a:r>
              <a:rPr lang="en-US" sz="2400" dirty="0"/>
              <a:t>| Cancer Control Coordinator, HPV P30</a:t>
            </a:r>
          </a:p>
          <a:p>
            <a:pPr>
              <a:spcBef>
                <a:spcPts val="0"/>
              </a:spcBef>
            </a:pPr>
            <a:r>
              <a:rPr lang="en-US" sz="2400" dirty="0" smtClean="0"/>
              <a:t>Oregon </a:t>
            </a:r>
            <a:r>
              <a:rPr lang="en-US" sz="2400" dirty="0"/>
              <a:t>Rural Practice-based Research </a:t>
            </a:r>
            <a:r>
              <a:rPr lang="en-US" sz="2400" dirty="0" smtClean="0"/>
              <a:t>Network</a:t>
            </a:r>
            <a:endParaRPr lang="en-US" sz="2400" dirty="0"/>
          </a:p>
        </p:txBody>
      </p:sp>
    </p:spTree>
    <p:extLst>
      <p:ext uri="{BB962C8B-B14F-4D97-AF65-F5344CB8AC3E}">
        <p14:creationId xmlns:p14="http://schemas.microsoft.com/office/powerpoint/2010/main" val="255723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0"/>
            <a:ext cx="8229600" cy="1143000"/>
          </a:xfrm>
        </p:spPr>
        <p:txBody>
          <a:bodyPr>
            <a:normAutofit/>
          </a:bodyPr>
          <a:lstStyle/>
          <a:p>
            <a:r>
              <a:rPr lang="en-US" sz="3200" dirty="0" smtClean="0">
                <a:solidFill>
                  <a:srgbClr val="002060"/>
                </a:solidFill>
              </a:rPr>
              <a:t>Oregon Rural Practice-based Research Network</a:t>
            </a:r>
            <a:endParaRPr lang="en-US" sz="3200" dirty="0">
              <a:solidFill>
                <a:srgbClr val="002060"/>
              </a:solidFill>
            </a:endParaRPr>
          </a:p>
        </p:txBody>
      </p:sp>
      <p:pic>
        <p:nvPicPr>
          <p:cNvPr id="6" name="Picture 5"/>
          <p:cNvPicPr>
            <a:picLocks noChangeAspect="1"/>
          </p:cNvPicPr>
          <p:nvPr/>
        </p:nvPicPr>
        <p:blipFill>
          <a:blip r:embed="rId3"/>
          <a:stretch>
            <a:fillRect/>
          </a:stretch>
        </p:blipFill>
        <p:spPr>
          <a:xfrm>
            <a:off x="1346935" y="1286430"/>
            <a:ext cx="6450127" cy="4755292"/>
          </a:xfrm>
          <a:prstGeom prst="rect">
            <a:avLst/>
          </a:prstGeom>
        </p:spPr>
      </p:pic>
      <p:sp>
        <p:nvSpPr>
          <p:cNvPr id="8" name="TextBox 7"/>
          <p:cNvSpPr txBox="1"/>
          <p:nvPr/>
        </p:nvSpPr>
        <p:spPr>
          <a:xfrm>
            <a:off x="1847400" y="5861986"/>
            <a:ext cx="5791200" cy="646331"/>
          </a:xfrm>
          <a:prstGeom prst="rect">
            <a:avLst/>
          </a:prstGeom>
          <a:noFill/>
        </p:spPr>
        <p:txBody>
          <a:bodyPr wrap="square" rtlCol="0">
            <a:spAutoFit/>
          </a:bodyPr>
          <a:lstStyle/>
          <a:p>
            <a:pPr defTabSz="914400"/>
            <a:r>
              <a:rPr lang="en-US" i="1" dirty="0" smtClean="0">
                <a:solidFill>
                  <a:prstClr val="black"/>
                </a:solidFill>
              </a:rPr>
              <a:t>To improve the health of rural Oregonians by promoting knowledge transfer between communities and clinicians.</a:t>
            </a:r>
            <a:endParaRPr lang="en-US" i="1" dirty="0">
              <a:solidFill>
                <a:prstClr val="black"/>
              </a:solidFill>
            </a:endParaRPr>
          </a:p>
        </p:txBody>
      </p:sp>
      <p:pic>
        <p:nvPicPr>
          <p:cNvPr id="9" name="Picture 8"/>
          <p:cNvPicPr>
            <a:picLocks noChangeAspect="1"/>
          </p:cNvPicPr>
          <p:nvPr/>
        </p:nvPicPr>
        <p:blipFill>
          <a:blip r:embed="rId4"/>
          <a:stretch>
            <a:fillRect/>
          </a:stretch>
        </p:blipFill>
        <p:spPr>
          <a:xfrm>
            <a:off x="1143000" y="867697"/>
            <a:ext cx="7200000" cy="621846"/>
          </a:xfrm>
          <a:prstGeom prst="rect">
            <a:avLst/>
          </a:prstGeom>
        </p:spPr>
      </p:pic>
    </p:spTree>
    <p:extLst>
      <p:ext uri="{BB962C8B-B14F-4D97-AF65-F5344CB8AC3E}">
        <p14:creationId xmlns:p14="http://schemas.microsoft.com/office/powerpoint/2010/main" val="2265894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21115" b="14449"/>
          <a:stretch/>
        </p:blipFill>
        <p:spPr>
          <a:xfrm>
            <a:off x="1828800" y="3948526"/>
            <a:ext cx="6020438" cy="2909474"/>
          </a:xfrm>
          <a:prstGeom prst="rect">
            <a:avLst/>
          </a:prstGeom>
        </p:spPr>
      </p:pic>
      <p:sp>
        <p:nvSpPr>
          <p:cNvPr id="2" name="Title 1"/>
          <p:cNvSpPr>
            <a:spLocks noGrp="1"/>
          </p:cNvSpPr>
          <p:nvPr>
            <p:ph type="title"/>
          </p:nvPr>
        </p:nvSpPr>
        <p:spPr>
          <a:xfrm>
            <a:off x="152400" y="274638"/>
            <a:ext cx="8839200" cy="944562"/>
          </a:xfrm>
        </p:spPr>
        <p:txBody>
          <a:bodyPr>
            <a:noAutofit/>
          </a:bodyPr>
          <a:lstStyle/>
          <a:p>
            <a:r>
              <a:rPr lang="en-US" sz="3200" dirty="0">
                <a:solidFill>
                  <a:srgbClr val="002060"/>
                </a:solidFill>
              </a:rPr>
              <a:t>HPV Vaccination in </a:t>
            </a:r>
            <a:r>
              <a:rPr lang="en-US" sz="3200" dirty="0" smtClean="0">
                <a:solidFill>
                  <a:srgbClr val="002060"/>
                </a:solidFill>
              </a:rPr>
              <a:t>Oregon (HPV P30);</a:t>
            </a:r>
            <a:br>
              <a:rPr lang="en-US" sz="3200" dirty="0" smtClean="0">
                <a:solidFill>
                  <a:srgbClr val="002060"/>
                </a:solidFill>
              </a:rPr>
            </a:br>
            <a:r>
              <a:rPr lang="en-US" sz="2000" dirty="0" smtClean="0">
                <a:solidFill>
                  <a:srgbClr val="002060"/>
                </a:solidFill>
              </a:rPr>
              <a:t>Detecting </a:t>
            </a:r>
            <a:r>
              <a:rPr lang="en-US" sz="2000" dirty="0">
                <a:solidFill>
                  <a:srgbClr val="002060"/>
                </a:solidFill>
              </a:rPr>
              <a:t>Geographic/Racial Disparities, Inequities and Population </a:t>
            </a:r>
            <a:r>
              <a:rPr lang="en-US" sz="2000" dirty="0" smtClean="0">
                <a:solidFill>
                  <a:srgbClr val="002060"/>
                </a:solidFill>
              </a:rPr>
              <a:t>Mores </a:t>
            </a:r>
            <a:r>
              <a:rPr lang="en-US" sz="2000" dirty="0"/>
              <a:t/>
            </a:r>
            <a:br>
              <a:rPr lang="en-US" sz="2000" dirty="0"/>
            </a:br>
            <a:endParaRPr lang="en-US" sz="2000" dirty="0">
              <a:solidFill>
                <a:srgbClr val="002060"/>
              </a:solidFill>
            </a:endParaRPr>
          </a:p>
        </p:txBody>
      </p:sp>
      <p:sp>
        <p:nvSpPr>
          <p:cNvPr id="5" name="Subtitle 4"/>
          <p:cNvSpPr>
            <a:spLocks noGrp="1"/>
          </p:cNvSpPr>
          <p:nvPr>
            <p:ph idx="1"/>
          </p:nvPr>
        </p:nvSpPr>
        <p:spPr>
          <a:xfrm>
            <a:off x="457200" y="1066800"/>
            <a:ext cx="8229600" cy="5334000"/>
          </a:xfrm>
        </p:spPr>
        <p:txBody>
          <a:bodyPr>
            <a:noAutofit/>
          </a:bodyPr>
          <a:lstStyle/>
          <a:p>
            <a:pPr>
              <a:spcBef>
                <a:spcPts val="0"/>
              </a:spcBef>
            </a:pPr>
            <a:r>
              <a:rPr lang="en-US" sz="1600" b="1" dirty="0">
                <a:solidFill>
                  <a:schemeClr val="tx1">
                    <a:lumMod val="85000"/>
                    <a:lumOff val="15000"/>
                  </a:schemeClr>
                </a:solidFill>
              </a:rPr>
              <a:t>Principal Investigator: </a:t>
            </a:r>
            <a:r>
              <a:rPr lang="en-US" sz="1600" dirty="0" smtClean="0">
                <a:solidFill>
                  <a:schemeClr val="tx1">
                    <a:lumMod val="85000"/>
                    <a:lumOff val="15000"/>
                  </a:schemeClr>
                </a:solidFill>
              </a:rPr>
              <a:t>Jackilen Shannon, PhD</a:t>
            </a:r>
            <a:endParaRPr lang="en-US" sz="1600" dirty="0">
              <a:solidFill>
                <a:schemeClr val="tx1">
                  <a:lumMod val="85000"/>
                  <a:lumOff val="15000"/>
                </a:schemeClr>
              </a:solidFill>
            </a:endParaRPr>
          </a:p>
          <a:p>
            <a:pPr algn="l">
              <a:spcBef>
                <a:spcPts val="0"/>
              </a:spcBef>
            </a:pPr>
            <a:r>
              <a:rPr lang="en-US" sz="1600" b="1" dirty="0" smtClean="0">
                <a:solidFill>
                  <a:schemeClr val="tx1">
                    <a:lumMod val="85000"/>
                    <a:lumOff val="15000"/>
                  </a:schemeClr>
                </a:solidFill>
                <a:latin typeface="+mj-lt"/>
              </a:rPr>
              <a:t>Institution: </a:t>
            </a:r>
            <a:r>
              <a:rPr lang="en-US" sz="1600" dirty="0" smtClean="0">
                <a:solidFill>
                  <a:schemeClr val="tx1">
                    <a:lumMod val="85000"/>
                    <a:lumOff val="15000"/>
                  </a:schemeClr>
                </a:solidFill>
                <a:latin typeface="+mj-lt"/>
              </a:rPr>
              <a:t>Knight Cancer Institute, OHSU</a:t>
            </a:r>
            <a:endParaRPr lang="en-US" sz="1600" b="1" dirty="0" smtClean="0">
              <a:solidFill>
                <a:schemeClr val="tx1">
                  <a:lumMod val="85000"/>
                  <a:lumOff val="15000"/>
                </a:schemeClr>
              </a:solidFill>
              <a:latin typeface="+mj-lt"/>
            </a:endParaRPr>
          </a:p>
          <a:p>
            <a:pPr algn="l">
              <a:spcBef>
                <a:spcPts val="0"/>
              </a:spcBef>
            </a:pPr>
            <a:r>
              <a:rPr lang="en-US" sz="1600" b="1" dirty="0" smtClean="0">
                <a:solidFill>
                  <a:schemeClr val="tx1">
                    <a:lumMod val="85000"/>
                    <a:lumOff val="15000"/>
                  </a:schemeClr>
                </a:solidFill>
                <a:latin typeface="+mj-lt"/>
              </a:rPr>
              <a:t>Project Dates: </a:t>
            </a:r>
            <a:r>
              <a:rPr lang="en-US" sz="1600" dirty="0" smtClean="0">
                <a:solidFill>
                  <a:schemeClr val="tx1">
                    <a:lumMod val="85000"/>
                    <a:lumOff val="15000"/>
                  </a:schemeClr>
                </a:solidFill>
                <a:latin typeface="+mj-lt"/>
              </a:rPr>
              <a:t>July 1, 2017 – June 30, 2018</a:t>
            </a:r>
          </a:p>
        </p:txBody>
      </p:sp>
      <p:sp>
        <p:nvSpPr>
          <p:cNvPr id="6" name="Title 3"/>
          <p:cNvSpPr txBox="1">
            <a:spLocks/>
          </p:cNvSpPr>
          <p:nvPr/>
        </p:nvSpPr>
        <p:spPr>
          <a:xfrm>
            <a:off x="685800" y="1219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900" dirty="0">
              <a:solidFill>
                <a:prstClr val="black"/>
              </a:solidFill>
            </a:endParaRPr>
          </a:p>
        </p:txBody>
      </p:sp>
      <p:sp>
        <p:nvSpPr>
          <p:cNvPr id="7" name="Rectangle 6"/>
          <p:cNvSpPr/>
          <p:nvPr/>
        </p:nvSpPr>
        <p:spPr>
          <a:xfrm>
            <a:off x="422564" y="1962187"/>
            <a:ext cx="8229600" cy="2308324"/>
          </a:xfrm>
          <a:prstGeom prst="rect">
            <a:avLst/>
          </a:prstGeom>
        </p:spPr>
        <p:txBody>
          <a:bodyPr wrap="square">
            <a:spAutoFit/>
          </a:bodyPr>
          <a:lstStyle/>
          <a:p>
            <a:pPr algn="ctr" defTabSz="914400" fontAlgn="base"/>
            <a:r>
              <a:rPr lang="en-US" sz="2400" dirty="0" smtClean="0">
                <a:solidFill>
                  <a:prstClr val="black"/>
                </a:solidFill>
              </a:rPr>
              <a:t>We </a:t>
            </a:r>
            <a:r>
              <a:rPr lang="en-US" sz="2400" dirty="0">
                <a:solidFill>
                  <a:prstClr val="black"/>
                </a:solidFill>
              </a:rPr>
              <a:t>seek to </a:t>
            </a:r>
            <a:r>
              <a:rPr lang="en-US" sz="2400" b="1" dirty="0">
                <a:solidFill>
                  <a:prstClr val="black"/>
                </a:solidFill>
              </a:rPr>
              <a:t>conduct environmental scans in seven rural counties </a:t>
            </a:r>
            <a:r>
              <a:rPr lang="en-US" sz="2400" dirty="0">
                <a:solidFill>
                  <a:prstClr val="black"/>
                </a:solidFill>
              </a:rPr>
              <a:t>that reflect dyads or triads of geographically similar counties and which have very divergent HPV immunization coverage. We will </a:t>
            </a:r>
            <a:r>
              <a:rPr lang="en-US" sz="2400" b="1" dirty="0">
                <a:solidFill>
                  <a:prstClr val="black"/>
                </a:solidFill>
              </a:rPr>
              <a:t>identify both barriers and facilitators to full vaccination </a:t>
            </a:r>
            <a:r>
              <a:rPr lang="en-US" sz="2400" dirty="0">
                <a:solidFill>
                  <a:prstClr val="black"/>
                </a:solidFill>
              </a:rPr>
              <a:t>among adolescents and ideally </a:t>
            </a:r>
            <a:r>
              <a:rPr lang="en-US" sz="2400" b="1" dirty="0">
                <a:solidFill>
                  <a:prstClr val="black"/>
                </a:solidFill>
                <a:effectLst>
                  <a:outerShdw blurRad="38100" dist="38100" dir="2700000" algn="tl">
                    <a:srgbClr val="000000">
                      <a:alpha val="43137"/>
                    </a:srgbClr>
                  </a:outerShdw>
                </a:effectLst>
              </a:rPr>
              <a:t>approaches to improvement </a:t>
            </a:r>
            <a:r>
              <a:rPr lang="en-US" sz="2400" dirty="0">
                <a:solidFill>
                  <a:prstClr val="black"/>
                </a:solidFill>
              </a:rPr>
              <a:t>that may be most easily shared across rural regions.</a:t>
            </a:r>
          </a:p>
        </p:txBody>
      </p:sp>
    </p:spTree>
    <p:extLst>
      <p:ext uri="{BB962C8B-B14F-4D97-AF65-F5344CB8AC3E}">
        <p14:creationId xmlns:p14="http://schemas.microsoft.com/office/powerpoint/2010/main" val="21907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solidFill>
                  <a:srgbClr val="002060"/>
                </a:solidFill>
              </a:rPr>
              <a:t>The Rural Adolescent Vaccine Enterprise (RAVE)</a:t>
            </a:r>
            <a:endParaRPr lang="en-US" sz="3200" dirty="0">
              <a:solidFill>
                <a:srgbClr val="002060"/>
              </a:solidFill>
            </a:endParaRPr>
          </a:p>
        </p:txBody>
      </p:sp>
      <p:sp>
        <p:nvSpPr>
          <p:cNvPr id="5" name="Subtitle 4"/>
          <p:cNvSpPr>
            <a:spLocks noGrp="1"/>
          </p:cNvSpPr>
          <p:nvPr>
            <p:ph idx="1"/>
          </p:nvPr>
        </p:nvSpPr>
        <p:spPr>
          <a:xfrm>
            <a:off x="457200" y="1066800"/>
            <a:ext cx="8229600" cy="5334000"/>
          </a:xfrm>
        </p:spPr>
        <p:txBody>
          <a:bodyPr>
            <a:noAutofit/>
          </a:bodyPr>
          <a:lstStyle/>
          <a:p>
            <a:pPr>
              <a:spcBef>
                <a:spcPts val="0"/>
              </a:spcBef>
            </a:pPr>
            <a:r>
              <a:rPr lang="en-US" sz="1600" b="1" dirty="0">
                <a:solidFill>
                  <a:schemeClr val="tx1">
                    <a:lumMod val="85000"/>
                    <a:lumOff val="15000"/>
                  </a:schemeClr>
                </a:solidFill>
              </a:rPr>
              <a:t>Principal Investigator: </a:t>
            </a:r>
            <a:r>
              <a:rPr lang="en-US" sz="1600" dirty="0">
                <a:solidFill>
                  <a:schemeClr val="tx1">
                    <a:lumMod val="85000"/>
                    <a:lumOff val="15000"/>
                  </a:schemeClr>
                </a:solidFill>
              </a:rPr>
              <a:t>Lyle “LJ” </a:t>
            </a:r>
            <a:r>
              <a:rPr lang="en-US" sz="1600" dirty="0" smtClean="0">
                <a:solidFill>
                  <a:schemeClr val="tx1">
                    <a:lumMod val="85000"/>
                    <a:lumOff val="15000"/>
                  </a:schemeClr>
                </a:solidFill>
              </a:rPr>
              <a:t>Fagnan, MD</a:t>
            </a:r>
            <a:endParaRPr lang="en-US" sz="1600" dirty="0">
              <a:solidFill>
                <a:schemeClr val="tx1">
                  <a:lumMod val="85000"/>
                  <a:lumOff val="15000"/>
                </a:schemeClr>
              </a:solidFill>
            </a:endParaRPr>
          </a:p>
          <a:p>
            <a:pPr algn="l">
              <a:spcBef>
                <a:spcPts val="0"/>
              </a:spcBef>
            </a:pPr>
            <a:r>
              <a:rPr lang="en-US" sz="1600" b="1" dirty="0" smtClean="0">
                <a:solidFill>
                  <a:schemeClr val="tx1">
                    <a:lumMod val="85000"/>
                    <a:lumOff val="15000"/>
                  </a:schemeClr>
                </a:solidFill>
                <a:latin typeface="+mj-lt"/>
              </a:rPr>
              <a:t>Institution: </a:t>
            </a:r>
            <a:r>
              <a:rPr lang="en-US" sz="1600" dirty="0" smtClean="0">
                <a:solidFill>
                  <a:schemeClr val="tx1">
                    <a:lumMod val="85000"/>
                    <a:lumOff val="15000"/>
                  </a:schemeClr>
                </a:solidFill>
                <a:latin typeface="+mj-lt"/>
              </a:rPr>
              <a:t>Oregon Rural Practice-based Research Network, OHSU</a:t>
            </a:r>
            <a:endParaRPr lang="en-US" sz="1600" b="1" dirty="0" smtClean="0">
              <a:solidFill>
                <a:schemeClr val="tx1">
                  <a:lumMod val="85000"/>
                  <a:lumOff val="15000"/>
                </a:schemeClr>
              </a:solidFill>
              <a:latin typeface="+mj-lt"/>
            </a:endParaRPr>
          </a:p>
          <a:p>
            <a:pPr algn="l">
              <a:spcBef>
                <a:spcPts val="0"/>
              </a:spcBef>
            </a:pPr>
            <a:r>
              <a:rPr lang="en-US" sz="1600" b="1" dirty="0" smtClean="0">
                <a:solidFill>
                  <a:schemeClr val="tx1">
                    <a:lumMod val="85000"/>
                    <a:lumOff val="15000"/>
                  </a:schemeClr>
                </a:solidFill>
                <a:latin typeface="+mj-lt"/>
              </a:rPr>
              <a:t>Project Dates: </a:t>
            </a:r>
            <a:r>
              <a:rPr lang="en-US" sz="1600" dirty="0" smtClean="0">
                <a:solidFill>
                  <a:schemeClr val="tx1">
                    <a:lumMod val="85000"/>
                    <a:lumOff val="15000"/>
                  </a:schemeClr>
                </a:solidFill>
                <a:latin typeface="+mj-lt"/>
              </a:rPr>
              <a:t>July 1, 2018 – June 30, 2023</a:t>
            </a:r>
          </a:p>
        </p:txBody>
      </p:sp>
      <p:sp>
        <p:nvSpPr>
          <p:cNvPr id="6" name="Title 3"/>
          <p:cNvSpPr txBox="1">
            <a:spLocks/>
          </p:cNvSpPr>
          <p:nvPr/>
        </p:nvSpPr>
        <p:spPr>
          <a:xfrm>
            <a:off x="685800" y="1219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900" dirty="0">
              <a:solidFill>
                <a:prstClr val="black"/>
              </a:solidFill>
            </a:endParaRPr>
          </a:p>
        </p:txBody>
      </p:sp>
      <p:sp>
        <p:nvSpPr>
          <p:cNvPr id="7" name="Rectangle 6"/>
          <p:cNvSpPr/>
          <p:nvPr/>
        </p:nvSpPr>
        <p:spPr>
          <a:xfrm>
            <a:off x="422564" y="1962187"/>
            <a:ext cx="8229600" cy="3200876"/>
          </a:xfrm>
          <a:prstGeom prst="rect">
            <a:avLst/>
          </a:prstGeom>
        </p:spPr>
        <p:txBody>
          <a:bodyPr wrap="square">
            <a:spAutoFit/>
          </a:bodyPr>
          <a:lstStyle/>
          <a:p>
            <a:pPr algn="ctr" defTabSz="914400"/>
            <a:r>
              <a:rPr lang="en-US" sz="2400" dirty="0">
                <a:solidFill>
                  <a:prstClr val="black"/>
                </a:solidFill>
              </a:rPr>
              <a:t>HPV is linked to many </a:t>
            </a:r>
            <a:r>
              <a:rPr lang="en-US" sz="2400" dirty="0" smtClean="0">
                <a:solidFill>
                  <a:prstClr val="black"/>
                </a:solidFill>
              </a:rPr>
              <a:t>cancers. Though </a:t>
            </a:r>
            <a:r>
              <a:rPr lang="en-US" sz="2400" dirty="0">
                <a:solidFill>
                  <a:prstClr val="black"/>
                </a:solidFill>
              </a:rPr>
              <a:t>there is a vaccine that can prevent the spread of HPV infection, </a:t>
            </a:r>
            <a:r>
              <a:rPr lang="en-US" sz="2400" b="1" dirty="0">
                <a:solidFill>
                  <a:prstClr val="black"/>
                </a:solidFill>
              </a:rPr>
              <a:t>vaccination rates fall far short of desired targets</a:t>
            </a:r>
            <a:r>
              <a:rPr lang="en-US" sz="2400" dirty="0">
                <a:solidFill>
                  <a:prstClr val="black"/>
                </a:solidFill>
              </a:rPr>
              <a:t>. </a:t>
            </a:r>
            <a:r>
              <a:rPr lang="en-US" sz="2400" dirty="0" smtClean="0">
                <a:solidFill>
                  <a:prstClr val="black"/>
                </a:solidFill>
              </a:rPr>
              <a:t>The Healthy </a:t>
            </a:r>
            <a:r>
              <a:rPr lang="en-US" sz="2400" dirty="0">
                <a:solidFill>
                  <a:prstClr val="black"/>
                </a:solidFill>
              </a:rPr>
              <a:t>People 2020 Goal for completion of the </a:t>
            </a:r>
            <a:r>
              <a:rPr lang="en-US" sz="2400" dirty="0" smtClean="0">
                <a:solidFill>
                  <a:prstClr val="black"/>
                </a:solidFill>
              </a:rPr>
              <a:t>vaccine </a:t>
            </a:r>
            <a:r>
              <a:rPr lang="en-US" sz="2400" dirty="0">
                <a:solidFill>
                  <a:prstClr val="black"/>
                </a:solidFill>
              </a:rPr>
              <a:t>series by age 13 to 15 years is 80</a:t>
            </a:r>
            <a:r>
              <a:rPr lang="en-US" sz="2400" dirty="0" smtClean="0">
                <a:solidFill>
                  <a:prstClr val="black"/>
                </a:solidFill>
              </a:rPr>
              <a:t>%, yet </a:t>
            </a:r>
            <a:r>
              <a:rPr lang="en-US" sz="2400" b="1" dirty="0">
                <a:solidFill>
                  <a:prstClr val="black"/>
                </a:solidFill>
              </a:rPr>
              <a:t>only 40% of females and 21% of males currently complete it</a:t>
            </a:r>
            <a:r>
              <a:rPr lang="en-US" sz="2400" i="1" dirty="0">
                <a:solidFill>
                  <a:prstClr val="black"/>
                </a:solidFill>
              </a:rPr>
              <a:t>. </a:t>
            </a:r>
          </a:p>
          <a:p>
            <a:pPr algn="ctr" defTabSz="914400"/>
            <a:endParaRPr lang="en-US" sz="1000" dirty="0" smtClean="0">
              <a:solidFill>
                <a:prstClr val="black"/>
              </a:solidFill>
            </a:endParaRPr>
          </a:p>
          <a:p>
            <a:pPr algn="ctr" defTabSz="914400"/>
            <a:r>
              <a:rPr lang="en-US" sz="2400" dirty="0" smtClean="0">
                <a:solidFill>
                  <a:prstClr val="black"/>
                </a:solidFill>
              </a:rPr>
              <a:t>This </a:t>
            </a:r>
            <a:r>
              <a:rPr lang="en-US" sz="2400" dirty="0">
                <a:solidFill>
                  <a:prstClr val="black"/>
                </a:solidFill>
              </a:rPr>
              <a:t>comprehensive intervention study will shed new light on </a:t>
            </a:r>
            <a:r>
              <a:rPr lang="en-US" sz="2400" b="1" dirty="0">
                <a:solidFill>
                  <a:prstClr val="black"/>
                </a:solidFill>
                <a:effectLst>
                  <a:outerShdw blurRad="38100" dist="38100" dir="2700000" algn="tl">
                    <a:srgbClr val="000000">
                      <a:alpha val="43137"/>
                    </a:srgbClr>
                  </a:outerShdw>
                </a:effectLst>
              </a:rPr>
              <a:t>how</a:t>
            </a:r>
            <a:r>
              <a:rPr lang="en-US" sz="2400" dirty="0">
                <a:solidFill>
                  <a:prstClr val="black"/>
                </a:solidFill>
                <a:effectLst>
                  <a:outerShdw blurRad="38100" dist="38100" dir="2700000" algn="tl">
                    <a:srgbClr val="000000">
                      <a:alpha val="43137"/>
                    </a:srgbClr>
                  </a:outerShdw>
                </a:effectLst>
              </a:rPr>
              <a:t> </a:t>
            </a:r>
            <a:r>
              <a:rPr lang="en-US" sz="2400" b="1" u="sng" dirty="0" smtClean="0">
                <a:solidFill>
                  <a:prstClr val="black"/>
                </a:solidFill>
                <a:effectLst>
                  <a:outerShdw blurRad="38100" dist="38100" dir="2700000" algn="tl">
                    <a:srgbClr val="000000">
                      <a:alpha val="43137"/>
                    </a:srgbClr>
                  </a:outerShdw>
                </a:effectLst>
              </a:rPr>
              <a:t>rural</a:t>
            </a:r>
            <a:r>
              <a:rPr lang="en-US" sz="2400" dirty="0" smtClean="0">
                <a:solidFill>
                  <a:prstClr val="black"/>
                </a:solidFill>
                <a:effectLst>
                  <a:outerShdw blurRad="38100" dist="38100" dir="2700000" algn="tl">
                    <a:srgbClr val="000000">
                      <a:alpha val="43137"/>
                    </a:srgbClr>
                  </a:outerShdw>
                </a:effectLst>
              </a:rPr>
              <a:t> </a:t>
            </a:r>
            <a:r>
              <a:rPr lang="en-US" sz="2400" b="1" dirty="0" smtClean="0">
                <a:solidFill>
                  <a:prstClr val="black"/>
                </a:solidFill>
                <a:effectLst>
                  <a:outerShdw blurRad="38100" dist="38100" dir="2700000" algn="tl">
                    <a:srgbClr val="000000">
                      <a:alpha val="43137"/>
                    </a:srgbClr>
                  </a:outerShdw>
                </a:effectLst>
              </a:rPr>
              <a:t>communities </a:t>
            </a:r>
            <a:r>
              <a:rPr lang="en-US" sz="2400" b="1" dirty="0">
                <a:solidFill>
                  <a:prstClr val="black"/>
                </a:solidFill>
                <a:effectLst>
                  <a:outerShdw blurRad="38100" dist="38100" dir="2700000" algn="tl">
                    <a:srgbClr val="000000">
                      <a:alpha val="43137"/>
                    </a:srgbClr>
                  </a:outerShdw>
                </a:effectLst>
              </a:rPr>
              <a:t>and primary care practices can improve immunization rates</a:t>
            </a:r>
            <a:r>
              <a:rPr lang="en-US" sz="2400" dirty="0">
                <a:solidFill>
                  <a:prstClr val="black"/>
                </a:solidFill>
              </a:rPr>
              <a:t>.</a:t>
            </a:r>
          </a:p>
        </p:txBody>
      </p:sp>
      <p:graphicFrame>
        <p:nvGraphicFramePr>
          <p:cNvPr id="8" name="Content Placeholder 3"/>
          <p:cNvGraphicFramePr>
            <a:graphicFrameLocks/>
          </p:cNvGraphicFramePr>
          <p:nvPr>
            <p:extLst/>
          </p:nvPr>
        </p:nvGraphicFramePr>
        <p:xfrm>
          <a:off x="457200" y="4805356"/>
          <a:ext cx="8229600" cy="168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22564" y="6031468"/>
            <a:ext cx="1981200" cy="369332"/>
          </a:xfrm>
          <a:prstGeom prst="rect">
            <a:avLst/>
          </a:prstGeom>
          <a:noFill/>
        </p:spPr>
        <p:txBody>
          <a:bodyPr wrap="square" rtlCol="0">
            <a:spAutoFit/>
          </a:bodyPr>
          <a:lstStyle/>
          <a:p>
            <a:pPr defTabSz="914400"/>
            <a:r>
              <a:rPr lang="en-US" dirty="0" smtClean="0">
                <a:solidFill>
                  <a:prstClr val="black"/>
                </a:solidFill>
              </a:rPr>
              <a:t>Study Design</a:t>
            </a:r>
            <a:endParaRPr lang="en-US" dirty="0">
              <a:solidFill>
                <a:prstClr val="black"/>
              </a:solidFill>
            </a:endParaRPr>
          </a:p>
        </p:txBody>
      </p:sp>
    </p:spTree>
    <p:extLst>
      <p:ext uri="{BB962C8B-B14F-4D97-AF65-F5344CB8AC3E}">
        <p14:creationId xmlns:p14="http://schemas.microsoft.com/office/powerpoint/2010/main" val="412656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rPr>
              <a:t>Setting: HPV P30 &amp; RAVE</a:t>
            </a:r>
            <a:endParaRPr lang="en-US" sz="3200" dirty="0">
              <a:solidFill>
                <a:srgbClr val="002060"/>
              </a:solidFill>
            </a:endParaRPr>
          </a:p>
        </p:txBody>
      </p:sp>
      <p:sp>
        <p:nvSpPr>
          <p:cNvPr id="6" name="Content Placeholder 5"/>
          <p:cNvSpPr txBox="1">
            <a:spLocks noGrp="1"/>
          </p:cNvSpPr>
          <p:nvPr>
            <p:ph sz="half" idx="1"/>
          </p:nvPr>
        </p:nvSpPr>
        <p:spPr>
          <a:xfrm>
            <a:off x="323707" y="1250129"/>
            <a:ext cx="4038600" cy="4967514"/>
          </a:xfrm>
          <a:prstGeom prst="rect">
            <a:avLst/>
          </a:prstGeom>
          <a:noFill/>
        </p:spPr>
        <p:txBody>
          <a:bodyPr wrap="square" rtlCol="0">
            <a:spAutoFit/>
          </a:bodyPr>
          <a:lstStyle/>
          <a:p>
            <a:pPr marL="0" indent="0">
              <a:spcBef>
                <a:spcPts val="0"/>
              </a:spcBef>
              <a:buNone/>
            </a:pPr>
            <a:r>
              <a:rPr lang="en-US" dirty="0" smtClean="0"/>
              <a:t>In rural Oregon, </a:t>
            </a:r>
          </a:p>
          <a:p>
            <a:pPr marL="0" indent="0">
              <a:spcBef>
                <a:spcPts val="0"/>
              </a:spcBef>
              <a:buNone/>
            </a:pPr>
            <a:r>
              <a:rPr lang="en-US" dirty="0" smtClean="0"/>
              <a:t>county-level completion of the HPV vaccine </a:t>
            </a:r>
          </a:p>
          <a:p>
            <a:pPr marL="0" indent="0">
              <a:spcBef>
                <a:spcPts val="0"/>
              </a:spcBef>
              <a:buNone/>
            </a:pPr>
            <a:r>
              <a:rPr lang="en-US" dirty="0" smtClean="0"/>
              <a:t>series is </a:t>
            </a:r>
            <a:r>
              <a:rPr lang="en-US" b="1" dirty="0" smtClean="0">
                <a:effectLst>
                  <a:outerShdw blurRad="38100" dist="38100" dir="2700000" algn="tl">
                    <a:srgbClr val="000000">
                      <a:alpha val="43137"/>
                    </a:srgbClr>
                  </a:outerShdw>
                </a:effectLst>
              </a:rPr>
              <a:t>only 27.8%</a:t>
            </a:r>
            <a:r>
              <a:rPr lang="en-US" dirty="0" smtClean="0">
                <a:effectLst>
                  <a:outerShdw blurRad="38100" dist="38100" dir="2700000" algn="tl">
                    <a:srgbClr val="000000">
                      <a:alpha val="43137"/>
                    </a:srgbClr>
                  </a:outerShdw>
                </a:effectLst>
              </a:rPr>
              <a:t>.</a:t>
            </a:r>
          </a:p>
          <a:p>
            <a:pPr marL="0" indent="0">
              <a:spcBef>
                <a:spcPts val="0"/>
              </a:spcBef>
              <a:buNone/>
            </a:pPr>
            <a:endParaRPr lang="en-US" sz="1200" i="1" dirty="0">
              <a:effectLst>
                <a:outerShdw blurRad="38100" dist="38100" dir="2700000" algn="tl">
                  <a:srgbClr val="000000">
                    <a:alpha val="43137"/>
                  </a:srgbClr>
                </a:outerShdw>
              </a:effectLst>
            </a:endParaRPr>
          </a:p>
          <a:p>
            <a:pPr marL="0" indent="0">
              <a:spcBef>
                <a:spcPts val="0"/>
              </a:spcBef>
              <a:buNone/>
            </a:pPr>
            <a:r>
              <a:rPr lang="en-US" sz="2000" dirty="0"/>
              <a:t>Rural areas have unique challenges </a:t>
            </a:r>
          </a:p>
          <a:p>
            <a:pPr marL="0" indent="0">
              <a:spcBef>
                <a:spcPts val="0"/>
              </a:spcBef>
              <a:buNone/>
            </a:pPr>
            <a:r>
              <a:rPr lang="en-US" sz="2000" dirty="0"/>
              <a:t>regarding HPV and are understudied</a:t>
            </a:r>
          </a:p>
          <a:p>
            <a:pPr>
              <a:spcBef>
                <a:spcPts val="0"/>
              </a:spcBef>
            </a:pPr>
            <a:r>
              <a:rPr lang="en-US" sz="2000" dirty="0"/>
              <a:t>Less access to pediatricians</a:t>
            </a:r>
          </a:p>
          <a:p>
            <a:pPr>
              <a:spcBef>
                <a:spcPts val="0"/>
              </a:spcBef>
            </a:pPr>
            <a:r>
              <a:rPr lang="en-US" sz="2000" dirty="0"/>
              <a:t>Lower health literacy</a:t>
            </a:r>
          </a:p>
          <a:p>
            <a:pPr>
              <a:spcBef>
                <a:spcPts val="0"/>
              </a:spcBef>
            </a:pPr>
            <a:r>
              <a:rPr lang="en-US" sz="2000" dirty="0"/>
              <a:t>Belief systems</a:t>
            </a:r>
          </a:p>
          <a:p>
            <a:pPr marL="0" indent="0">
              <a:spcBef>
                <a:spcPts val="0"/>
              </a:spcBef>
              <a:buNone/>
            </a:pPr>
            <a:endParaRPr lang="en-US" i="1" dirty="0" smtClean="0">
              <a:effectLst>
                <a:outerShdw blurRad="38100" dist="38100" dir="2700000" algn="tl">
                  <a:srgbClr val="000000">
                    <a:alpha val="43137"/>
                  </a:srgbClr>
                </a:outerShdw>
              </a:effectLst>
            </a:endParaRPr>
          </a:p>
          <a:p>
            <a:pPr marL="0" indent="0">
              <a:buNone/>
            </a:pPr>
            <a:endParaRPr lang="en-US" sz="1800" i="1" dirty="0" smtClean="0"/>
          </a:p>
          <a:p>
            <a:pPr marL="0" indent="0">
              <a:buNone/>
            </a:pPr>
            <a:endParaRPr lang="en-US" sz="1800" i="1" dirty="0"/>
          </a:p>
          <a:p>
            <a:pPr marL="0" indent="0">
              <a:buNone/>
            </a:pPr>
            <a:endParaRPr lang="en-US" sz="1800" i="1" dirty="0" smtClean="0"/>
          </a:p>
        </p:txBody>
      </p:sp>
      <p:pic>
        <p:nvPicPr>
          <p:cNvPr id="5" name="Picture 4"/>
          <p:cNvPicPr>
            <a:picLocks noChangeAspect="1"/>
          </p:cNvPicPr>
          <p:nvPr/>
        </p:nvPicPr>
        <p:blipFill rotWithShape="1">
          <a:blip r:embed="rId3"/>
          <a:srcRect l="29166" t="21085" r="15000" b="8607"/>
          <a:stretch/>
        </p:blipFill>
        <p:spPr>
          <a:xfrm>
            <a:off x="4245274" y="1292376"/>
            <a:ext cx="4878673" cy="3339386"/>
          </a:xfrm>
          <a:prstGeom prst="rect">
            <a:avLst/>
          </a:prstGeom>
        </p:spPr>
      </p:pic>
      <p:sp>
        <p:nvSpPr>
          <p:cNvPr id="3" name="TextBox 2"/>
          <p:cNvSpPr txBox="1"/>
          <p:nvPr/>
        </p:nvSpPr>
        <p:spPr>
          <a:xfrm>
            <a:off x="4185767" y="4631762"/>
            <a:ext cx="4677574" cy="553998"/>
          </a:xfrm>
          <a:prstGeom prst="rect">
            <a:avLst/>
          </a:prstGeom>
          <a:noFill/>
        </p:spPr>
        <p:txBody>
          <a:bodyPr wrap="square" rtlCol="0">
            <a:spAutoFit/>
          </a:bodyPr>
          <a:lstStyle/>
          <a:p>
            <a:pPr defTabSz="914400"/>
            <a:r>
              <a:rPr lang="en-US" sz="1000" dirty="0" smtClean="0">
                <a:solidFill>
                  <a:prstClr val="black"/>
                </a:solidFill>
              </a:rPr>
              <a:t>                               Minding the Gap: Tdap vs. HPV Rates, Oregon 2016 data</a:t>
            </a:r>
          </a:p>
          <a:p>
            <a:pPr defTabSz="914400"/>
            <a:endParaRPr lang="en-US" sz="1000" dirty="0" smtClean="0">
              <a:solidFill>
                <a:prstClr val="black"/>
              </a:solidFill>
            </a:endParaRPr>
          </a:p>
          <a:p>
            <a:pPr defTabSz="914400"/>
            <a:endParaRPr lang="en-US" sz="1000" dirty="0">
              <a:solidFill>
                <a:prstClr val="black"/>
              </a:solidFill>
            </a:endParaRPr>
          </a:p>
        </p:txBody>
      </p:sp>
      <p:sp>
        <p:nvSpPr>
          <p:cNvPr id="4" name="TextBox 3"/>
          <p:cNvSpPr txBox="1"/>
          <p:nvPr/>
        </p:nvSpPr>
        <p:spPr>
          <a:xfrm>
            <a:off x="302183" y="5105400"/>
            <a:ext cx="8539633" cy="1477328"/>
          </a:xfrm>
          <a:prstGeom prst="rect">
            <a:avLst/>
          </a:prstGeom>
          <a:noFill/>
        </p:spPr>
        <p:txBody>
          <a:bodyPr wrap="square" rtlCol="0">
            <a:spAutoFit/>
          </a:bodyPr>
          <a:lstStyle/>
          <a:p>
            <a:pPr algn="ctr" defTabSz="914400"/>
            <a:r>
              <a:rPr lang="en-US" i="1" dirty="0">
                <a:solidFill>
                  <a:prstClr val="black"/>
                </a:solidFill>
              </a:rPr>
              <a:t>“I think there's a lot of education that needs to be done, especially I think in some of our rural communities. There's definitely a different expectation, especially around what is education as far as sexual health, and what the parents are willing to allow and definitely a different environment</a:t>
            </a:r>
            <a:r>
              <a:rPr lang="en-US" i="1" dirty="0" smtClean="0">
                <a:solidFill>
                  <a:prstClr val="black"/>
                </a:solidFill>
              </a:rPr>
              <a:t>.” </a:t>
            </a:r>
            <a:r>
              <a:rPr lang="en-US" sz="1200" dirty="0" smtClean="0">
                <a:solidFill>
                  <a:prstClr val="black"/>
                </a:solidFill>
              </a:rPr>
              <a:t>– HPV P30, Key Informant Interview</a:t>
            </a:r>
            <a:endParaRPr lang="en-US" sz="1200" dirty="0">
              <a:solidFill>
                <a:prstClr val="black"/>
              </a:solidFill>
            </a:endParaRPr>
          </a:p>
          <a:p>
            <a:pPr defTabSz="914400"/>
            <a:endParaRPr lang="en-US" dirty="0">
              <a:solidFill>
                <a:prstClr val="black"/>
              </a:solidFill>
            </a:endParaRPr>
          </a:p>
        </p:txBody>
      </p:sp>
    </p:spTree>
    <p:extLst>
      <p:ext uri="{BB962C8B-B14F-4D97-AF65-F5344CB8AC3E}">
        <p14:creationId xmlns:p14="http://schemas.microsoft.com/office/powerpoint/2010/main" val="344930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in Schools</a:t>
            </a:r>
            <a:endParaRPr lang="en-US" dirty="0"/>
          </a:p>
        </p:txBody>
      </p:sp>
      <p:sp>
        <p:nvSpPr>
          <p:cNvPr id="3" name="Content Placeholder 2"/>
          <p:cNvSpPr>
            <a:spLocks noGrp="1"/>
          </p:cNvSpPr>
          <p:nvPr>
            <p:ph idx="1"/>
          </p:nvPr>
        </p:nvSpPr>
        <p:spPr>
          <a:xfrm>
            <a:off x="2595418" y="415638"/>
            <a:ext cx="6216073" cy="5855854"/>
          </a:xfrm>
        </p:spPr>
        <p:txBody>
          <a:bodyPr>
            <a:normAutofit/>
          </a:bodyPr>
          <a:lstStyle/>
          <a:p>
            <a:r>
              <a:rPr lang="en-US" dirty="0"/>
              <a:t>Vaccine mandates are widely considered </a:t>
            </a:r>
            <a:r>
              <a:rPr lang="en-US" dirty="0" smtClean="0"/>
              <a:t>effective </a:t>
            </a:r>
          </a:p>
          <a:p>
            <a:pPr marL="0" indent="0">
              <a:buNone/>
            </a:pPr>
            <a:endParaRPr lang="en-US" dirty="0" smtClean="0"/>
          </a:p>
          <a:p>
            <a:r>
              <a:rPr lang="en-US" dirty="0" smtClean="0"/>
              <a:t>Rhode Island, Virginia, and Washington DC have school HPV vaccine mandates</a:t>
            </a:r>
          </a:p>
          <a:p>
            <a:pPr lvl="1"/>
            <a:r>
              <a:rPr lang="en-US" dirty="0"/>
              <a:t>included </a:t>
            </a:r>
            <a:r>
              <a:rPr lang="en-US" dirty="0" smtClean="0"/>
              <a:t>opt-out provisions that </a:t>
            </a:r>
            <a:r>
              <a:rPr lang="en-US" dirty="0"/>
              <a:t>did not apply to other vaccinations</a:t>
            </a:r>
            <a:endParaRPr lang="en-US" dirty="0" smtClean="0"/>
          </a:p>
          <a:p>
            <a:endParaRPr lang="en-US" dirty="0" smtClean="0"/>
          </a:p>
          <a:p>
            <a:r>
              <a:rPr lang="en-US" dirty="0" smtClean="0"/>
              <a:t>10 </a:t>
            </a:r>
            <a:r>
              <a:rPr lang="en-US" dirty="0"/>
              <a:t>states </a:t>
            </a:r>
            <a:r>
              <a:rPr lang="en-US" dirty="0" smtClean="0"/>
              <a:t>have </a:t>
            </a:r>
            <a:r>
              <a:rPr lang="en-US" dirty="0"/>
              <a:t>mandates about </a:t>
            </a:r>
            <a:r>
              <a:rPr lang="en-US" dirty="0" smtClean="0"/>
              <a:t>HPV education</a:t>
            </a:r>
          </a:p>
          <a:p>
            <a:endParaRPr lang="en-US" dirty="0" smtClean="0"/>
          </a:p>
          <a:p>
            <a:r>
              <a:rPr lang="en-US" dirty="0" smtClean="0"/>
              <a:t> Oregon is in the middle of national </a:t>
            </a:r>
            <a:r>
              <a:rPr lang="en-US" dirty="0" smtClean="0">
                <a:hlinkClick r:id="rId2"/>
              </a:rPr>
              <a:t>HPV vaccination rates</a:t>
            </a:r>
            <a:endParaRPr lang="en-US" dirty="0"/>
          </a:p>
        </p:txBody>
      </p:sp>
    </p:spTree>
    <p:extLst>
      <p:ext uri="{BB962C8B-B14F-4D97-AF65-F5344CB8AC3E}">
        <p14:creationId xmlns:p14="http://schemas.microsoft.com/office/powerpoint/2010/main" val="132604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solidFill>
                  <a:srgbClr val="002060"/>
                </a:solidFill>
              </a:rPr>
              <a:t>Potential solutions</a:t>
            </a:r>
            <a:endParaRPr lang="en-US" sz="3200" dirty="0">
              <a:solidFill>
                <a:srgbClr val="002060"/>
              </a:solidFill>
            </a:endParaRPr>
          </a:p>
        </p:txBody>
      </p:sp>
      <p:sp>
        <p:nvSpPr>
          <p:cNvPr id="6" name="Content Placeholder 5"/>
          <p:cNvSpPr>
            <a:spLocks noGrp="1"/>
          </p:cNvSpPr>
          <p:nvPr>
            <p:ph idx="1"/>
          </p:nvPr>
        </p:nvSpPr>
        <p:spPr>
          <a:xfrm>
            <a:off x="457200" y="1600200"/>
            <a:ext cx="8229600" cy="4800600"/>
          </a:xfrm>
        </p:spPr>
        <p:txBody>
          <a:bodyPr>
            <a:normAutofit fontScale="85000" lnSpcReduction="20000"/>
          </a:bodyPr>
          <a:lstStyle/>
          <a:p>
            <a:r>
              <a:rPr lang="en-US" dirty="0" smtClean="0"/>
              <a:t>Discuss </a:t>
            </a:r>
            <a:r>
              <a:rPr lang="en-US" dirty="0"/>
              <a:t>HPV and HPV vaccination in health </a:t>
            </a:r>
            <a:r>
              <a:rPr lang="en-US" dirty="0" smtClean="0"/>
              <a:t>class(es)</a:t>
            </a:r>
            <a:endParaRPr lang="en-US" dirty="0"/>
          </a:p>
          <a:p>
            <a:pPr lvl="1"/>
            <a:r>
              <a:rPr lang="en-US" dirty="0" smtClean="0"/>
              <a:t>Encourage </a:t>
            </a:r>
            <a:r>
              <a:rPr lang="en-US" dirty="0"/>
              <a:t>students to take ownership of their </a:t>
            </a:r>
            <a:r>
              <a:rPr lang="en-US" dirty="0" smtClean="0"/>
              <a:t>health</a:t>
            </a:r>
          </a:p>
          <a:p>
            <a:pPr lvl="2">
              <a:buFont typeface="Courier New" panose="02070309020205020404" pitchFamily="49" charset="0"/>
              <a:buChar char="o"/>
            </a:pPr>
            <a:r>
              <a:rPr lang="en-US" i="1" dirty="0"/>
              <a:t>“They keep dropping classes all the time, but if they have a health class I would think that </a:t>
            </a:r>
            <a:r>
              <a:rPr lang="en-US" b="1" i="1" dirty="0"/>
              <a:t>those are things that should be brought up in health</a:t>
            </a:r>
            <a:r>
              <a:rPr lang="en-US" i="1" dirty="0" smtClean="0"/>
              <a:t>.”</a:t>
            </a:r>
          </a:p>
          <a:p>
            <a:pPr lvl="2">
              <a:buFont typeface="Courier New" panose="02070309020205020404" pitchFamily="49" charset="0"/>
              <a:buChar char="o"/>
            </a:pPr>
            <a:r>
              <a:rPr lang="en-US" i="1" dirty="0" smtClean="0"/>
              <a:t>“</a:t>
            </a:r>
            <a:r>
              <a:rPr lang="en-US" i="1" dirty="0"/>
              <a:t>Whenever the school brings up some issue, oh, my god! The parents, some parent or other or two or three parents get their panties in a wad and they, they're in trouble. ‘That's a personal issue. I don't want my child knowing about sex or they're not doing that, I don't want you talking about it. They shouldn't know that now. They're too young.’ And so, I don't know if the school should be doing it. I would personally like for them to. Maybe one class at the school. Like I say, if they're still doing a health class, </a:t>
            </a:r>
            <a:r>
              <a:rPr lang="en-US" b="1" i="1" dirty="0"/>
              <a:t>I think that would be perfect to have a whole section on the pathology of diseases and how HPV, what it is, what it can cause</a:t>
            </a:r>
            <a:r>
              <a:rPr lang="en-US" i="1" dirty="0"/>
              <a:t>, that kind of thing. I think that'd be great, but maybe no place else</a:t>
            </a:r>
            <a:r>
              <a:rPr lang="en-US" i="1" dirty="0" smtClean="0"/>
              <a:t>.”</a:t>
            </a:r>
          </a:p>
          <a:p>
            <a:pPr marL="914400" lvl="2" indent="0" algn="r">
              <a:buNone/>
            </a:pPr>
            <a:r>
              <a:rPr lang="en-US" sz="1800" dirty="0"/>
              <a:t>– HPV P30, Key Informant </a:t>
            </a:r>
            <a:r>
              <a:rPr lang="en-US" sz="1800" dirty="0" smtClean="0"/>
              <a:t>Interviews</a:t>
            </a:r>
            <a:endParaRPr lang="en-US" sz="1800" dirty="0"/>
          </a:p>
          <a:p>
            <a:pPr marL="914400" lvl="2" indent="0">
              <a:buNone/>
            </a:pPr>
            <a:endParaRPr lang="en-US" dirty="0"/>
          </a:p>
          <a:p>
            <a:pPr lvl="1"/>
            <a:endParaRPr lang="en-US" dirty="0" smtClean="0"/>
          </a:p>
          <a:p>
            <a:pPr lvl="2">
              <a:buFont typeface="Courier New" panose="02070309020205020404" pitchFamily="49" charset="0"/>
              <a:buChar char="o"/>
            </a:pPr>
            <a:endParaRPr lang="en-US" sz="2000" dirty="0"/>
          </a:p>
          <a:p>
            <a:pPr marL="0" indent="0">
              <a:buNone/>
            </a:pPr>
            <a:endParaRPr lang="en-US" dirty="0"/>
          </a:p>
        </p:txBody>
      </p:sp>
    </p:spTree>
    <p:extLst>
      <p:ext uri="{BB962C8B-B14F-4D97-AF65-F5344CB8AC3E}">
        <p14:creationId xmlns:p14="http://schemas.microsoft.com/office/powerpoint/2010/main" val="225702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solidFill>
                  <a:srgbClr val="002060"/>
                </a:solidFill>
              </a:rPr>
              <a:t>Potential solutions</a:t>
            </a:r>
            <a:endParaRPr lang="en-US" sz="3200" dirty="0">
              <a:solidFill>
                <a:srgbClr val="002060"/>
              </a:solidFill>
            </a:endParaRPr>
          </a:p>
        </p:txBody>
      </p:sp>
      <p:sp>
        <p:nvSpPr>
          <p:cNvPr id="6" name="Content Placeholder 5"/>
          <p:cNvSpPr>
            <a:spLocks noGrp="1"/>
          </p:cNvSpPr>
          <p:nvPr>
            <p:ph idx="1"/>
          </p:nvPr>
        </p:nvSpPr>
        <p:spPr/>
        <p:txBody>
          <a:bodyPr>
            <a:normAutofit lnSpcReduction="10000"/>
          </a:bodyPr>
          <a:lstStyle/>
          <a:p>
            <a:r>
              <a:rPr lang="en-US" dirty="0" smtClean="0"/>
              <a:t>Discuss HPV </a:t>
            </a:r>
            <a:r>
              <a:rPr lang="en-US" dirty="0"/>
              <a:t>and HPV vaccination in health </a:t>
            </a:r>
            <a:r>
              <a:rPr lang="en-US" dirty="0" smtClean="0"/>
              <a:t>classes</a:t>
            </a:r>
          </a:p>
          <a:p>
            <a:pPr lvl="1"/>
            <a:r>
              <a:rPr lang="en-US" dirty="0" smtClean="0"/>
              <a:t>Frame </a:t>
            </a:r>
            <a:r>
              <a:rPr lang="en-US" dirty="0"/>
              <a:t>vaccine as cancer </a:t>
            </a:r>
            <a:r>
              <a:rPr lang="en-US" dirty="0" smtClean="0"/>
              <a:t>prevention</a:t>
            </a:r>
            <a:endParaRPr lang="en-US" dirty="0"/>
          </a:p>
          <a:p>
            <a:pPr lvl="2">
              <a:buFont typeface="Courier New" panose="02070309020205020404" pitchFamily="49" charset="0"/>
              <a:buChar char="o"/>
            </a:pPr>
            <a:r>
              <a:rPr lang="en-US" sz="2000" dirty="0"/>
              <a:t>“If the parent says, well I don't want to, you know, give my child permission to have sex. I say, first of all, your child doesn't ask you for permission to have sex, and, second of all, as far as they're concerned, this doesn't have to have anything to do with sex</a:t>
            </a:r>
            <a:r>
              <a:rPr lang="en-US" sz="2000" dirty="0" smtClean="0"/>
              <a:t>.”</a:t>
            </a:r>
          </a:p>
          <a:p>
            <a:pPr lvl="2">
              <a:buFont typeface="Courier New" panose="02070309020205020404" pitchFamily="49" charset="0"/>
              <a:buChar char="o"/>
            </a:pPr>
            <a:r>
              <a:rPr lang="en-US" sz="2000" dirty="0" smtClean="0"/>
              <a:t>“…</a:t>
            </a:r>
            <a:r>
              <a:rPr lang="en-US" sz="2000" dirty="0"/>
              <a:t>parents identify the HPV vaccine as preventing a sexually transmitted virus, they have different emotions and belief systems around it and so the conversations that I have will frequently-</a:t>
            </a:r>
            <a:r>
              <a:rPr lang="en-US" sz="2000" b="1" dirty="0"/>
              <a:t>I talk a lot about cancer prevention</a:t>
            </a:r>
            <a:r>
              <a:rPr lang="en-US" sz="2000" dirty="0"/>
              <a:t> as a way of make-like reframing that conversation</a:t>
            </a:r>
            <a:r>
              <a:rPr lang="en-US" sz="2000" dirty="0" smtClean="0"/>
              <a:t>.” </a:t>
            </a:r>
          </a:p>
          <a:p>
            <a:pPr marL="914400" lvl="2" indent="0" algn="r">
              <a:buNone/>
            </a:pPr>
            <a:r>
              <a:rPr lang="en-US" sz="1600" dirty="0" smtClean="0"/>
              <a:t>– </a:t>
            </a:r>
            <a:r>
              <a:rPr lang="en-US" sz="1600" dirty="0"/>
              <a:t>HPV P30, Key Informant </a:t>
            </a:r>
            <a:r>
              <a:rPr lang="en-US" sz="1600" dirty="0" smtClean="0"/>
              <a:t>Interviews</a:t>
            </a:r>
            <a:endParaRPr lang="en-US" sz="1600" dirty="0"/>
          </a:p>
          <a:p>
            <a:pPr lvl="2">
              <a:buFont typeface="Courier New" panose="02070309020205020404" pitchFamily="49" charset="0"/>
              <a:buChar char="o"/>
            </a:pPr>
            <a:endParaRPr lang="en-US" sz="2000" dirty="0"/>
          </a:p>
          <a:p>
            <a:pPr marL="0" indent="0">
              <a:buNone/>
            </a:pPr>
            <a:endParaRPr lang="en-US" dirty="0"/>
          </a:p>
        </p:txBody>
      </p:sp>
    </p:spTree>
    <p:extLst>
      <p:ext uri="{BB962C8B-B14F-4D97-AF65-F5344CB8AC3E}">
        <p14:creationId xmlns:p14="http://schemas.microsoft.com/office/powerpoint/2010/main" val="3157802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solidFill>
                  <a:srgbClr val="002060"/>
                </a:solidFill>
              </a:rPr>
              <a:t>Potential solutions</a:t>
            </a:r>
            <a:endParaRPr lang="en-US" sz="3200" dirty="0">
              <a:solidFill>
                <a:srgbClr val="002060"/>
              </a:solidFill>
            </a:endParaRPr>
          </a:p>
        </p:txBody>
      </p:sp>
      <p:sp>
        <p:nvSpPr>
          <p:cNvPr id="2" name="Content Placeholder 1"/>
          <p:cNvSpPr>
            <a:spLocks noGrp="1"/>
          </p:cNvSpPr>
          <p:nvPr>
            <p:ph sz="half" idx="1"/>
          </p:nvPr>
        </p:nvSpPr>
        <p:spPr/>
        <p:txBody>
          <a:bodyPr/>
          <a:lstStyle/>
          <a:p>
            <a:r>
              <a:rPr lang="en-US" dirty="0" smtClean="0"/>
              <a:t>Have </a:t>
            </a:r>
            <a:r>
              <a:rPr lang="en-US" dirty="0"/>
              <a:t>pop-up clinics in school setting at different times of year </a:t>
            </a:r>
          </a:p>
          <a:p>
            <a:r>
              <a:rPr lang="en-US" dirty="0" smtClean="0"/>
              <a:t>Staff </a:t>
            </a:r>
            <a:r>
              <a:rPr lang="en-US" dirty="0"/>
              <a:t>nurse at least 1/week in </a:t>
            </a:r>
            <a:r>
              <a:rPr lang="en-US" dirty="0" smtClean="0"/>
              <a:t>schools</a:t>
            </a:r>
          </a:p>
          <a:p>
            <a:pPr lvl="1"/>
            <a:r>
              <a:rPr lang="en-US" dirty="0" smtClean="0"/>
              <a:t>Allow time for this individual to vaccinate!</a:t>
            </a:r>
          </a:p>
          <a:p>
            <a:r>
              <a:rPr lang="en-US" dirty="0" smtClean="0"/>
              <a:t>Have </a:t>
            </a:r>
            <a:r>
              <a:rPr lang="en-US" dirty="0"/>
              <a:t>an immunization stand at back-to-school night</a:t>
            </a:r>
            <a:endParaRPr lang="en-US" dirty="0" smtClean="0"/>
          </a:p>
          <a:p>
            <a:endParaRPr lang="en-US" dirty="0"/>
          </a:p>
        </p:txBody>
      </p:sp>
      <p:sp>
        <p:nvSpPr>
          <p:cNvPr id="3" name="Content Placeholder 2"/>
          <p:cNvSpPr>
            <a:spLocks noGrp="1"/>
          </p:cNvSpPr>
          <p:nvPr>
            <p:ph sz="half" idx="2"/>
          </p:nvPr>
        </p:nvSpPr>
        <p:spPr/>
        <p:txBody>
          <a:bodyPr/>
          <a:lstStyle/>
          <a:p>
            <a:r>
              <a:rPr lang="en-US" dirty="0" smtClean="0"/>
              <a:t>Encourage schools to release HPV vaccination information in newsletters</a:t>
            </a:r>
            <a:endParaRPr lang="en-US" dirty="0"/>
          </a:p>
        </p:txBody>
      </p:sp>
      <p:pic>
        <p:nvPicPr>
          <p:cNvPr id="8" name="Content Placeholder 3"/>
          <p:cNvPicPr>
            <a:picLocks noChangeAspect="1"/>
          </p:cNvPicPr>
          <p:nvPr/>
        </p:nvPicPr>
        <p:blipFill rotWithShape="1">
          <a:blip r:embed="rId2"/>
          <a:srcRect l="7548" t="12447" r="35848"/>
          <a:stretch/>
        </p:blipFill>
        <p:spPr>
          <a:xfrm>
            <a:off x="5029200" y="3459331"/>
            <a:ext cx="3429000" cy="2850832"/>
          </a:xfrm>
          <a:prstGeom prst="rect">
            <a:avLst/>
          </a:prstGeom>
        </p:spPr>
      </p:pic>
    </p:spTree>
    <p:extLst>
      <p:ext uri="{BB962C8B-B14F-4D97-AF65-F5344CB8AC3E}">
        <p14:creationId xmlns:p14="http://schemas.microsoft.com/office/powerpoint/2010/main" val="2809111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solidFill>
                  <a:srgbClr val="002060"/>
                </a:solidFill>
              </a:rPr>
              <a:t>Potential solutions</a:t>
            </a:r>
            <a:endParaRPr lang="en-US" sz="3200" dirty="0">
              <a:solidFill>
                <a:srgbClr val="002060"/>
              </a:solidFill>
            </a:endParaRPr>
          </a:p>
        </p:txBody>
      </p:sp>
      <p:sp>
        <p:nvSpPr>
          <p:cNvPr id="2" name="Content Placeholder 1"/>
          <p:cNvSpPr>
            <a:spLocks noGrp="1"/>
          </p:cNvSpPr>
          <p:nvPr>
            <p:ph sz="half" idx="1"/>
          </p:nvPr>
        </p:nvSpPr>
        <p:spPr>
          <a:xfrm>
            <a:off x="152401" y="1600200"/>
            <a:ext cx="4953000" cy="4525963"/>
          </a:xfrm>
        </p:spPr>
        <p:txBody>
          <a:bodyPr>
            <a:normAutofit fontScale="92500"/>
          </a:bodyPr>
          <a:lstStyle/>
          <a:p>
            <a:r>
              <a:rPr lang="en-US" dirty="0"/>
              <a:t>Strongly </a:t>
            </a:r>
            <a:r>
              <a:rPr lang="en-US" dirty="0" smtClean="0"/>
              <a:t>encourage </a:t>
            </a:r>
            <a:r>
              <a:rPr lang="en-US" dirty="0"/>
              <a:t>students to receive </a:t>
            </a:r>
            <a:r>
              <a:rPr lang="en-US" dirty="0" smtClean="0"/>
              <a:t>vaccine </a:t>
            </a:r>
            <a:r>
              <a:rPr lang="en-US" dirty="0"/>
              <a:t>during receipt of school-required </a:t>
            </a:r>
            <a:r>
              <a:rPr lang="en-US" dirty="0" smtClean="0"/>
              <a:t>vaccines</a:t>
            </a:r>
          </a:p>
          <a:p>
            <a:pPr lvl="1"/>
            <a:r>
              <a:rPr lang="en-US" dirty="0"/>
              <a:t>“I think it's an important time just 'cause they're in for the other two, you know, school recommended shots, so you have a better chance of, I think, getting them to do it at that visit</a:t>
            </a:r>
            <a:r>
              <a:rPr lang="en-US" dirty="0" smtClean="0"/>
              <a:t>.”</a:t>
            </a:r>
          </a:p>
          <a:p>
            <a:pPr marL="457200" lvl="1" indent="0">
              <a:buNone/>
            </a:pPr>
            <a:r>
              <a:rPr lang="en-US" dirty="0"/>
              <a:t>	</a:t>
            </a:r>
            <a:r>
              <a:rPr lang="en-US" sz="1900" dirty="0" smtClean="0"/>
              <a:t>– </a:t>
            </a:r>
            <a:r>
              <a:rPr lang="en-US" sz="1900" dirty="0"/>
              <a:t>HPV P30, Key Informant </a:t>
            </a:r>
            <a:r>
              <a:rPr lang="en-US" sz="1900" dirty="0" smtClean="0"/>
              <a:t>Interview</a:t>
            </a:r>
            <a:endParaRPr lang="en-US" dirty="0" smtClean="0"/>
          </a:p>
          <a:p>
            <a:r>
              <a:rPr lang="en-US" dirty="0" smtClean="0"/>
              <a:t>Support creating new SBHCs</a:t>
            </a:r>
            <a:endParaRPr lang="en-US" dirty="0"/>
          </a:p>
        </p:txBody>
      </p:sp>
      <p:pic>
        <p:nvPicPr>
          <p:cNvPr id="9" name="Content Placeholder 8"/>
          <p:cNvPicPr>
            <a:picLocks noGrp="1" noChangeAspect="1"/>
          </p:cNvPicPr>
          <p:nvPr>
            <p:ph sz="half" idx="2"/>
          </p:nvPr>
        </p:nvPicPr>
        <p:blipFill>
          <a:blip r:embed="rId2"/>
          <a:stretch>
            <a:fillRect/>
          </a:stretch>
        </p:blipFill>
        <p:spPr>
          <a:xfrm>
            <a:off x="5181600" y="1524000"/>
            <a:ext cx="3664393" cy="4525963"/>
          </a:xfrm>
          <a:prstGeom prst="rect">
            <a:avLst/>
          </a:prstGeom>
        </p:spPr>
      </p:pic>
    </p:spTree>
    <p:extLst>
      <p:ext uri="{BB962C8B-B14F-4D97-AF65-F5344CB8AC3E}">
        <p14:creationId xmlns:p14="http://schemas.microsoft.com/office/powerpoint/2010/main" val="423545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olidFill>
                  <a:srgbClr val="002060"/>
                </a:solidFill>
              </a:rPr>
              <a:t>Thank you!</a:t>
            </a:r>
            <a:endParaRPr lang="en-US" dirty="0">
              <a:solidFill>
                <a:srgbClr val="002060"/>
              </a:solidFill>
            </a:endParaRPr>
          </a:p>
        </p:txBody>
      </p:sp>
      <p:sp>
        <p:nvSpPr>
          <p:cNvPr id="2" name="Subtitle 1"/>
          <p:cNvSpPr>
            <a:spLocks noGrp="1"/>
          </p:cNvSpPr>
          <p:nvPr>
            <p:ph type="subTitle" idx="1"/>
          </p:nvPr>
        </p:nvSpPr>
        <p:spPr/>
        <p:txBody>
          <a:bodyPr>
            <a:normAutofit fontScale="47500" lnSpcReduction="20000"/>
          </a:bodyPr>
          <a:lstStyle/>
          <a:p>
            <a:r>
              <a:rPr lang="en-US" b="1" dirty="0"/>
              <a:t>Caitlin Dickinson, MPH</a:t>
            </a:r>
            <a:endParaRPr lang="en-US" dirty="0"/>
          </a:p>
          <a:p>
            <a:r>
              <a:rPr lang="en-US" dirty="0"/>
              <a:t>Project Manager, H2N &amp; RAVE | Cancer Control Coordinator, HPV P30</a:t>
            </a:r>
          </a:p>
          <a:p>
            <a:r>
              <a:rPr lang="en-US" dirty="0"/>
              <a:t>Oregon Rural Practice-based Research Network</a:t>
            </a:r>
          </a:p>
          <a:p>
            <a:r>
              <a:rPr lang="en-US" dirty="0"/>
              <a:t>Oregon Health &amp; Science University</a:t>
            </a:r>
          </a:p>
          <a:p>
            <a:r>
              <a:rPr lang="en-US" dirty="0"/>
              <a:t>3181 SW Sam Jackson Park Road </a:t>
            </a:r>
          </a:p>
          <a:p>
            <a:r>
              <a:rPr lang="en-US" dirty="0"/>
              <a:t>Portland, Oregon 97239</a:t>
            </a:r>
          </a:p>
          <a:p>
            <a:r>
              <a:rPr lang="en-US" u="sng">
                <a:hlinkClick r:id="rId2"/>
              </a:rPr>
              <a:t>summerca@ohsu.edu</a:t>
            </a:r>
            <a:r>
              <a:rPr lang="en-US"/>
              <a:t>  | 503-494-9106</a:t>
            </a:r>
          </a:p>
          <a:p>
            <a:endParaRPr lang="en-US"/>
          </a:p>
        </p:txBody>
      </p:sp>
    </p:spTree>
    <p:extLst>
      <p:ext uri="{BB962C8B-B14F-4D97-AF65-F5344CB8AC3E}">
        <p14:creationId xmlns:p14="http://schemas.microsoft.com/office/powerpoint/2010/main" val="117275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8971" y="228311"/>
            <a:ext cx="8513974" cy="6168336"/>
          </a:xfrm>
        </p:spPr>
      </p:pic>
    </p:spTree>
    <p:extLst>
      <p:ext uri="{BB962C8B-B14F-4D97-AF65-F5344CB8AC3E}">
        <p14:creationId xmlns:p14="http://schemas.microsoft.com/office/powerpoint/2010/main" val="247201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Law</a:t>
            </a:r>
            <a:endParaRPr lang="en-US" dirty="0"/>
          </a:p>
        </p:txBody>
      </p:sp>
      <p:sp>
        <p:nvSpPr>
          <p:cNvPr id="3" name="Content Placeholder 2"/>
          <p:cNvSpPr>
            <a:spLocks noGrp="1"/>
          </p:cNvSpPr>
          <p:nvPr>
            <p:ph idx="1"/>
          </p:nvPr>
        </p:nvSpPr>
        <p:spPr/>
        <p:txBody>
          <a:bodyPr/>
          <a:lstStyle/>
          <a:p>
            <a:r>
              <a:rPr lang="en-US" dirty="0"/>
              <a:t>The Human Sexuality Education Law (</a:t>
            </a:r>
            <a:r>
              <a:rPr lang="en-US" dirty="0" smtClean="0"/>
              <a:t>2009)</a:t>
            </a:r>
          </a:p>
          <a:p>
            <a:r>
              <a:rPr lang="en-US" dirty="0"/>
              <a:t>T</a:t>
            </a:r>
            <a:r>
              <a:rPr lang="en-US" dirty="0" smtClean="0"/>
              <a:t>he </a:t>
            </a:r>
            <a:r>
              <a:rPr lang="en-US" dirty="0"/>
              <a:t>Healthy Teen Relationship Act (</a:t>
            </a:r>
            <a:r>
              <a:rPr lang="en-US" dirty="0" smtClean="0"/>
              <a:t>2013)</a:t>
            </a:r>
          </a:p>
          <a:p>
            <a:r>
              <a:rPr lang="en-US" dirty="0"/>
              <a:t>T</a:t>
            </a:r>
            <a:r>
              <a:rPr lang="en-US" dirty="0" smtClean="0"/>
              <a:t>he </a:t>
            </a:r>
            <a:r>
              <a:rPr lang="en-US" dirty="0"/>
              <a:t>Child Sexual Abuse Prevention Law (2015</a:t>
            </a:r>
            <a:r>
              <a:rPr lang="en-US" dirty="0" smtClean="0"/>
              <a:t>)</a:t>
            </a:r>
            <a:endParaRPr lang="en-US" dirty="0"/>
          </a:p>
        </p:txBody>
      </p:sp>
    </p:spTree>
    <p:extLst>
      <p:ext uri="{BB962C8B-B14F-4D97-AF65-F5344CB8AC3E}">
        <p14:creationId xmlns:p14="http://schemas.microsoft.com/office/powerpoint/2010/main" val="58027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Health Education Standards:</a:t>
            </a:r>
            <a:br>
              <a:rPr lang="en-US" dirty="0" smtClean="0"/>
            </a:br>
            <a:r>
              <a:rPr lang="en-US" dirty="0" smtClean="0"/>
              <a:t>STIs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3127" y="-85582"/>
            <a:ext cx="5541818" cy="7335700"/>
          </a:xfrm>
        </p:spPr>
      </p:pic>
    </p:spTree>
    <p:extLst>
      <p:ext uri="{BB962C8B-B14F-4D97-AF65-F5344CB8AC3E}">
        <p14:creationId xmlns:p14="http://schemas.microsoft.com/office/powerpoint/2010/main" val="151271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387256" cy="4601183"/>
          </a:xfrm>
        </p:spPr>
        <p:txBody>
          <a:bodyPr/>
          <a:lstStyle/>
          <a:p>
            <a:r>
              <a:rPr lang="en-US" dirty="0" smtClean="0"/>
              <a:t>School-based Sex Ed is prevention</a:t>
            </a:r>
            <a:endParaRPr lang="en-US" dirty="0"/>
          </a:p>
        </p:txBody>
      </p:sp>
      <p:sp>
        <p:nvSpPr>
          <p:cNvPr id="3" name="Content Placeholder 2"/>
          <p:cNvSpPr>
            <a:spLocks noGrp="1"/>
          </p:cNvSpPr>
          <p:nvPr>
            <p:ph idx="1"/>
          </p:nvPr>
        </p:nvSpPr>
        <p:spPr>
          <a:xfrm>
            <a:off x="2733964" y="864108"/>
            <a:ext cx="5654387" cy="5120640"/>
          </a:xfrm>
        </p:spPr>
        <p:txBody>
          <a:bodyPr/>
          <a:lstStyle/>
          <a:p>
            <a:r>
              <a:rPr lang="en-US" dirty="0" smtClean="0"/>
              <a:t>Comprehensive Sex Ed has been shown to prevent STIs, sexual violence and promote health, well-being, and safety.</a:t>
            </a:r>
          </a:p>
        </p:txBody>
      </p:sp>
    </p:spTree>
    <p:extLst>
      <p:ext uri="{BB962C8B-B14F-4D97-AF65-F5344CB8AC3E}">
        <p14:creationId xmlns:p14="http://schemas.microsoft.com/office/powerpoint/2010/main" val="101647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9" y="1123836"/>
            <a:ext cx="2604655" cy="4601183"/>
          </a:xfrm>
        </p:spPr>
        <p:txBody>
          <a:bodyPr/>
          <a:lstStyle/>
          <a:p>
            <a:r>
              <a:rPr lang="en-US" dirty="0" smtClean="0"/>
              <a:t>Comprehensive Sex Ed Curricula</a:t>
            </a:r>
            <a:endParaRPr lang="en-US" dirty="0"/>
          </a:p>
        </p:txBody>
      </p:sp>
      <p:sp>
        <p:nvSpPr>
          <p:cNvPr id="3" name="Content Placeholder 2"/>
          <p:cNvSpPr>
            <a:spLocks noGrp="1"/>
          </p:cNvSpPr>
          <p:nvPr>
            <p:ph idx="1"/>
          </p:nvPr>
        </p:nvSpPr>
        <p:spPr/>
        <p:txBody>
          <a:bodyPr/>
          <a:lstStyle/>
          <a:p>
            <a:r>
              <a:rPr lang="en-US" dirty="0"/>
              <a:t>Rights, respect, responsibility: a K-5 Sexuality Education Curriculum</a:t>
            </a:r>
          </a:p>
          <a:p>
            <a:r>
              <a:rPr lang="en-US" dirty="0"/>
              <a:t>My Future, My Choice: A Middle School Curriculum</a:t>
            </a:r>
          </a:p>
          <a:p>
            <a:r>
              <a:rPr lang="en-US" dirty="0"/>
              <a:t>FLASH: A Middle and High School Curriculum</a:t>
            </a:r>
          </a:p>
          <a:p>
            <a:endParaRPr lang="en-US" dirty="0"/>
          </a:p>
        </p:txBody>
      </p:sp>
    </p:spTree>
    <p:extLst>
      <p:ext uri="{BB962C8B-B14F-4D97-AF65-F5344CB8AC3E}">
        <p14:creationId xmlns:p14="http://schemas.microsoft.com/office/powerpoint/2010/main" val="88523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Health Programs</a:t>
            </a:r>
            <a:endParaRPr lang="en-US" dirty="0"/>
          </a:p>
        </p:txBody>
      </p:sp>
      <p:sp>
        <p:nvSpPr>
          <p:cNvPr id="3" name="Content Placeholder 2"/>
          <p:cNvSpPr>
            <a:spLocks noGrp="1"/>
          </p:cNvSpPr>
          <p:nvPr>
            <p:ph idx="1"/>
          </p:nvPr>
        </p:nvSpPr>
        <p:spPr/>
        <p:txBody>
          <a:bodyPr/>
          <a:lstStyle/>
          <a:p>
            <a:r>
              <a:rPr lang="en-US" dirty="0" smtClean="0"/>
              <a:t>Oregon Administrative Rule 581-022-2220</a:t>
            </a:r>
          </a:p>
          <a:p>
            <a:endParaRPr lang="en-US" dirty="0"/>
          </a:p>
          <a:p>
            <a:r>
              <a:rPr lang="en-US" dirty="0" smtClean="0"/>
              <a:t>The </a:t>
            </a:r>
            <a:r>
              <a:rPr lang="en-US" dirty="0"/>
              <a:t>school district shall maintain a prevention oriented health services program for all students which </a:t>
            </a:r>
            <a:r>
              <a:rPr lang="en-US" dirty="0" smtClean="0"/>
              <a:t>provides...</a:t>
            </a:r>
          </a:p>
          <a:p>
            <a:pPr lvl="1"/>
            <a:r>
              <a:rPr lang="en-US" dirty="0"/>
              <a:t>Communicable disease </a:t>
            </a:r>
            <a:r>
              <a:rPr lang="en-US" dirty="0" smtClean="0"/>
              <a:t>control...</a:t>
            </a:r>
          </a:p>
          <a:p>
            <a:pPr lvl="1"/>
            <a:r>
              <a:rPr lang="en-US" dirty="0" smtClean="0"/>
              <a:t>Integration </a:t>
            </a:r>
            <a:r>
              <a:rPr lang="en-US" dirty="0"/>
              <a:t>of school health services with school health education programs and coordination with health and social service agencies, public and </a:t>
            </a:r>
            <a:r>
              <a:rPr lang="en-US" dirty="0" smtClean="0"/>
              <a:t>private.</a:t>
            </a:r>
            <a:endParaRPr lang="en-US" dirty="0"/>
          </a:p>
          <a:p>
            <a:pPr lvl="1"/>
            <a:endParaRPr lang="en-US" dirty="0"/>
          </a:p>
        </p:txBody>
      </p:sp>
    </p:spTree>
    <p:extLst>
      <p:ext uri="{BB962C8B-B14F-4D97-AF65-F5344CB8AC3E}">
        <p14:creationId xmlns:p14="http://schemas.microsoft.com/office/powerpoint/2010/main" val="173508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nurses</a:t>
            </a:r>
            <a:endParaRPr lang="en-US" dirty="0"/>
          </a:p>
        </p:txBody>
      </p:sp>
      <p:sp>
        <p:nvSpPr>
          <p:cNvPr id="6" name="Content Placeholder 5"/>
          <p:cNvSpPr>
            <a:spLocks noGrp="1"/>
          </p:cNvSpPr>
          <p:nvPr>
            <p:ph idx="1"/>
          </p:nvPr>
        </p:nvSpPr>
        <p:spPr/>
        <p:txBody>
          <a:bodyPr/>
          <a:lstStyle/>
          <a:p>
            <a:r>
              <a:rPr lang="en-US" dirty="0"/>
              <a:t>Educate students </a:t>
            </a:r>
            <a:r>
              <a:rPr lang="en-US" dirty="0" smtClean="0"/>
              <a:t>and parents and staff </a:t>
            </a:r>
            <a:r>
              <a:rPr lang="en-US" dirty="0"/>
              <a:t>on </a:t>
            </a:r>
            <a:r>
              <a:rPr lang="en-US" dirty="0" smtClean="0"/>
              <a:t>sexual health and wellness</a:t>
            </a:r>
          </a:p>
          <a:p>
            <a:r>
              <a:rPr lang="en-US" dirty="0" smtClean="0"/>
              <a:t>Prevent </a:t>
            </a:r>
            <a:r>
              <a:rPr lang="en-US" dirty="0"/>
              <a:t>and </a:t>
            </a:r>
            <a:r>
              <a:rPr lang="en-US" dirty="0" smtClean="0"/>
              <a:t>control the </a:t>
            </a:r>
            <a:r>
              <a:rPr lang="en-US" dirty="0"/>
              <a:t>spread </a:t>
            </a:r>
            <a:r>
              <a:rPr lang="en-US" dirty="0" smtClean="0"/>
              <a:t>of communicable disease</a:t>
            </a:r>
          </a:p>
          <a:p>
            <a:r>
              <a:rPr lang="en-US" dirty="0" smtClean="0"/>
              <a:t>Provide education on and keep records </a:t>
            </a:r>
            <a:r>
              <a:rPr lang="en-US" smtClean="0"/>
              <a:t>of immunizations</a:t>
            </a:r>
            <a:endParaRPr lang="en-US" dirty="0"/>
          </a:p>
        </p:txBody>
      </p:sp>
    </p:spTree>
    <p:extLst>
      <p:ext uri="{BB962C8B-B14F-4D97-AF65-F5344CB8AC3E}">
        <p14:creationId xmlns:p14="http://schemas.microsoft.com/office/powerpoint/2010/main" val="61453866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RPR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1555</TotalTime>
  <Words>1661</Words>
  <Application>Microsoft Office PowerPoint</Application>
  <PresentationFormat>On-screen Show (4:3)</PresentationFormat>
  <Paragraphs>134</Paragraphs>
  <Slides>24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Corbel</vt:lpstr>
      <vt:lpstr>Courier New</vt:lpstr>
      <vt:lpstr>Wingdings 2</vt:lpstr>
      <vt:lpstr>Frame</vt:lpstr>
      <vt:lpstr>ORPRN Template</vt:lpstr>
      <vt:lpstr>HPV  Education and Prevention in Oregon Schools and Communities</vt:lpstr>
      <vt:lpstr>HPV in Schools</vt:lpstr>
      <vt:lpstr>PowerPoint Presentation</vt:lpstr>
      <vt:lpstr>Oregon Law</vt:lpstr>
      <vt:lpstr>Oregon Health Education Standards: STIs</vt:lpstr>
      <vt:lpstr>School-based Sex Ed is prevention</vt:lpstr>
      <vt:lpstr>Comprehensive Sex Ed Curricula</vt:lpstr>
      <vt:lpstr>School Health Programs</vt:lpstr>
      <vt:lpstr>School nurses</vt:lpstr>
      <vt:lpstr>School nurse shortage</vt:lpstr>
      <vt:lpstr>School Based Health Centers</vt:lpstr>
      <vt:lpstr>Quotes from school nurses</vt:lpstr>
      <vt:lpstr>Quotes from educators</vt:lpstr>
      <vt:lpstr>Quoted from others</vt:lpstr>
      <vt:lpstr>Local activities, challenges, &amp; potential solutions</vt:lpstr>
      <vt:lpstr>Oregon Rural Practice-based Research Network</vt:lpstr>
      <vt:lpstr>HPV Vaccination in Oregon (HPV P30); Detecting Geographic/Racial Disparities, Inequities and Population Mores  </vt:lpstr>
      <vt:lpstr>The Rural Adolescent Vaccine Enterprise (RAVE)</vt:lpstr>
      <vt:lpstr>Setting: HPV P30 &amp; RAVE</vt:lpstr>
      <vt:lpstr>Potential solutions</vt:lpstr>
      <vt:lpstr>Potential solutions</vt:lpstr>
      <vt:lpstr>Potential solutions</vt:lpstr>
      <vt:lpstr>Potential solutions</vt:lpstr>
      <vt:lpstr>Thank you!</vt:lpstr>
    </vt:vector>
  </TitlesOfParts>
  <Company>Oregon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GRENIER Sasha - ODE</dc:creator>
  <cp:lastModifiedBy>Caitlin Dickinson</cp:lastModifiedBy>
  <cp:revision>17</cp:revision>
  <cp:lastPrinted>2017-08-28T18:38:33Z</cp:lastPrinted>
  <dcterms:created xsi:type="dcterms:W3CDTF">2018-05-23T15:52:10Z</dcterms:created>
  <dcterms:modified xsi:type="dcterms:W3CDTF">2018-05-24T20:14:44Z</dcterms:modified>
</cp:coreProperties>
</file>