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8.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6.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2"/>
  </p:notesMasterIdLst>
  <p:handoutMasterIdLst>
    <p:handoutMasterId r:id="rId43"/>
  </p:handoutMasterIdLst>
  <p:sldIdLst>
    <p:sldId id="607" r:id="rId2"/>
    <p:sldId id="942" r:id="rId3"/>
    <p:sldId id="1001" r:id="rId4"/>
    <p:sldId id="1002" r:id="rId5"/>
    <p:sldId id="963" r:id="rId6"/>
    <p:sldId id="995" r:id="rId7"/>
    <p:sldId id="996" r:id="rId8"/>
    <p:sldId id="1004" r:id="rId9"/>
    <p:sldId id="1005" r:id="rId10"/>
    <p:sldId id="974" r:id="rId11"/>
    <p:sldId id="980" r:id="rId12"/>
    <p:sldId id="965" r:id="rId13"/>
    <p:sldId id="1000" r:id="rId14"/>
    <p:sldId id="927" r:id="rId15"/>
    <p:sldId id="966" r:id="rId16"/>
    <p:sldId id="985" r:id="rId17"/>
    <p:sldId id="969" r:id="rId18"/>
    <p:sldId id="984" r:id="rId19"/>
    <p:sldId id="970" r:id="rId20"/>
    <p:sldId id="1007" r:id="rId21"/>
    <p:sldId id="955" r:id="rId22"/>
    <p:sldId id="988" r:id="rId23"/>
    <p:sldId id="1003" r:id="rId24"/>
    <p:sldId id="989" r:id="rId25"/>
    <p:sldId id="994" r:id="rId26"/>
    <p:sldId id="990" r:id="rId27"/>
    <p:sldId id="991" r:id="rId28"/>
    <p:sldId id="992" r:id="rId29"/>
    <p:sldId id="979" r:id="rId30"/>
    <p:sldId id="993" r:id="rId31"/>
    <p:sldId id="983" r:id="rId32"/>
    <p:sldId id="956" r:id="rId33"/>
    <p:sldId id="1008" r:id="rId34"/>
    <p:sldId id="976" r:id="rId35"/>
    <p:sldId id="978" r:id="rId36"/>
    <p:sldId id="977" r:id="rId37"/>
    <p:sldId id="1009" r:id="rId38"/>
    <p:sldId id="986" r:id="rId39"/>
    <p:sldId id="987" r:id="rId40"/>
    <p:sldId id="854" r:id="rId41"/>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Arial" charset="0"/>
        <a:ea typeface="+mn-ea"/>
        <a:cs typeface="+mn-cs"/>
      </a:defRPr>
    </a:lvl1pPr>
    <a:lvl2pPr marL="457200" algn="l" rtl="0" eaLnBrk="0" fontAlgn="base" hangingPunct="0">
      <a:spcBef>
        <a:spcPct val="0"/>
      </a:spcBef>
      <a:spcAft>
        <a:spcPct val="0"/>
      </a:spcAft>
      <a:defRPr sz="3600" kern="1200">
        <a:solidFill>
          <a:schemeClr val="tx1"/>
        </a:solidFill>
        <a:latin typeface="Arial" charset="0"/>
        <a:ea typeface="+mn-ea"/>
        <a:cs typeface="+mn-cs"/>
      </a:defRPr>
    </a:lvl2pPr>
    <a:lvl3pPr marL="914400" algn="l" rtl="0" eaLnBrk="0" fontAlgn="base" hangingPunct="0">
      <a:spcBef>
        <a:spcPct val="0"/>
      </a:spcBef>
      <a:spcAft>
        <a:spcPct val="0"/>
      </a:spcAft>
      <a:defRPr sz="3600" kern="1200">
        <a:solidFill>
          <a:schemeClr val="tx1"/>
        </a:solidFill>
        <a:latin typeface="Arial" charset="0"/>
        <a:ea typeface="+mn-ea"/>
        <a:cs typeface="+mn-cs"/>
      </a:defRPr>
    </a:lvl3pPr>
    <a:lvl4pPr marL="1371600" algn="l" rtl="0" eaLnBrk="0" fontAlgn="base" hangingPunct="0">
      <a:spcBef>
        <a:spcPct val="0"/>
      </a:spcBef>
      <a:spcAft>
        <a:spcPct val="0"/>
      </a:spcAft>
      <a:defRPr sz="3600" kern="1200">
        <a:solidFill>
          <a:schemeClr val="tx1"/>
        </a:solidFill>
        <a:latin typeface="Arial" charset="0"/>
        <a:ea typeface="+mn-ea"/>
        <a:cs typeface="+mn-cs"/>
      </a:defRPr>
    </a:lvl4pPr>
    <a:lvl5pPr marL="1828800" algn="l" rtl="0" eaLnBrk="0" fontAlgn="base" hangingPunct="0">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UDRAULT Sara" initials="BS" lastIdx="10" clrIdx="0">
    <p:extLst>
      <p:ext uri="{19B8F6BF-5375-455C-9EA6-DF929625EA0E}">
        <p15:presenceInfo xmlns:p15="http://schemas.microsoft.com/office/powerpoint/2012/main" userId="S-1-5-21-982684679-592840582-1966211492-30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9F41"/>
    <a:srgbClr val="FFFF99"/>
    <a:srgbClr val="3FE93F"/>
    <a:srgbClr val="3399FF"/>
    <a:srgbClr val="1FD149"/>
    <a:srgbClr val="0066FF"/>
    <a:srgbClr val="CCECFF"/>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442" autoAdjust="0"/>
    <p:restoredTop sz="86066" autoAdjust="0"/>
  </p:normalViewPr>
  <p:slideViewPr>
    <p:cSldViewPr>
      <p:cViewPr varScale="1">
        <p:scale>
          <a:sx n="98" d="100"/>
          <a:sy n="98" d="100"/>
        </p:scale>
        <p:origin x="15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4" d="100"/>
          <a:sy n="84" d="100"/>
        </p:scale>
        <p:origin x="-286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dhs.sdc.pvt\PSOB\Imm%20Research%20and%20Epi\Adolescent\Adol2017\HPVwkbk1.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dhs.sdc.pvt\PSOB\Imm%20Research%20and%20Epi\Adolescent\Adol2018\2018hpvtrend.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dhs.sdc.pvt\PSOB\Imm%20Research%20and%20Epi\Adolescent\Adol2018\racebook.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dhs.sdc.pvt\PSOB\Imm%20Research%20and%20Epi\Adolescent\Adol2018\Pops.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828169424392921"/>
          <c:y val="0.20188568794615408"/>
          <c:w val="0.77059757065250567"/>
          <c:h val="0.64239310018796114"/>
        </c:manualLayout>
      </c:layout>
      <c:barChart>
        <c:barDir val="bar"/>
        <c:grouping val="stacked"/>
        <c:varyColors val="0"/>
        <c:ser>
          <c:idx val="0"/>
          <c:order val="0"/>
          <c:tx>
            <c:strRef>
              <c:f>'PAFFigure Hbar'!$C$1</c:f>
              <c:strCache>
                <c:ptCount val="1"/>
                <c:pt idx="0">
                  <c:v>Attributable to HPV types 16/18</c:v>
                </c:pt>
              </c:strCache>
            </c:strRef>
          </c:tx>
          <c:spPr>
            <a:solidFill>
              <a:schemeClr val="accent1">
                <a:lumMod val="75000"/>
              </a:schemeClr>
            </a:solidFill>
            <a:ln w="6350">
              <a:solidFill>
                <a:schemeClr val="tx1"/>
              </a:solidFill>
            </a:ln>
            <a:effectLst/>
            <a:scene3d>
              <a:camera prst="orthographicFront"/>
              <a:lightRig rig="threePt" dir="t"/>
            </a:scene3d>
          </c:spPr>
          <c:invertIfNegative val="0"/>
          <c:cat>
            <c:strRef>
              <c:f>'PAFFigure Hbar'!$B$2:$B$9</c:f>
              <c:strCache>
                <c:ptCount val="8"/>
                <c:pt idx="0">
                  <c:v>Cervix</c:v>
                </c:pt>
                <c:pt idx="1">
                  <c:v>Vagina</c:v>
                </c:pt>
                <c:pt idx="2">
                  <c:v>Vulva</c:v>
                </c:pt>
                <c:pt idx="3">
                  <c:v>Anus</c:v>
                </c:pt>
                <c:pt idx="4">
                  <c:v>Oropharynx</c:v>
                </c:pt>
                <c:pt idx="5">
                  <c:v>Penis</c:v>
                </c:pt>
                <c:pt idx="6">
                  <c:v>Anus</c:v>
                </c:pt>
                <c:pt idx="7">
                  <c:v>Oropharynx</c:v>
                </c:pt>
              </c:strCache>
            </c:strRef>
          </c:cat>
          <c:val>
            <c:numRef>
              <c:f>'PAFFigure Hbar'!$C$2:$C$9</c:f>
              <c:numCache>
                <c:formatCode>#,##0</c:formatCode>
                <c:ptCount val="8"/>
                <c:pt idx="0">
                  <c:v>7700</c:v>
                </c:pt>
                <c:pt idx="1">
                  <c:v>500</c:v>
                </c:pt>
                <c:pt idx="2">
                  <c:v>1800</c:v>
                </c:pt>
                <c:pt idx="3">
                  <c:v>3300</c:v>
                </c:pt>
                <c:pt idx="4">
                  <c:v>1700</c:v>
                </c:pt>
                <c:pt idx="5">
                  <c:v>600</c:v>
                </c:pt>
                <c:pt idx="6">
                  <c:v>1700</c:v>
                </c:pt>
                <c:pt idx="7">
                  <c:v>8900</c:v>
                </c:pt>
              </c:numCache>
            </c:numRef>
          </c:val>
          <c:extLst>
            <c:ext xmlns:c16="http://schemas.microsoft.com/office/drawing/2014/chart" uri="{C3380CC4-5D6E-409C-BE32-E72D297353CC}">
              <c16:uniqueId val="{00000000-F297-43EE-BE91-CF9EA8CA2018}"/>
            </c:ext>
          </c:extLst>
        </c:ser>
        <c:ser>
          <c:idx val="1"/>
          <c:order val="1"/>
          <c:tx>
            <c:strRef>
              <c:f>'PAFFigure Hbar'!$D$1</c:f>
              <c:strCache>
                <c:ptCount val="1"/>
                <c:pt idx="0">
                  <c:v>Attributable to HPV types 31/33/45/52/582</c:v>
                </c:pt>
              </c:strCache>
            </c:strRef>
          </c:tx>
          <c:spPr>
            <a:solidFill>
              <a:schemeClr val="accent1">
                <a:lumMod val="60000"/>
                <a:lumOff val="40000"/>
              </a:schemeClr>
            </a:solidFill>
            <a:ln w="6350">
              <a:solidFill>
                <a:schemeClr val="tx1"/>
              </a:solidFill>
            </a:ln>
            <a:effectLst/>
          </c:spPr>
          <c:invertIfNegative val="0"/>
          <c:cat>
            <c:strRef>
              <c:f>'PAFFigure Hbar'!$B$2:$B$9</c:f>
              <c:strCache>
                <c:ptCount val="8"/>
                <c:pt idx="0">
                  <c:v>Cervix</c:v>
                </c:pt>
                <c:pt idx="1">
                  <c:v>Vagina</c:v>
                </c:pt>
                <c:pt idx="2">
                  <c:v>Vulva</c:v>
                </c:pt>
                <c:pt idx="3">
                  <c:v>Anus</c:v>
                </c:pt>
                <c:pt idx="4">
                  <c:v>Oropharynx</c:v>
                </c:pt>
                <c:pt idx="5">
                  <c:v>Penis</c:v>
                </c:pt>
                <c:pt idx="6">
                  <c:v>Anus</c:v>
                </c:pt>
                <c:pt idx="7">
                  <c:v>Oropharynx</c:v>
                </c:pt>
              </c:strCache>
            </c:strRef>
          </c:cat>
          <c:val>
            <c:numRef>
              <c:f>'PAFFigure Hbar'!$D$2:$D$9</c:f>
              <c:numCache>
                <c:formatCode>#,##0</c:formatCode>
                <c:ptCount val="8"/>
                <c:pt idx="0">
                  <c:v>1700</c:v>
                </c:pt>
                <c:pt idx="1">
                  <c:v>100</c:v>
                </c:pt>
                <c:pt idx="2">
                  <c:v>500</c:v>
                </c:pt>
                <c:pt idx="3">
                  <c:v>400</c:v>
                </c:pt>
                <c:pt idx="4">
                  <c:v>300</c:v>
                </c:pt>
                <c:pt idx="5">
                  <c:v>100</c:v>
                </c:pt>
                <c:pt idx="6">
                  <c:v>100</c:v>
                </c:pt>
                <c:pt idx="7">
                  <c:v>600</c:v>
                </c:pt>
              </c:numCache>
            </c:numRef>
          </c:val>
          <c:extLst>
            <c:ext xmlns:c16="http://schemas.microsoft.com/office/drawing/2014/chart" uri="{C3380CC4-5D6E-409C-BE32-E72D297353CC}">
              <c16:uniqueId val="{00000001-F297-43EE-BE91-CF9EA8CA2018}"/>
            </c:ext>
          </c:extLst>
        </c:ser>
        <c:ser>
          <c:idx val="2"/>
          <c:order val="2"/>
          <c:tx>
            <c:strRef>
              <c:f>'PAFFigure Hbar'!$E$1</c:f>
              <c:strCache>
                <c:ptCount val="1"/>
                <c:pt idx="0">
                  <c:v>Attributable to other HPV types</c:v>
                </c:pt>
              </c:strCache>
            </c:strRef>
          </c:tx>
          <c:spPr>
            <a:solidFill>
              <a:schemeClr val="accent1">
                <a:lumMod val="20000"/>
                <a:lumOff val="80000"/>
              </a:schemeClr>
            </a:solidFill>
            <a:ln w="6350">
              <a:solidFill>
                <a:schemeClr val="tx1"/>
              </a:solidFill>
            </a:ln>
            <a:effectLst/>
          </c:spPr>
          <c:invertIfNegative val="0"/>
          <c:cat>
            <c:strRef>
              <c:f>'PAFFigure Hbar'!$B$2:$B$9</c:f>
              <c:strCache>
                <c:ptCount val="8"/>
                <c:pt idx="0">
                  <c:v>Cervix</c:v>
                </c:pt>
                <c:pt idx="1">
                  <c:v>Vagina</c:v>
                </c:pt>
                <c:pt idx="2">
                  <c:v>Vulva</c:v>
                </c:pt>
                <c:pt idx="3">
                  <c:v>Anus</c:v>
                </c:pt>
                <c:pt idx="4">
                  <c:v>Oropharynx</c:v>
                </c:pt>
                <c:pt idx="5">
                  <c:v>Penis</c:v>
                </c:pt>
                <c:pt idx="6">
                  <c:v>Anus</c:v>
                </c:pt>
                <c:pt idx="7">
                  <c:v>Oropharynx</c:v>
                </c:pt>
              </c:strCache>
            </c:strRef>
          </c:cat>
          <c:val>
            <c:numRef>
              <c:f>'PAFFigure Hbar'!$E$2:$E$9</c:f>
              <c:numCache>
                <c:formatCode>#,##0</c:formatCode>
                <c:ptCount val="8"/>
                <c:pt idx="0">
                  <c:v>1200</c:v>
                </c:pt>
                <c:pt idx="1">
                  <c:v>0</c:v>
                </c:pt>
                <c:pt idx="2">
                  <c:v>300</c:v>
                </c:pt>
                <c:pt idx="3">
                  <c:v>100</c:v>
                </c:pt>
                <c:pt idx="4">
                  <c:v>100</c:v>
                </c:pt>
                <c:pt idx="5">
                  <c:v>100</c:v>
                </c:pt>
                <c:pt idx="6">
                  <c:v>100</c:v>
                </c:pt>
                <c:pt idx="7">
                  <c:v>600</c:v>
                </c:pt>
              </c:numCache>
            </c:numRef>
          </c:val>
          <c:extLst>
            <c:ext xmlns:c16="http://schemas.microsoft.com/office/drawing/2014/chart" uri="{C3380CC4-5D6E-409C-BE32-E72D297353CC}">
              <c16:uniqueId val="{00000002-F297-43EE-BE91-CF9EA8CA2018}"/>
            </c:ext>
          </c:extLst>
        </c:ser>
        <c:ser>
          <c:idx val="3"/>
          <c:order val="3"/>
          <c:tx>
            <c:strRef>
              <c:f>'PAFFigure Hbar'!$F$1</c:f>
              <c:strCache>
                <c:ptCount val="1"/>
                <c:pt idx="0">
                  <c:v>Attributable to other causes</c:v>
                </c:pt>
              </c:strCache>
            </c:strRef>
          </c:tx>
          <c:spPr>
            <a:solidFill>
              <a:schemeClr val="bg1"/>
            </a:solidFill>
            <a:ln w="6350">
              <a:solidFill>
                <a:schemeClr val="tx1"/>
              </a:solidFill>
            </a:ln>
            <a:effectLst/>
            <a:scene3d>
              <a:camera prst="orthographicFront"/>
              <a:lightRig rig="threePt" dir="t"/>
            </a:scene3d>
          </c:spPr>
          <c:invertIfNegative val="0"/>
          <c:cat>
            <c:strRef>
              <c:f>'PAFFigure Hbar'!$B$2:$B$9</c:f>
              <c:strCache>
                <c:ptCount val="8"/>
                <c:pt idx="0">
                  <c:v>Cervix</c:v>
                </c:pt>
                <c:pt idx="1">
                  <c:v>Vagina</c:v>
                </c:pt>
                <c:pt idx="2">
                  <c:v>Vulva</c:v>
                </c:pt>
                <c:pt idx="3">
                  <c:v>Anus</c:v>
                </c:pt>
                <c:pt idx="4">
                  <c:v>Oropharynx</c:v>
                </c:pt>
                <c:pt idx="5">
                  <c:v>Penis</c:v>
                </c:pt>
                <c:pt idx="6">
                  <c:v>Anus</c:v>
                </c:pt>
                <c:pt idx="7">
                  <c:v>Oropharynx</c:v>
                </c:pt>
              </c:strCache>
            </c:strRef>
          </c:cat>
          <c:val>
            <c:numRef>
              <c:f>'PAFFigure Hbar'!$F$2:$F$9</c:f>
              <c:numCache>
                <c:formatCode>#,##0</c:formatCode>
                <c:ptCount val="8"/>
                <c:pt idx="0">
                  <c:v>1070</c:v>
                </c:pt>
                <c:pt idx="1">
                  <c:v>233</c:v>
                </c:pt>
                <c:pt idx="2">
                  <c:v>1202</c:v>
                </c:pt>
                <c:pt idx="3">
                  <c:v>314</c:v>
                </c:pt>
                <c:pt idx="4">
                  <c:v>1197</c:v>
                </c:pt>
                <c:pt idx="5">
                  <c:v>440</c:v>
                </c:pt>
                <c:pt idx="6">
                  <c:v>206</c:v>
                </c:pt>
                <c:pt idx="7">
                  <c:v>3876</c:v>
                </c:pt>
              </c:numCache>
            </c:numRef>
          </c:val>
          <c:extLst>
            <c:ext xmlns:c16="http://schemas.microsoft.com/office/drawing/2014/chart" uri="{C3380CC4-5D6E-409C-BE32-E72D297353CC}">
              <c16:uniqueId val="{00000003-F297-43EE-BE91-CF9EA8CA2018}"/>
            </c:ext>
          </c:extLst>
        </c:ser>
        <c:dLbls>
          <c:showLegendKey val="0"/>
          <c:showVal val="0"/>
          <c:showCatName val="0"/>
          <c:showSerName val="0"/>
          <c:showPercent val="0"/>
          <c:showBubbleSize val="0"/>
        </c:dLbls>
        <c:gapWidth val="30"/>
        <c:overlap val="100"/>
        <c:axId val="85965656"/>
        <c:axId val="85967224"/>
      </c:barChart>
      <c:catAx>
        <c:axId val="85965656"/>
        <c:scaling>
          <c:orientation val="maxMin"/>
        </c:scaling>
        <c:delete val="0"/>
        <c:axPos val="l"/>
        <c:title>
          <c:tx>
            <c:rich>
              <a:bodyPr rot="0" spcFirstLastPara="1" vertOverflow="ellipsis" wrap="square" anchor="ctr" anchorCtr="0"/>
              <a:lstStyle/>
              <a:p>
                <a:pPr>
                  <a:defRPr sz="1000" b="1" i="0" u="none" strike="noStrike" kern="1200" baseline="0">
                    <a:solidFill>
                      <a:schemeClr val="tx1"/>
                    </a:solidFill>
                    <a:latin typeface="+mn-lt"/>
                    <a:ea typeface="+mn-ea"/>
                    <a:cs typeface="+mn-cs"/>
                  </a:defRPr>
                </a:pPr>
                <a:r>
                  <a:rPr lang="en-US" sz="1000" b="1">
                    <a:solidFill>
                      <a:schemeClr val="tx1"/>
                    </a:solidFill>
                    <a:latin typeface="+mn-lt"/>
                  </a:rPr>
                  <a:t>Sex / Cancer Site</a:t>
                </a:r>
              </a:p>
            </c:rich>
          </c:tx>
          <c:layout>
            <c:manualLayout>
              <c:xMode val="edge"/>
              <c:yMode val="edge"/>
              <c:x val="1.6348077614329215E-2"/>
              <c:y val="0.18108736613169538"/>
            </c:manualLayout>
          </c:layout>
          <c:overlay val="0"/>
          <c:spPr>
            <a:noFill/>
            <a:ln>
              <a:noFill/>
            </a:ln>
            <a:effectLst/>
          </c:spPr>
          <c:txPr>
            <a:bodyPr rot="0" spcFirstLastPara="1" vertOverflow="ellipsis" wrap="square" anchor="ctr" anchorCtr="0"/>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bg1">
                <a:lumMod val="65000"/>
              </a:schemeClr>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85967224"/>
        <c:crosses val="autoZero"/>
        <c:auto val="1"/>
        <c:lblAlgn val="ctr"/>
        <c:lblOffset val="100"/>
        <c:noMultiLvlLbl val="0"/>
      </c:catAx>
      <c:valAx>
        <c:axId val="85967224"/>
        <c:scaling>
          <c:orientation val="minMax"/>
          <c:max val="14000"/>
        </c:scaling>
        <c:delete val="0"/>
        <c:axPos val="b"/>
        <c:title>
          <c:tx>
            <c:rich>
              <a:bodyPr rot="0" spcFirstLastPara="1" vertOverflow="ellipsis" vert="horz" wrap="square" anchor="t" anchorCtr="0"/>
              <a:lstStyle/>
              <a:p>
                <a:pPr>
                  <a:defRPr sz="1000" b="1" i="0" u="none" strike="noStrike" kern="1200" baseline="0">
                    <a:solidFill>
                      <a:schemeClr val="tx1"/>
                    </a:solidFill>
                    <a:latin typeface="+mn-lt"/>
                    <a:ea typeface="+mn-ea"/>
                    <a:cs typeface="+mn-cs"/>
                  </a:defRPr>
                </a:pPr>
                <a:r>
                  <a:rPr lang="en-US" sz="1000" b="1">
                    <a:solidFill>
                      <a:schemeClr val="tx1"/>
                    </a:solidFill>
                  </a:rPr>
                  <a:t>Average number of cases per year</a:t>
                </a:r>
              </a:p>
            </c:rich>
          </c:tx>
          <c:layout>
            <c:manualLayout>
              <c:xMode val="edge"/>
              <c:yMode val="edge"/>
              <c:x val="0.44538257814672388"/>
              <c:y val="0.88927672161284876"/>
            </c:manualLayout>
          </c:layout>
          <c:overlay val="0"/>
          <c:spPr>
            <a:noFill/>
            <a:ln>
              <a:noFill/>
            </a:ln>
            <a:effectLst/>
          </c:spPr>
          <c:txPr>
            <a:bodyPr rot="0" spcFirstLastPara="1" vertOverflow="ellipsis" vert="horz" wrap="square" anchor="t" anchorCtr="0"/>
            <a:lstStyle/>
            <a:p>
              <a:pPr>
                <a:defRPr sz="10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12700">
            <a:solidFill>
              <a:schemeClr val="bg1">
                <a:lumMod val="6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5965656"/>
        <c:crosses val="max"/>
        <c:crossBetween val="between"/>
        <c:majorUnit val="1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2016</c:v>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Comps!$B$44:$C$44</c:f>
              <c:strCache>
                <c:ptCount val="2"/>
                <c:pt idx="0">
                  <c:v>girls</c:v>
                </c:pt>
                <c:pt idx="1">
                  <c:v>boys</c:v>
                </c:pt>
              </c:strCache>
            </c:strRef>
          </c:cat>
          <c:val>
            <c:numRef>
              <c:f>Comps!$B$45:$C$45</c:f>
              <c:numCache>
                <c:formatCode>0%</c:formatCode>
                <c:ptCount val="2"/>
                <c:pt idx="0">
                  <c:v>0.66300000000000003</c:v>
                </c:pt>
                <c:pt idx="1">
                  <c:v>0.54600000000000004</c:v>
                </c:pt>
              </c:numCache>
            </c:numRef>
          </c:val>
          <c:extLst>
            <c:ext xmlns:c16="http://schemas.microsoft.com/office/drawing/2014/chart" uri="{C3380CC4-5D6E-409C-BE32-E72D297353CC}">
              <c16:uniqueId val="{00000000-DD0F-4137-B8DA-4A545B383A94}"/>
            </c:ext>
          </c:extLst>
        </c:ser>
        <c:ser>
          <c:idx val="1"/>
          <c:order val="1"/>
          <c:tx>
            <c:v>2017</c:v>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Comps!$B$44:$C$44</c:f>
              <c:strCache>
                <c:ptCount val="2"/>
                <c:pt idx="0">
                  <c:v>girls</c:v>
                </c:pt>
                <c:pt idx="1">
                  <c:v>boys</c:v>
                </c:pt>
              </c:strCache>
            </c:strRef>
          </c:cat>
          <c:val>
            <c:numRef>
              <c:f>Comps!$B$46:$C$46</c:f>
              <c:numCache>
                <c:formatCode>0%</c:formatCode>
                <c:ptCount val="2"/>
                <c:pt idx="0">
                  <c:v>0.68400000000000005</c:v>
                </c:pt>
                <c:pt idx="1">
                  <c:v>0.61099999999999999</c:v>
                </c:pt>
              </c:numCache>
            </c:numRef>
          </c:val>
          <c:extLst>
            <c:ext xmlns:c16="http://schemas.microsoft.com/office/drawing/2014/chart" uri="{C3380CC4-5D6E-409C-BE32-E72D297353CC}">
              <c16:uniqueId val="{00000001-DD0F-4137-B8DA-4A545B383A94}"/>
            </c:ext>
          </c:extLst>
        </c:ser>
        <c:ser>
          <c:idx val="2"/>
          <c:order val="2"/>
          <c:tx>
            <c:v>2018</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Comps!$B$47:$C$47</c:f>
              <c:numCache>
                <c:formatCode>0%</c:formatCode>
                <c:ptCount val="2"/>
                <c:pt idx="0">
                  <c:v>0.7</c:v>
                </c:pt>
                <c:pt idx="1">
                  <c:v>0.64</c:v>
                </c:pt>
              </c:numCache>
            </c:numRef>
          </c:val>
          <c:extLst>
            <c:ext xmlns:c16="http://schemas.microsoft.com/office/drawing/2014/chart" uri="{C3380CC4-5D6E-409C-BE32-E72D297353CC}">
              <c16:uniqueId val="{00000002-DD0F-4137-B8DA-4A545B383A94}"/>
            </c:ext>
          </c:extLst>
        </c:ser>
        <c:dLbls>
          <c:showLegendKey val="0"/>
          <c:showVal val="0"/>
          <c:showCatName val="0"/>
          <c:showSerName val="0"/>
          <c:showPercent val="0"/>
          <c:showBubbleSize val="0"/>
        </c:dLbls>
        <c:gapWidth val="219"/>
        <c:overlap val="-27"/>
        <c:axId val="189293616"/>
        <c:axId val="189293224"/>
      </c:barChart>
      <c:catAx>
        <c:axId val="18929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89293224"/>
        <c:crosses val="autoZero"/>
        <c:auto val="1"/>
        <c:lblAlgn val="ctr"/>
        <c:lblOffset val="100"/>
        <c:noMultiLvlLbl val="0"/>
      </c:catAx>
      <c:valAx>
        <c:axId val="189293224"/>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9293616"/>
        <c:crosses val="autoZero"/>
        <c:crossBetween val="between"/>
      </c:valAx>
      <c:spPr>
        <a:noFill/>
        <a:ln>
          <a:noFill/>
        </a:ln>
        <a:effectLst/>
      </c:spPr>
    </c:plotArea>
    <c:legend>
      <c:legendPos val="b"/>
      <c:layout>
        <c:manualLayout>
          <c:xMode val="edge"/>
          <c:yMode val="edge"/>
          <c:x val="0.14446347597474371"/>
          <c:y val="0.90191609897481895"/>
          <c:w val="0.59222445051717121"/>
          <c:h val="9.5141954867655684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Sheet1!$C$16:$D$16</c:f>
              <c:strCache>
                <c:ptCount val="2"/>
                <c:pt idx="0">
                  <c:v>Female</c:v>
                </c:pt>
                <c:pt idx="1">
                  <c:v>Male</c:v>
                </c:pt>
              </c:strCache>
            </c:strRef>
          </c:cat>
          <c:val>
            <c:numRef>
              <c:f>Sheet1!$C$17:$D$17</c:f>
              <c:numCache>
                <c:formatCode>0.0%</c:formatCode>
                <c:ptCount val="2"/>
                <c:pt idx="0">
                  <c:v>0.38800000000000001</c:v>
                </c:pt>
                <c:pt idx="1">
                  <c:v>0.34200000000000003</c:v>
                </c:pt>
              </c:numCache>
            </c:numRef>
          </c:val>
          <c:extLst>
            <c:ext xmlns:c16="http://schemas.microsoft.com/office/drawing/2014/chart" uri="{C3380CC4-5D6E-409C-BE32-E72D297353CC}">
              <c16:uniqueId val="{00000000-FDEB-47F0-AA78-7D29F215C23B}"/>
            </c:ext>
          </c:extLst>
        </c:ser>
        <c:ser>
          <c:idx val="1"/>
          <c:order val="1"/>
          <c:tx>
            <c:v>2017</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Sheet1!$C$16:$D$16</c:f>
              <c:strCache>
                <c:ptCount val="2"/>
                <c:pt idx="0">
                  <c:v>Female</c:v>
                </c:pt>
                <c:pt idx="1">
                  <c:v>Male</c:v>
                </c:pt>
              </c:strCache>
            </c:strRef>
          </c:cat>
          <c:val>
            <c:numRef>
              <c:f>Sheet1!$C$18:$D$18</c:f>
              <c:numCache>
                <c:formatCode>0.0%</c:formatCode>
                <c:ptCount val="2"/>
                <c:pt idx="0">
                  <c:v>0.439</c:v>
                </c:pt>
                <c:pt idx="1">
                  <c:v>0.40600000000000003</c:v>
                </c:pt>
              </c:numCache>
            </c:numRef>
          </c:val>
          <c:extLst>
            <c:ext xmlns:c16="http://schemas.microsoft.com/office/drawing/2014/chart" uri="{C3380CC4-5D6E-409C-BE32-E72D297353CC}">
              <c16:uniqueId val="{00000001-FDEB-47F0-AA78-7D29F215C23B}"/>
            </c:ext>
          </c:extLst>
        </c:ser>
        <c:ser>
          <c:idx val="2"/>
          <c:order val="2"/>
          <c:tx>
            <c:v>2018</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Sheet1!$C$16:$D$16</c:f>
              <c:strCache>
                <c:ptCount val="2"/>
                <c:pt idx="0">
                  <c:v>Female</c:v>
                </c:pt>
                <c:pt idx="1">
                  <c:v>Male</c:v>
                </c:pt>
              </c:strCache>
            </c:strRef>
          </c:cat>
          <c:val>
            <c:numRef>
              <c:f>Sheet1!$C$19:$D$19</c:f>
              <c:numCache>
                <c:formatCode>0.0%</c:formatCode>
                <c:ptCount val="2"/>
                <c:pt idx="0">
                  <c:v>0.434</c:v>
                </c:pt>
                <c:pt idx="1">
                  <c:v>0.40899999999999997</c:v>
                </c:pt>
              </c:numCache>
            </c:numRef>
          </c:val>
          <c:extLst>
            <c:ext xmlns:c16="http://schemas.microsoft.com/office/drawing/2014/chart" uri="{C3380CC4-5D6E-409C-BE32-E72D297353CC}">
              <c16:uniqueId val="{00000002-FDEB-47F0-AA78-7D29F215C23B}"/>
            </c:ext>
          </c:extLst>
        </c:ser>
        <c:dLbls>
          <c:showLegendKey val="0"/>
          <c:showVal val="0"/>
          <c:showCatName val="0"/>
          <c:showSerName val="0"/>
          <c:showPercent val="0"/>
          <c:showBubbleSize val="0"/>
        </c:dLbls>
        <c:gapWidth val="219"/>
        <c:overlap val="-27"/>
        <c:axId val="602265568"/>
        <c:axId val="674134344"/>
      </c:barChart>
      <c:catAx>
        <c:axId val="60226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74134344"/>
        <c:crosses val="autoZero"/>
        <c:auto val="1"/>
        <c:lblAlgn val="ctr"/>
        <c:lblOffset val="100"/>
        <c:noMultiLvlLbl val="0"/>
      </c:catAx>
      <c:valAx>
        <c:axId val="674134344"/>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02265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14343938714977E-2"/>
          <c:y val="8.3968066491688531E-2"/>
          <c:w val="0.90770543925911695"/>
          <c:h val="0.68377777777777782"/>
        </c:manualLayout>
      </c:layout>
      <c:barChart>
        <c:barDir val="col"/>
        <c:grouping val="clustered"/>
        <c:varyColors val="0"/>
        <c:ser>
          <c:idx val="0"/>
          <c:order val="0"/>
          <c:tx>
            <c:strRef>
              <c:f>Sheet1!$B$7</c:f>
              <c:strCache>
                <c:ptCount val="1"/>
                <c:pt idx="0">
                  <c:v>Female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Sheet1!$A$8:$A$13</c:f>
              <c:numCache>
                <c:formatCode>General</c:formatCode>
                <c:ptCount val="6"/>
                <c:pt idx="0">
                  <c:v>2013</c:v>
                </c:pt>
                <c:pt idx="1">
                  <c:v>2014</c:v>
                </c:pt>
                <c:pt idx="2">
                  <c:v>2015</c:v>
                </c:pt>
                <c:pt idx="3">
                  <c:v>2016</c:v>
                </c:pt>
                <c:pt idx="4">
                  <c:v>2017</c:v>
                </c:pt>
                <c:pt idx="5">
                  <c:v>2018</c:v>
                </c:pt>
              </c:numCache>
            </c:numRef>
          </c:cat>
          <c:val>
            <c:numRef>
              <c:f>Sheet1!$B$8:$B$13</c:f>
              <c:numCache>
                <c:formatCode>0%</c:formatCode>
                <c:ptCount val="6"/>
                <c:pt idx="0">
                  <c:v>0.32700000000000001</c:v>
                </c:pt>
                <c:pt idx="1">
                  <c:v>0.34499999999999997</c:v>
                </c:pt>
                <c:pt idx="2">
                  <c:v>0.36399999999999999</c:v>
                </c:pt>
                <c:pt idx="3">
                  <c:v>0.38860872893169301</c:v>
                </c:pt>
                <c:pt idx="4">
                  <c:v>0.48919736319651019</c:v>
                </c:pt>
                <c:pt idx="5">
                  <c:v>0.498</c:v>
                </c:pt>
              </c:numCache>
            </c:numRef>
          </c:val>
          <c:extLst>
            <c:ext xmlns:c16="http://schemas.microsoft.com/office/drawing/2014/chart" uri="{C3380CC4-5D6E-409C-BE32-E72D297353CC}">
              <c16:uniqueId val="{00000000-4952-4DD9-8C48-90F24B0F9AC0}"/>
            </c:ext>
          </c:extLst>
        </c:ser>
        <c:ser>
          <c:idx val="1"/>
          <c:order val="1"/>
          <c:tx>
            <c:strRef>
              <c:f>Sheet1!$C$7</c:f>
              <c:strCache>
                <c:ptCount val="1"/>
                <c:pt idx="0">
                  <c:v>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Sheet1!$A$8:$A$13</c:f>
              <c:numCache>
                <c:formatCode>General</c:formatCode>
                <c:ptCount val="6"/>
                <c:pt idx="0">
                  <c:v>2013</c:v>
                </c:pt>
                <c:pt idx="1">
                  <c:v>2014</c:v>
                </c:pt>
                <c:pt idx="2">
                  <c:v>2015</c:v>
                </c:pt>
                <c:pt idx="3">
                  <c:v>2016</c:v>
                </c:pt>
                <c:pt idx="4">
                  <c:v>2017</c:v>
                </c:pt>
                <c:pt idx="5">
                  <c:v>2018</c:v>
                </c:pt>
              </c:numCache>
            </c:numRef>
          </c:cat>
          <c:val>
            <c:numRef>
              <c:f>Sheet1!$C$8:$C$13</c:f>
              <c:numCache>
                <c:formatCode>0%</c:formatCode>
                <c:ptCount val="6"/>
                <c:pt idx="0">
                  <c:v>6.3E-2</c:v>
                </c:pt>
                <c:pt idx="1">
                  <c:v>0.13700000000000001</c:v>
                </c:pt>
                <c:pt idx="2">
                  <c:v>0.20599999999999999</c:v>
                </c:pt>
                <c:pt idx="3">
                  <c:v>0.26391404385333384</c:v>
                </c:pt>
                <c:pt idx="4">
                  <c:v>0.39885680866724144</c:v>
                </c:pt>
                <c:pt idx="5">
                  <c:v>0.43099999999999999</c:v>
                </c:pt>
              </c:numCache>
            </c:numRef>
          </c:val>
          <c:extLst>
            <c:ext xmlns:c16="http://schemas.microsoft.com/office/drawing/2014/chart" uri="{C3380CC4-5D6E-409C-BE32-E72D297353CC}">
              <c16:uniqueId val="{00000001-4952-4DD9-8C48-90F24B0F9AC0}"/>
            </c:ext>
          </c:extLst>
        </c:ser>
        <c:dLbls>
          <c:showLegendKey val="0"/>
          <c:showVal val="0"/>
          <c:showCatName val="0"/>
          <c:showSerName val="0"/>
          <c:showPercent val="0"/>
          <c:showBubbleSize val="0"/>
        </c:dLbls>
        <c:gapWidth val="219"/>
        <c:overlap val="-27"/>
        <c:axId val="445307576"/>
        <c:axId val="444129040"/>
      </c:barChart>
      <c:catAx>
        <c:axId val="44530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4129040"/>
        <c:crosses val="autoZero"/>
        <c:auto val="1"/>
        <c:lblAlgn val="ctr"/>
        <c:lblOffset val="100"/>
        <c:noMultiLvlLbl val="0"/>
      </c:catAx>
      <c:valAx>
        <c:axId val="444129040"/>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5307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Sheet1!$Q$7</c:f>
              <c:strCache>
                <c:ptCount val="1"/>
                <c:pt idx="0">
                  <c:v>Initiation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Sheet1!$P$8:$P$13</c:f>
              <c:strCache>
                <c:ptCount val="6"/>
                <c:pt idx="0">
                  <c:v>White</c:v>
                </c:pt>
                <c:pt idx="1">
                  <c:v>Black</c:v>
                </c:pt>
                <c:pt idx="2">
                  <c:v>Amer Indian</c:v>
                </c:pt>
                <c:pt idx="3">
                  <c:v>Asian</c:v>
                </c:pt>
                <c:pt idx="4">
                  <c:v>NHPI</c:v>
                </c:pt>
                <c:pt idx="5">
                  <c:v>Latino</c:v>
                </c:pt>
              </c:strCache>
            </c:strRef>
          </c:cat>
          <c:val>
            <c:numRef>
              <c:f>Sheet1!$Q$8:$Q$13</c:f>
              <c:numCache>
                <c:formatCode>0%</c:formatCode>
                <c:ptCount val="6"/>
                <c:pt idx="0">
                  <c:v>0.62872101498745381</c:v>
                </c:pt>
                <c:pt idx="1">
                  <c:v>0.69165487089315181</c:v>
                </c:pt>
                <c:pt idx="2">
                  <c:v>0.72743091399978199</c:v>
                </c:pt>
                <c:pt idx="3">
                  <c:v>0.68154662980966041</c:v>
                </c:pt>
                <c:pt idx="4">
                  <c:v>0.68885615501366126</c:v>
                </c:pt>
                <c:pt idx="5">
                  <c:v>0.72099999999999997</c:v>
                </c:pt>
              </c:numCache>
            </c:numRef>
          </c:val>
          <c:extLst>
            <c:ext xmlns:c16="http://schemas.microsoft.com/office/drawing/2014/chart" uri="{C3380CC4-5D6E-409C-BE32-E72D297353CC}">
              <c16:uniqueId val="{00000000-A013-4445-98CB-134AE738FADD}"/>
            </c:ext>
          </c:extLst>
        </c:ser>
        <c:ser>
          <c:idx val="1"/>
          <c:order val="1"/>
          <c:tx>
            <c:strRef>
              <c:f>Sheet1!$R$7</c:f>
              <c:strCache>
                <c:ptCount val="1"/>
                <c:pt idx="0">
                  <c:v>Completion (UTD)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Sheet1!$P$8:$P$13</c:f>
              <c:strCache>
                <c:ptCount val="6"/>
                <c:pt idx="0">
                  <c:v>White</c:v>
                </c:pt>
                <c:pt idx="1">
                  <c:v>Black</c:v>
                </c:pt>
                <c:pt idx="2">
                  <c:v>Amer Indian</c:v>
                </c:pt>
                <c:pt idx="3">
                  <c:v>Asian</c:v>
                </c:pt>
                <c:pt idx="4">
                  <c:v>NHPI</c:v>
                </c:pt>
                <c:pt idx="5">
                  <c:v>Latino</c:v>
                </c:pt>
              </c:strCache>
            </c:strRef>
          </c:cat>
          <c:val>
            <c:numRef>
              <c:f>Sheet1!$R$8:$R$13</c:f>
              <c:numCache>
                <c:formatCode>0%</c:formatCode>
                <c:ptCount val="6"/>
                <c:pt idx="0">
                  <c:v>0.43117648961222305</c:v>
                </c:pt>
                <c:pt idx="1">
                  <c:v>0.47085998806461082</c:v>
                </c:pt>
                <c:pt idx="2">
                  <c:v>0.51286865049351793</c:v>
                </c:pt>
                <c:pt idx="3">
                  <c:v>0.47975733291113337</c:v>
                </c:pt>
                <c:pt idx="4">
                  <c:v>0.45498656434968671</c:v>
                </c:pt>
                <c:pt idx="5">
                  <c:v>0.48</c:v>
                </c:pt>
              </c:numCache>
            </c:numRef>
          </c:val>
          <c:extLst>
            <c:ext xmlns:c16="http://schemas.microsoft.com/office/drawing/2014/chart" uri="{C3380CC4-5D6E-409C-BE32-E72D297353CC}">
              <c16:uniqueId val="{00000001-A013-4445-98CB-134AE738FADD}"/>
            </c:ext>
          </c:extLst>
        </c:ser>
        <c:dLbls>
          <c:showLegendKey val="0"/>
          <c:showVal val="0"/>
          <c:showCatName val="0"/>
          <c:showSerName val="0"/>
          <c:showPercent val="0"/>
          <c:showBubbleSize val="0"/>
        </c:dLbls>
        <c:gapWidth val="219"/>
        <c:overlap val="-27"/>
        <c:axId val="456544344"/>
        <c:axId val="456545984"/>
      </c:barChart>
      <c:catAx>
        <c:axId val="456544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6545984"/>
        <c:crosses val="autoZero"/>
        <c:auto val="1"/>
        <c:lblAlgn val="ctr"/>
        <c:lblOffset val="100"/>
        <c:noMultiLvlLbl val="0"/>
      </c:catAx>
      <c:valAx>
        <c:axId val="456545984"/>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56544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Female</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[2]Sheet1!$N$2:$O$2</c:f>
              <c:strCache>
                <c:ptCount val="2"/>
                <c:pt idx="0">
                  <c:v>Medicaid</c:v>
                </c:pt>
                <c:pt idx="1">
                  <c:v>Non-Medicaid</c:v>
                </c:pt>
              </c:strCache>
            </c:strRef>
          </c:cat>
          <c:val>
            <c:numRef>
              <c:f>payor!$F$9:$G$9</c:f>
              <c:numCache>
                <c:formatCode>0.0%</c:formatCode>
                <c:ptCount val="2"/>
                <c:pt idx="0">
                  <c:v>0.58650931304356468</c:v>
                </c:pt>
                <c:pt idx="1">
                  <c:v>0.43347622284190912</c:v>
                </c:pt>
              </c:numCache>
            </c:numRef>
          </c:val>
          <c:extLst>
            <c:ext xmlns:c16="http://schemas.microsoft.com/office/drawing/2014/chart" uri="{C3380CC4-5D6E-409C-BE32-E72D297353CC}">
              <c16:uniqueId val="{00000000-1BB4-44F8-A0C3-BE07BCC6B906}"/>
            </c:ext>
          </c:extLst>
        </c:ser>
        <c:ser>
          <c:idx val="1"/>
          <c:order val="1"/>
          <c:tx>
            <c:v>Male</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[2]Sheet1!$N$2:$O$2</c:f>
              <c:strCache>
                <c:ptCount val="2"/>
                <c:pt idx="0">
                  <c:v>Medicaid</c:v>
                </c:pt>
                <c:pt idx="1">
                  <c:v>Non-Medicaid</c:v>
                </c:pt>
              </c:strCache>
            </c:strRef>
          </c:cat>
          <c:val>
            <c:numRef>
              <c:f>payor!$F$10:$G$10</c:f>
              <c:numCache>
                <c:formatCode>0.0%</c:formatCode>
                <c:ptCount val="2"/>
                <c:pt idx="0">
                  <c:v>0.51635515821546074</c:v>
                </c:pt>
                <c:pt idx="1">
                  <c:v>0.36998466483183595</c:v>
                </c:pt>
              </c:numCache>
            </c:numRef>
          </c:val>
          <c:extLst>
            <c:ext xmlns:c16="http://schemas.microsoft.com/office/drawing/2014/chart" uri="{C3380CC4-5D6E-409C-BE32-E72D297353CC}">
              <c16:uniqueId val="{00000001-1BB4-44F8-A0C3-BE07BCC6B906}"/>
            </c:ext>
          </c:extLst>
        </c:ser>
        <c:dLbls>
          <c:showLegendKey val="0"/>
          <c:showVal val="0"/>
          <c:showCatName val="0"/>
          <c:showSerName val="0"/>
          <c:showPercent val="0"/>
          <c:showBubbleSize val="0"/>
        </c:dLbls>
        <c:gapWidth val="219"/>
        <c:overlap val="-27"/>
        <c:axId val="242675416"/>
        <c:axId val="242678040"/>
      </c:barChart>
      <c:catAx>
        <c:axId val="24267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42678040"/>
        <c:crosses val="autoZero"/>
        <c:auto val="1"/>
        <c:lblAlgn val="ctr"/>
        <c:lblOffset val="100"/>
        <c:noMultiLvlLbl val="0"/>
      </c:catAx>
      <c:valAx>
        <c:axId val="242678040"/>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42675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69952554007676E-2"/>
          <c:y val="0.10937890718205678"/>
          <c:w val="0.90639927821522315"/>
          <c:h val="0.71386423287998091"/>
        </c:manualLayout>
      </c:layout>
      <c:barChart>
        <c:barDir val="col"/>
        <c:grouping val="clustered"/>
        <c:varyColors val="0"/>
        <c:ser>
          <c:idx val="0"/>
          <c:order val="0"/>
          <c:tx>
            <c:strRef>
              <c:f>Sheet1!$B$1</c:f>
              <c:strCache>
                <c:ptCount val="1"/>
                <c:pt idx="0">
                  <c:v>Initial Visit</c:v>
                </c:pt>
              </c:strCache>
            </c:strRef>
          </c:tx>
          <c:spPr>
            <a:solidFill>
              <a:schemeClr val="accent1"/>
            </a:solidFill>
            <a:ln>
              <a:noFill/>
            </a:ln>
            <a:effectLst/>
          </c:spPr>
          <c:invertIfNegative val="0"/>
          <c:cat>
            <c:strRef>
              <c:f>Sheet1!$A$2:$A$6</c:f>
              <c:strCache>
                <c:ptCount val="4"/>
                <c:pt idx="0">
                  <c:v>1 + HPV</c:v>
                </c:pt>
                <c:pt idx="1">
                  <c:v>UTD HPV</c:v>
                </c:pt>
                <c:pt idx="2">
                  <c:v>Tdap</c:v>
                </c:pt>
                <c:pt idx="3">
                  <c:v>Mening</c:v>
                </c:pt>
              </c:strCache>
            </c:strRef>
          </c:cat>
          <c:val>
            <c:numRef>
              <c:f>Sheet1!$B$2:$B$6</c:f>
              <c:numCache>
                <c:formatCode>0%</c:formatCode>
                <c:ptCount val="5"/>
                <c:pt idx="0">
                  <c:v>0.54</c:v>
                </c:pt>
                <c:pt idx="1">
                  <c:v>0.35</c:v>
                </c:pt>
                <c:pt idx="2">
                  <c:v>0.92</c:v>
                </c:pt>
                <c:pt idx="3">
                  <c:v>0.64</c:v>
                </c:pt>
              </c:numCache>
            </c:numRef>
          </c:val>
          <c:extLst>
            <c:ext xmlns:c16="http://schemas.microsoft.com/office/drawing/2014/chart" uri="{C3380CC4-5D6E-409C-BE32-E72D297353CC}">
              <c16:uniqueId val="{00000000-3A8C-4058-9039-7BADC0F22767}"/>
            </c:ext>
          </c:extLst>
        </c:ser>
        <c:ser>
          <c:idx val="1"/>
          <c:order val="1"/>
          <c:tx>
            <c:strRef>
              <c:f>Sheet1!$C$1</c:f>
              <c:strCache>
                <c:ptCount val="1"/>
                <c:pt idx="0">
                  <c:v>Six month f/u</c:v>
                </c:pt>
              </c:strCache>
            </c:strRef>
          </c:tx>
          <c:spPr>
            <a:solidFill>
              <a:schemeClr val="accent2"/>
            </a:solidFill>
            <a:ln>
              <a:noFill/>
            </a:ln>
            <a:effectLst/>
          </c:spPr>
          <c:invertIfNegative val="0"/>
          <c:cat>
            <c:strRef>
              <c:f>Sheet1!$A$2:$A$6</c:f>
              <c:strCache>
                <c:ptCount val="4"/>
                <c:pt idx="0">
                  <c:v>1 + HPV</c:v>
                </c:pt>
                <c:pt idx="1">
                  <c:v>UTD HPV</c:v>
                </c:pt>
                <c:pt idx="2">
                  <c:v>Tdap</c:v>
                </c:pt>
                <c:pt idx="3">
                  <c:v>Mening</c:v>
                </c:pt>
              </c:strCache>
            </c:strRef>
          </c:cat>
          <c:val>
            <c:numRef>
              <c:f>Sheet1!$C$2:$C$6</c:f>
              <c:numCache>
                <c:formatCode>0%</c:formatCode>
                <c:ptCount val="5"/>
                <c:pt idx="0">
                  <c:v>0.59</c:v>
                </c:pt>
                <c:pt idx="1">
                  <c:v>0.39</c:v>
                </c:pt>
                <c:pt idx="2">
                  <c:v>0.95</c:v>
                </c:pt>
                <c:pt idx="3">
                  <c:v>0.65</c:v>
                </c:pt>
              </c:numCache>
            </c:numRef>
          </c:val>
          <c:extLst>
            <c:ext xmlns:c16="http://schemas.microsoft.com/office/drawing/2014/chart" uri="{C3380CC4-5D6E-409C-BE32-E72D297353CC}">
              <c16:uniqueId val="{00000001-3A8C-4058-9039-7BADC0F22767}"/>
            </c:ext>
          </c:extLst>
        </c:ser>
        <c:ser>
          <c:idx val="2"/>
          <c:order val="2"/>
          <c:tx>
            <c:strRef>
              <c:f>Sheet1!$D$1</c:f>
              <c:strCache>
                <c:ptCount val="1"/>
                <c:pt idx="0">
                  <c:v>Missed Opps</c:v>
                </c:pt>
              </c:strCache>
            </c:strRef>
          </c:tx>
          <c:spPr>
            <a:solidFill>
              <a:schemeClr val="accent3"/>
            </a:solidFill>
            <a:ln>
              <a:noFill/>
            </a:ln>
            <a:effectLst/>
          </c:spPr>
          <c:invertIfNegative val="0"/>
          <c:cat>
            <c:strRef>
              <c:f>Sheet1!$A$2:$A$6</c:f>
              <c:strCache>
                <c:ptCount val="4"/>
                <c:pt idx="0">
                  <c:v>1 + HPV</c:v>
                </c:pt>
                <c:pt idx="1">
                  <c:v>UTD HPV</c:v>
                </c:pt>
                <c:pt idx="2">
                  <c:v>Tdap</c:v>
                </c:pt>
                <c:pt idx="3">
                  <c:v>Mening</c:v>
                </c:pt>
              </c:strCache>
            </c:strRef>
          </c:cat>
          <c:val>
            <c:numRef>
              <c:f>Sheet1!$D$2:$D$6</c:f>
              <c:numCache>
                <c:formatCode>0%</c:formatCode>
                <c:ptCount val="5"/>
                <c:pt idx="1">
                  <c:v>0.42</c:v>
                </c:pt>
                <c:pt idx="2">
                  <c:v>0.04</c:v>
                </c:pt>
                <c:pt idx="3">
                  <c:v>0.32</c:v>
                </c:pt>
              </c:numCache>
            </c:numRef>
          </c:val>
          <c:extLst>
            <c:ext xmlns:c16="http://schemas.microsoft.com/office/drawing/2014/chart" uri="{C3380CC4-5D6E-409C-BE32-E72D297353CC}">
              <c16:uniqueId val="{00000002-3A8C-4058-9039-7BADC0F22767}"/>
            </c:ext>
          </c:extLst>
        </c:ser>
        <c:ser>
          <c:idx val="3"/>
          <c:order val="3"/>
          <c:tx>
            <c:strRef>
              <c:f>Sheet1!$E$1</c:f>
              <c:strCache>
                <c:ptCount val="1"/>
                <c:pt idx="0">
                  <c:v>Marion County</c:v>
                </c:pt>
              </c:strCache>
            </c:strRef>
          </c:tx>
          <c:spPr>
            <a:solidFill>
              <a:schemeClr val="accent4"/>
            </a:solidFill>
            <a:ln>
              <a:noFill/>
            </a:ln>
            <a:effectLst/>
          </c:spPr>
          <c:invertIfNegative val="0"/>
          <c:cat>
            <c:strRef>
              <c:f>Sheet1!$A$2:$A$6</c:f>
              <c:strCache>
                <c:ptCount val="4"/>
                <c:pt idx="0">
                  <c:v>1 + HPV</c:v>
                </c:pt>
                <c:pt idx="1">
                  <c:v>UTD HPV</c:v>
                </c:pt>
                <c:pt idx="2">
                  <c:v>Tdap</c:v>
                </c:pt>
                <c:pt idx="3">
                  <c:v>Mening</c:v>
                </c:pt>
              </c:strCache>
            </c:strRef>
          </c:cat>
          <c:val>
            <c:numRef>
              <c:f>Sheet1!$E$2:$E$6</c:f>
              <c:numCache>
                <c:formatCode>0%</c:formatCode>
                <c:ptCount val="5"/>
                <c:pt idx="0">
                  <c:v>0.65</c:v>
                </c:pt>
                <c:pt idx="1">
                  <c:v>0.44</c:v>
                </c:pt>
                <c:pt idx="2">
                  <c:v>0.96</c:v>
                </c:pt>
                <c:pt idx="3">
                  <c:v>0.73</c:v>
                </c:pt>
              </c:numCache>
            </c:numRef>
          </c:val>
          <c:extLst>
            <c:ext xmlns:c16="http://schemas.microsoft.com/office/drawing/2014/chart" uri="{C3380CC4-5D6E-409C-BE32-E72D297353CC}">
              <c16:uniqueId val="{00000003-3A8C-4058-9039-7BADC0F22767}"/>
            </c:ext>
          </c:extLst>
        </c:ser>
        <c:dLbls>
          <c:showLegendKey val="0"/>
          <c:showVal val="0"/>
          <c:showCatName val="0"/>
          <c:showSerName val="0"/>
          <c:showPercent val="0"/>
          <c:showBubbleSize val="0"/>
        </c:dLbls>
        <c:gapWidth val="219"/>
        <c:overlap val="-27"/>
        <c:axId val="421256216"/>
        <c:axId val="421252936"/>
      </c:barChart>
      <c:catAx>
        <c:axId val="421256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1252936"/>
        <c:crosses val="autoZero"/>
        <c:auto val="1"/>
        <c:lblAlgn val="ctr"/>
        <c:lblOffset val="100"/>
        <c:noMultiLvlLbl val="0"/>
      </c:catAx>
      <c:valAx>
        <c:axId val="4212529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256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Percent</c:v>
                </c:pt>
              </c:strCache>
            </c:strRef>
          </c:tx>
          <c:invertIfNegative val="0"/>
          <c:dPt>
            <c:idx val="0"/>
            <c:invertIfNegative val="0"/>
            <c:bubble3D val="0"/>
            <c:spPr>
              <a:solidFill>
                <a:srgbClr val="0070C0"/>
              </a:solidFill>
            </c:spPr>
            <c:extLst>
              <c:ext xmlns:c16="http://schemas.microsoft.com/office/drawing/2014/chart" uri="{C3380CC4-5D6E-409C-BE32-E72D297353CC}">
                <c16:uniqueId val="{00000001-588A-4C38-9B51-A54E958E2E20}"/>
              </c:ext>
            </c:extLst>
          </c:dPt>
          <c:dPt>
            <c:idx val="1"/>
            <c:invertIfNegative val="0"/>
            <c:bubble3D val="0"/>
            <c:spPr>
              <a:solidFill>
                <a:srgbClr val="92D050"/>
              </a:solidFill>
            </c:spPr>
            <c:extLst>
              <c:ext xmlns:c16="http://schemas.microsoft.com/office/drawing/2014/chart" uri="{C3380CC4-5D6E-409C-BE32-E72D297353CC}">
                <c16:uniqueId val="{00000003-588A-4C38-9B51-A54E958E2E20}"/>
              </c:ext>
            </c:extLst>
          </c:dPt>
          <c:dPt>
            <c:idx val="2"/>
            <c:invertIfNegative val="0"/>
            <c:bubble3D val="0"/>
            <c:spPr>
              <a:solidFill>
                <a:srgbClr val="FF6600"/>
              </a:solidFill>
            </c:spPr>
            <c:extLst>
              <c:ext xmlns:c16="http://schemas.microsoft.com/office/drawing/2014/chart" uri="{C3380CC4-5D6E-409C-BE32-E72D297353CC}">
                <c16:uniqueId val="{00000005-588A-4C38-9B51-A54E958E2E20}"/>
              </c:ext>
            </c:extLst>
          </c:dPt>
          <c:dPt>
            <c:idx val="3"/>
            <c:invertIfNegative val="0"/>
            <c:bubble3D val="0"/>
            <c:spPr>
              <a:solidFill>
                <a:srgbClr val="FFCC00"/>
              </a:solidFill>
            </c:spPr>
            <c:extLst>
              <c:ext xmlns:c16="http://schemas.microsoft.com/office/drawing/2014/chart" uri="{C3380CC4-5D6E-409C-BE32-E72D297353CC}">
                <c16:uniqueId val="{00000007-588A-4C38-9B51-A54E958E2E20}"/>
              </c:ext>
            </c:extLst>
          </c:dPt>
          <c:dPt>
            <c:idx val="4"/>
            <c:invertIfNegative val="0"/>
            <c:bubble3D val="0"/>
            <c:spPr>
              <a:solidFill>
                <a:srgbClr val="1993B9"/>
              </a:solidFill>
            </c:spPr>
            <c:extLst>
              <c:ext xmlns:c16="http://schemas.microsoft.com/office/drawing/2014/chart" uri="{C3380CC4-5D6E-409C-BE32-E72D297353CC}">
                <c16:uniqueId val="{00000009-588A-4C38-9B51-A54E958E2E20}"/>
              </c:ext>
            </c:extLst>
          </c:dPt>
          <c:cat>
            <c:strRef>
              <c:f>Sheet1!$A$2:$A$6</c:f>
              <c:strCache>
                <c:ptCount val="5"/>
                <c:pt idx="0">
                  <c:v>Lack of knowledge</c:v>
                </c:pt>
                <c:pt idx="1">
                  <c:v>Not needed or necessary</c:v>
                </c:pt>
                <c:pt idx="2">
                  <c:v>Safety concern/side effects</c:v>
                </c:pt>
                <c:pt idx="3">
                  <c:v>Not recommended</c:v>
                </c:pt>
                <c:pt idx="4">
                  <c:v>Not sexually active</c:v>
                </c:pt>
              </c:strCache>
            </c:strRef>
          </c:cat>
          <c:val>
            <c:numRef>
              <c:f>Sheet1!$B$2:$B$6</c:f>
              <c:numCache>
                <c:formatCode>General</c:formatCode>
                <c:ptCount val="5"/>
                <c:pt idx="0">
                  <c:v>15.5</c:v>
                </c:pt>
                <c:pt idx="1">
                  <c:v>14.7</c:v>
                </c:pt>
                <c:pt idx="2">
                  <c:v>14.2</c:v>
                </c:pt>
                <c:pt idx="3">
                  <c:v>13</c:v>
                </c:pt>
                <c:pt idx="4">
                  <c:v>11.3</c:v>
                </c:pt>
              </c:numCache>
            </c:numRef>
          </c:val>
          <c:extLst>
            <c:ext xmlns:c16="http://schemas.microsoft.com/office/drawing/2014/chart" uri="{C3380CC4-5D6E-409C-BE32-E72D297353CC}">
              <c16:uniqueId val="{0000000A-588A-4C38-9B51-A54E958E2E20}"/>
            </c:ext>
          </c:extLst>
        </c:ser>
        <c:dLbls>
          <c:showLegendKey val="0"/>
          <c:showVal val="0"/>
          <c:showCatName val="0"/>
          <c:showSerName val="0"/>
          <c:showPercent val="0"/>
          <c:showBubbleSize val="0"/>
        </c:dLbls>
        <c:gapWidth val="150"/>
        <c:axId val="210728096"/>
        <c:axId val="210726528"/>
      </c:barChart>
      <c:catAx>
        <c:axId val="210728096"/>
        <c:scaling>
          <c:orientation val="minMax"/>
        </c:scaling>
        <c:delete val="0"/>
        <c:axPos val="l"/>
        <c:numFmt formatCode="General" sourceLinked="0"/>
        <c:majorTickMark val="out"/>
        <c:minorTickMark val="none"/>
        <c:tickLblPos val="nextTo"/>
        <c:txPr>
          <a:bodyPr/>
          <a:lstStyle/>
          <a:p>
            <a:pPr>
              <a:defRPr b="0">
                <a:solidFill>
                  <a:schemeClr val="tx1"/>
                </a:solidFill>
              </a:defRPr>
            </a:pPr>
            <a:endParaRPr lang="en-US"/>
          </a:p>
        </c:txPr>
        <c:crossAx val="210726528"/>
        <c:crosses val="autoZero"/>
        <c:auto val="1"/>
        <c:lblAlgn val="ctr"/>
        <c:lblOffset val="100"/>
        <c:noMultiLvlLbl val="0"/>
      </c:catAx>
      <c:valAx>
        <c:axId val="210726528"/>
        <c:scaling>
          <c:orientation val="minMax"/>
        </c:scaling>
        <c:delete val="0"/>
        <c:axPos val="b"/>
        <c:title>
          <c:tx>
            <c:rich>
              <a:bodyPr/>
              <a:lstStyle/>
              <a:p>
                <a:pPr>
                  <a:defRPr>
                    <a:solidFill>
                      <a:schemeClr val="accent1">
                        <a:lumMod val="50000"/>
                      </a:schemeClr>
                    </a:solidFill>
                  </a:defRPr>
                </a:pPr>
                <a:r>
                  <a:rPr lang="en-US" dirty="0">
                    <a:solidFill>
                      <a:schemeClr val="tx1"/>
                    </a:solidFill>
                  </a:rPr>
                  <a:t>Percent</a:t>
                </a:r>
              </a:p>
            </c:rich>
          </c:tx>
          <c:overlay val="0"/>
        </c:title>
        <c:numFmt formatCode="General" sourceLinked="1"/>
        <c:majorTickMark val="none"/>
        <c:minorTickMark val="none"/>
        <c:tickLblPos val="nextTo"/>
        <c:txPr>
          <a:bodyPr/>
          <a:lstStyle/>
          <a:p>
            <a:pPr>
              <a:defRPr b="0">
                <a:solidFill>
                  <a:schemeClr val="tx1"/>
                </a:solidFill>
              </a:defRPr>
            </a:pPr>
            <a:endParaRPr lang="en-US"/>
          </a:p>
        </c:txPr>
        <c:crossAx val="210728096"/>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5410622514443E-2"/>
          <c:y val="4.4377199204704683E-2"/>
          <c:w val="0.87199045850093626"/>
          <c:h val="0.75714268016046959"/>
        </c:manualLayout>
      </c:layout>
      <c:barChart>
        <c:barDir val="col"/>
        <c:grouping val="clustered"/>
        <c:varyColors val="0"/>
        <c:ser>
          <c:idx val="0"/>
          <c:order val="0"/>
          <c:spPr>
            <a:solidFill>
              <a:srgbClr val="C0504E"/>
            </a:solidFill>
            <a:ln w="12700">
              <a:solidFill>
                <a:schemeClr val="tx1"/>
              </a:solidFill>
            </a:ln>
            <a:effectLst/>
          </c:spPr>
          <c:invertIfNegative val="0"/>
          <c:dPt>
            <c:idx val="0"/>
            <c:invertIfNegative val="0"/>
            <c:bubble3D val="0"/>
            <c:spPr>
              <a:solidFill>
                <a:schemeClr val="bg1">
                  <a:lumMod val="50000"/>
                </a:schemeClr>
              </a:solidFill>
              <a:ln w="12700">
                <a:solidFill>
                  <a:schemeClr val="tx1"/>
                </a:solidFill>
              </a:ln>
              <a:effectLst/>
            </c:spPr>
            <c:extLst>
              <c:ext xmlns:c16="http://schemas.microsoft.com/office/drawing/2014/chart" uri="{C3380CC4-5D6E-409C-BE32-E72D297353CC}">
                <c16:uniqueId val="{00000001-564B-40BB-AF75-0A9D13CEEC1B}"/>
              </c:ext>
            </c:extLst>
          </c:dPt>
          <c:dPt>
            <c:idx val="2"/>
            <c:invertIfNegative val="0"/>
            <c:bubble3D val="0"/>
            <c:spPr>
              <a:solidFill>
                <a:srgbClr val="9BBB58"/>
              </a:solidFill>
              <a:ln w="12700">
                <a:solidFill>
                  <a:schemeClr val="tx1"/>
                </a:solidFill>
              </a:ln>
              <a:effectLst/>
            </c:spPr>
            <c:extLst>
              <c:ext xmlns:c16="http://schemas.microsoft.com/office/drawing/2014/chart" uri="{C3380CC4-5D6E-409C-BE32-E72D297353CC}">
                <c16:uniqueId val="{00000003-564B-40BB-AF75-0A9D13CEEC1B}"/>
              </c:ext>
            </c:extLst>
          </c:dPt>
          <c:dPt>
            <c:idx val="3"/>
            <c:invertIfNegative val="0"/>
            <c:bubble3D val="0"/>
            <c:spPr>
              <a:solidFill>
                <a:srgbClr val="1F487C"/>
              </a:solidFill>
              <a:ln w="12700">
                <a:solidFill>
                  <a:schemeClr val="tx1"/>
                </a:solidFill>
              </a:ln>
              <a:effectLst/>
            </c:spPr>
            <c:extLst>
              <c:ext xmlns:c16="http://schemas.microsoft.com/office/drawing/2014/chart" uri="{C3380CC4-5D6E-409C-BE32-E72D297353CC}">
                <c16:uniqueId val="{00000005-564B-40BB-AF75-0A9D13CEEC1B}"/>
              </c:ext>
            </c:extLst>
          </c:dPt>
          <c:dPt>
            <c:idx val="4"/>
            <c:invertIfNegative val="0"/>
            <c:bubble3D val="0"/>
            <c:spPr>
              <a:solidFill>
                <a:srgbClr val="F79647"/>
              </a:solidFill>
              <a:ln w="12700">
                <a:solidFill>
                  <a:schemeClr val="tx1"/>
                </a:solidFill>
              </a:ln>
              <a:effectLst/>
            </c:spPr>
            <c:extLst>
              <c:ext xmlns:c16="http://schemas.microsoft.com/office/drawing/2014/chart" uri="{C3380CC4-5D6E-409C-BE32-E72D297353CC}">
                <c16:uniqueId val="{00000007-564B-40BB-AF75-0A9D13CEEC1B}"/>
              </c:ext>
            </c:extLst>
          </c:dPt>
          <c:dPt>
            <c:idx val="5"/>
            <c:invertIfNegative val="0"/>
            <c:bubble3D val="0"/>
            <c:spPr>
              <a:solidFill>
                <a:srgbClr val="4AACC5"/>
              </a:solidFill>
              <a:ln w="12700">
                <a:solidFill>
                  <a:schemeClr val="tx1"/>
                </a:solidFill>
              </a:ln>
              <a:effectLst/>
            </c:spPr>
            <c:extLst>
              <c:ext xmlns:c16="http://schemas.microsoft.com/office/drawing/2014/chart" uri="{C3380CC4-5D6E-409C-BE32-E72D297353CC}">
                <c16:uniqueId val="{00000009-564B-40BB-AF75-0A9D13CEEC1B}"/>
              </c:ext>
            </c:extLst>
          </c:dPt>
          <c:dPt>
            <c:idx val="6"/>
            <c:invertIfNegative val="0"/>
            <c:bubble3D val="0"/>
            <c:spPr>
              <a:solidFill>
                <a:srgbClr val="8064A1"/>
              </a:solidFill>
              <a:ln w="12700">
                <a:solidFill>
                  <a:schemeClr val="tx1"/>
                </a:solidFill>
              </a:ln>
              <a:effectLst/>
            </c:spPr>
            <c:extLst>
              <c:ext xmlns:c16="http://schemas.microsoft.com/office/drawing/2014/chart" uri="{C3380CC4-5D6E-409C-BE32-E72D297353CC}">
                <c16:uniqueId val="{0000000B-564B-40BB-AF75-0A9D13CEEC1B}"/>
              </c:ext>
            </c:extLst>
          </c:dPt>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'figure-all'!$D$4:$J$4</c:f>
              <c:strCache>
                <c:ptCount val="7"/>
                <c:pt idx="0">
                  <c:v>All races
combined</c:v>
                </c:pt>
                <c:pt idx="1">
                  <c:v>White</c:v>
                </c:pt>
                <c:pt idx="2">
                  <c:v>Black</c:v>
                </c:pt>
                <c:pt idx="3">
                  <c:v>AI/AN</c:v>
                </c:pt>
                <c:pt idx="4">
                  <c:v>API</c:v>
                </c:pt>
                <c:pt idx="5">
                  <c:v>Non-Hispanic</c:v>
                </c:pt>
                <c:pt idx="6">
                  <c:v>Hispanic</c:v>
                </c:pt>
              </c:strCache>
            </c:strRef>
          </c:cat>
          <c:val>
            <c:numRef>
              <c:f>'figure-all'!$D$5:$J$5</c:f>
              <c:numCache>
                <c:formatCode>0.0</c:formatCode>
                <c:ptCount val="7"/>
                <c:pt idx="0">
                  <c:v>13.5</c:v>
                </c:pt>
                <c:pt idx="1">
                  <c:v>13.7</c:v>
                </c:pt>
                <c:pt idx="2">
                  <c:v>13.9</c:v>
                </c:pt>
                <c:pt idx="3">
                  <c:v>10.199999999999999</c:v>
                </c:pt>
                <c:pt idx="4">
                  <c:v>7.5</c:v>
                </c:pt>
                <c:pt idx="5">
                  <c:v>13.6</c:v>
                </c:pt>
                <c:pt idx="6">
                  <c:v>13.4</c:v>
                </c:pt>
              </c:numCache>
            </c:numRef>
          </c:val>
          <c:extLst>
            <c:ext xmlns:c16="http://schemas.microsoft.com/office/drawing/2014/chart" uri="{C3380CC4-5D6E-409C-BE32-E72D297353CC}">
              <c16:uniqueId val="{0000000C-564B-40BB-AF75-0A9D13CEEC1B}"/>
            </c:ext>
          </c:extLst>
        </c:ser>
        <c:ser>
          <c:idx val="1"/>
          <c:order val="1"/>
          <c:spPr>
            <a:pattFill prst="dkUpDiag">
              <a:fgClr>
                <a:srgbClr val="8064A1"/>
              </a:fgClr>
              <a:bgClr>
                <a:schemeClr val="bg1"/>
              </a:bgClr>
            </a:pattFill>
            <a:ln>
              <a:solidFill>
                <a:schemeClr val="tx1"/>
              </a:solidFill>
            </a:ln>
            <a:effectLst/>
          </c:spPr>
          <c:invertIfNegative val="0"/>
          <c:dPt>
            <c:idx val="0"/>
            <c:invertIfNegative val="0"/>
            <c:bubble3D val="0"/>
            <c:spPr>
              <a:pattFill prst="dkUpDiag">
                <a:fgClr>
                  <a:schemeClr val="bg1">
                    <a:lumMod val="50000"/>
                  </a:schemeClr>
                </a:fgClr>
                <a:bgClr>
                  <a:schemeClr val="bg1"/>
                </a:bgClr>
              </a:pattFill>
              <a:ln>
                <a:solidFill>
                  <a:schemeClr val="tx1"/>
                </a:solidFill>
              </a:ln>
              <a:effectLst/>
            </c:spPr>
            <c:extLst>
              <c:ext xmlns:c16="http://schemas.microsoft.com/office/drawing/2014/chart" uri="{C3380CC4-5D6E-409C-BE32-E72D297353CC}">
                <c16:uniqueId val="{0000000E-564B-40BB-AF75-0A9D13CEEC1B}"/>
              </c:ext>
            </c:extLst>
          </c:dPt>
          <c:dPt>
            <c:idx val="1"/>
            <c:invertIfNegative val="0"/>
            <c:bubble3D val="0"/>
            <c:spPr>
              <a:pattFill prst="dkUpDiag">
                <a:fgClr>
                  <a:srgbClr val="C0504E"/>
                </a:fgClr>
                <a:bgClr>
                  <a:schemeClr val="bg1"/>
                </a:bgClr>
              </a:pattFill>
              <a:ln>
                <a:solidFill>
                  <a:schemeClr val="tx1"/>
                </a:solidFill>
              </a:ln>
              <a:effectLst/>
            </c:spPr>
            <c:extLst>
              <c:ext xmlns:c16="http://schemas.microsoft.com/office/drawing/2014/chart" uri="{C3380CC4-5D6E-409C-BE32-E72D297353CC}">
                <c16:uniqueId val="{00000010-564B-40BB-AF75-0A9D13CEEC1B}"/>
              </c:ext>
            </c:extLst>
          </c:dPt>
          <c:dPt>
            <c:idx val="2"/>
            <c:invertIfNegative val="0"/>
            <c:bubble3D val="0"/>
            <c:spPr>
              <a:pattFill prst="dkUpDiag">
                <a:fgClr>
                  <a:srgbClr val="9BBB58"/>
                </a:fgClr>
                <a:bgClr>
                  <a:schemeClr val="bg1"/>
                </a:bgClr>
              </a:pattFill>
              <a:ln>
                <a:solidFill>
                  <a:schemeClr val="tx1"/>
                </a:solidFill>
              </a:ln>
              <a:effectLst/>
            </c:spPr>
            <c:extLst>
              <c:ext xmlns:c16="http://schemas.microsoft.com/office/drawing/2014/chart" uri="{C3380CC4-5D6E-409C-BE32-E72D297353CC}">
                <c16:uniqueId val="{00000012-564B-40BB-AF75-0A9D13CEEC1B}"/>
              </c:ext>
            </c:extLst>
          </c:dPt>
          <c:dPt>
            <c:idx val="3"/>
            <c:invertIfNegative val="0"/>
            <c:bubble3D val="0"/>
            <c:spPr>
              <a:pattFill prst="dkUpDiag">
                <a:fgClr>
                  <a:srgbClr val="1F487C"/>
                </a:fgClr>
                <a:bgClr>
                  <a:schemeClr val="bg1"/>
                </a:bgClr>
              </a:pattFill>
              <a:ln>
                <a:solidFill>
                  <a:schemeClr val="tx1"/>
                </a:solidFill>
              </a:ln>
              <a:effectLst/>
            </c:spPr>
            <c:extLst>
              <c:ext xmlns:c16="http://schemas.microsoft.com/office/drawing/2014/chart" uri="{C3380CC4-5D6E-409C-BE32-E72D297353CC}">
                <c16:uniqueId val="{00000014-564B-40BB-AF75-0A9D13CEEC1B}"/>
              </c:ext>
            </c:extLst>
          </c:dPt>
          <c:dPt>
            <c:idx val="4"/>
            <c:invertIfNegative val="0"/>
            <c:bubble3D val="0"/>
            <c:spPr>
              <a:pattFill prst="dkUpDiag">
                <a:fgClr>
                  <a:srgbClr val="F79647"/>
                </a:fgClr>
                <a:bgClr>
                  <a:schemeClr val="bg1"/>
                </a:bgClr>
              </a:pattFill>
              <a:ln>
                <a:solidFill>
                  <a:schemeClr val="tx1"/>
                </a:solidFill>
              </a:ln>
              <a:effectLst/>
            </c:spPr>
            <c:extLst>
              <c:ext xmlns:c16="http://schemas.microsoft.com/office/drawing/2014/chart" uri="{C3380CC4-5D6E-409C-BE32-E72D297353CC}">
                <c16:uniqueId val="{00000016-564B-40BB-AF75-0A9D13CEEC1B}"/>
              </c:ext>
            </c:extLst>
          </c:dPt>
          <c:dPt>
            <c:idx val="5"/>
            <c:invertIfNegative val="0"/>
            <c:bubble3D val="0"/>
            <c:spPr>
              <a:pattFill prst="dkUpDiag">
                <a:fgClr>
                  <a:srgbClr val="4AACC5"/>
                </a:fgClr>
                <a:bgClr>
                  <a:schemeClr val="bg1"/>
                </a:bgClr>
              </a:pattFill>
              <a:ln>
                <a:solidFill>
                  <a:schemeClr val="tx1"/>
                </a:solidFill>
              </a:ln>
              <a:effectLst/>
            </c:spPr>
            <c:extLst>
              <c:ext xmlns:c16="http://schemas.microsoft.com/office/drawing/2014/chart" uri="{C3380CC4-5D6E-409C-BE32-E72D297353CC}">
                <c16:uniqueId val="{00000018-564B-40BB-AF75-0A9D13CEEC1B}"/>
              </c:ext>
            </c:extLst>
          </c:dPt>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'figure-all'!$D$4:$J$4</c:f>
              <c:strCache>
                <c:ptCount val="7"/>
                <c:pt idx="0">
                  <c:v>All races
combined</c:v>
                </c:pt>
                <c:pt idx="1">
                  <c:v>White</c:v>
                </c:pt>
                <c:pt idx="2">
                  <c:v>Black</c:v>
                </c:pt>
                <c:pt idx="3">
                  <c:v>AI/AN</c:v>
                </c:pt>
                <c:pt idx="4">
                  <c:v>API</c:v>
                </c:pt>
                <c:pt idx="5">
                  <c:v>Non-Hispanic</c:v>
                </c:pt>
                <c:pt idx="6">
                  <c:v>Hispanic</c:v>
                </c:pt>
              </c:strCache>
            </c:strRef>
          </c:cat>
          <c:val>
            <c:numRef>
              <c:f>'figure-all'!$D$6:$J$6</c:f>
              <c:numCache>
                <c:formatCode>0.0</c:formatCode>
                <c:ptCount val="7"/>
                <c:pt idx="0">
                  <c:v>10.1</c:v>
                </c:pt>
                <c:pt idx="1">
                  <c:v>10.6</c:v>
                </c:pt>
                <c:pt idx="2">
                  <c:v>9.3000000000000007</c:v>
                </c:pt>
                <c:pt idx="3">
                  <c:v>6.4</c:v>
                </c:pt>
                <c:pt idx="4">
                  <c:v>2.8</c:v>
                </c:pt>
                <c:pt idx="5">
                  <c:v>10.6</c:v>
                </c:pt>
                <c:pt idx="6">
                  <c:v>6.3</c:v>
                </c:pt>
              </c:numCache>
            </c:numRef>
          </c:val>
          <c:extLst>
            <c:ext xmlns:c16="http://schemas.microsoft.com/office/drawing/2014/chart" uri="{C3380CC4-5D6E-409C-BE32-E72D297353CC}">
              <c16:uniqueId val="{00000019-564B-40BB-AF75-0A9D13CEEC1B}"/>
            </c:ext>
          </c:extLst>
        </c:ser>
        <c:dLbls>
          <c:showLegendKey val="0"/>
          <c:showVal val="0"/>
          <c:showCatName val="0"/>
          <c:showSerName val="0"/>
          <c:showPercent val="0"/>
          <c:showBubbleSize val="0"/>
        </c:dLbls>
        <c:gapWidth val="104"/>
        <c:axId val="140368936"/>
        <c:axId val="140698304"/>
      </c:barChart>
      <c:catAx>
        <c:axId val="14036893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0698304"/>
        <c:crosses val="autoZero"/>
        <c:auto val="1"/>
        <c:lblAlgn val="ctr"/>
        <c:lblOffset val="100"/>
        <c:noMultiLvlLbl val="0"/>
      </c:catAx>
      <c:valAx>
        <c:axId val="14069830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Age-adjusted rate (cases per 100,000 persons)</a:t>
                </a:r>
              </a:p>
            </c:rich>
          </c:tx>
          <c:layout>
            <c:manualLayout>
              <c:xMode val="edge"/>
              <c:yMode val="edge"/>
              <c:x val="3.0408239411250065E-2"/>
              <c:y val="6.2286847917414498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03689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b="1">
          <a:solidFill>
            <a:schemeClr val="tx1"/>
          </a:solidFill>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1607956900125E-2"/>
          <c:y val="5.0640153031718489E-2"/>
          <c:w val="0.92757956036745404"/>
          <c:h val="0.7709067421259842"/>
        </c:manualLayout>
      </c:layout>
      <c:barChart>
        <c:barDir val="col"/>
        <c:grouping val="clustered"/>
        <c:varyColors val="0"/>
        <c:ser>
          <c:idx val="0"/>
          <c:order val="0"/>
          <c:tx>
            <c:strRef>
              <c:f>Sheet1!$B$1</c:f>
              <c:strCache>
                <c:ptCount val="1"/>
                <c:pt idx="0">
                  <c:v>Oropharyngeal </c:v>
                </c:pt>
              </c:strCache>
            </c:strRef>
          </c:tx>
          <c:spPr>
            <a:solidFill>
              <a:schemeClr val="accent1"/>
            </a:solidFill>
            <a:ln>
              <a:noFill/>
            </a:ln>
            <a:effectLst/>
          </c:spPr>
          <c:invertIfNegative val="0"/>
          <c:cat>
            <c:strRef>
              <c:f>Sheet1!$A$2:$A$3</c:f>
              <c:strCache>
                <c:ptCount val="2"/>
                <c:pt idx="0">
                  <c:v>Women</c:v>
                </c:pt>
                <c:pt idx="1">
                  <c:v>Men</c:v>
                </c:pt>
              </c:strCache>
            </c:strRef>
          </c:cat>
          <c:val>
            <c:numRef>
              <c:f>Sheet1!$B$2:$B$3</c:f>
              <c:numCache>
                <c:formatCode>General</c:formatCode>
                <c:ptCount val="2"/>
                <c:pt idx="0">
                  <c:v>92</c:v>
                </c:pt>
                <c:pt idx="1">
                  <c:v>398</c:v>
                </c:pt>
              </c:numCache>
            </c:numRef>
          </c:val>
          <c:extLst>
            <c:ext xmlns:c16="http://schemas.microsoft.com/office/drawing/2014/chart" uri="{C3380CC4-5D6E-409C-BE32-E72D297353CC}">
              <c16:uniqueId val="{00000000-AEF8-469A-BA1D-31BB6276A188}"/>
            </c:ext>
          </c:extLst>
        </c:ser>
        <c:ser>
          <c:idx val="1"/>
          <c:order val="1"/>
          <c:tx>
            <c:strRef>
              <c:f>Sheet1!$C$1</c:f>
              <c:strCache>
                <c:ptCount val="1"/>
                <c:pt idx="0">
                  <c:v>Ano-rectal</c:v>
                </c:pt>
              </c:strCache>
            </c:strRef>
          </c:tx>
          <c:spPr>
            <a:solidFill>
              <a:schemeClr val="accent2"/>
            </a:solidFill>
            <a:ln>
              <a:noFill/>
            </a:ln>
            <a:effectLst/>
          </c:spPr>
          <c:invertIfNegative val="0"/>
          <c:cat>
            <c:strRef>
              <c:f>Sheet1!$A$2:$A$3</c:f>
              <c:strCache>
                <c:ptCount val="2"/>
                <c:pt idx="0">
                  <c:v>Women</c:v>
                </c:pt>
                <c:pt idx="1">
                  <c:v>Men</c:v>
                </c:pt>
              </c:strCache>
            </c:strRef>
          </c:cat>
          <c:val>
            <c:numRef>
              <c:f>Sheet1!$C$2:$C$3</c:f>
              <c:numCache>
                <c:formatCode>General</c:formatCode>
                <c:ptCount val="2"/>
                <c:pt idx="0">
                  <c:v>125</c:v>
                </c:pt>
                <c:pt idx="1">
                  <c:v>59</c:v>
                </c:pt>
              </c:numCache>
            </c:numRef>
          </c:val>
          <c:extLst>
            <c:ext xmlns:c16="http://schemas.microsoft.com/office/drawing/2014/chart" uri="{C3380CC4-5D6E-409C-BE32-E72D297353CC}">
              <c16:uniqueId val="{00000001-AEF8-469A-BA1D-31BB6276A188}"/>
            </c:ext>
          </c:extLst>
        </c:ser>
        <c:ser>
          <c:idx val="2"/>
          <c:order val="2"/>
          <c:tx>
            <c:strRef>
              <c:f>Sheet1!$D$1</c:f>
              <c:strCache>
                <c:ptCount val="1"/>
                <c:pt idx="0">
                  <c:v>Cervix</c:v>
                </c:pt>
              </c:strCache>
            </c:strRef>
          </c:tx>
          <c:spPr>
            <a:solidFill>
              <a:schemeClr val="accent3"/>
            </a:solidFill>
            <a:ln>
              <a:noFill/>
            </a:ln>
            <a:effectLst/>
          </c:spPr>
          <c:invertIfNegative val="0"/>
          <c:cat>
            <c:strRef>
              <c:f>Sheet1!$A$2:$A$3</c:f>
              <c:strCache>
                <c:ptCount val="2"/>
                <c:pt idx="0">
                  <c:v>Women</c:v>
                </c:pt>
                <c:pt idx="1">
                  <c:v>Men</c:v>
                </c:pt>
              </c:strCache>
            </c:strRef>
          </c:cat>
          <c:val>
            <c:numRef>
              <c:f>Sheet1!$D$2:$D$3</c:f>
              <c:numCache>
                <c:formatCode>General</c:formatCode>
                <c:ptCount val="2"/>
                <c:pt idx="0">
                  <c:v>272</c:v>
                </c:pt>
                <c:pt idx="1">
                  <c:v>0</c:v>
                </c:pt>
              </c:numCache>
            </c:numRef>
          </c:val>
          <c:extLst>
            <c:ext xmlns:c16="http://schemas.microsoft.com/office/drawing/2014/chart" uri="{C3380CC4-5D6E-409C-BE32-E72D297353CC}">
              <c16:uniqueId val="{00000002-AEF8-469A-BA1D-31BB6276A188}"/>
            </c:ext>
          </c:extLst>
        </c:ser>
        <c:ser>
          <c:idx val="3"/>
          <c:order val="3"/>
          <c:tx>
            <c:strRef>
              <c:f>Sheet1!$E$1</c:f>
              <c:strCache>
                <c:ptCount val="1"/>
                <c:pt idx="0">
                  <c:v>Vagina-vulva</c:v>
                </c:pt>
              </c:strCache>
            </c:strRef>
          </c:tx>
          <c:spPr>
            <a:solidFill>
              <a:schemeClr val="accent4"/>
            </a:solidFill>
            <a:ln>
              <a:noFill/>
            </a:ln>
            <a:effectLst/>
          </c:spPr>
          <c:invertIfNegative val="0"/>
          <c:cat>
            <c:strRef>
              <c:f>Sheet1!$A$2:$A$3</c:f>
              <c:strCache>
                <c:ptCount val="2"/>
                <c:pt idx="0">
                  <c:v>Women</c:v>
                </c:pt>
                <c:pt idx="1">
                  <c:v>Men</c:v>
                </c:pt>
              </c:strCache>
            </c:strRef>
          </c:cat>
          <c:val>
            <c:numRef>
              <c:f>Sheet1!$E$2:$E$3</c:f>
              <c:numCache>
                <c:formatCode>General</c:formatCode>
                <c:ptCount val="2"/>
                <c:pt idx="0">
                  <c:v>103</c:v>
                </c:pt>
                <c:pt idx="1">
                  <c:v>0</c:v>
                </c:pt>
              </c:numCache>
            </c:numRef>
          </c:val>
          <c:extLst>
            <c:ext xmlns:c16="http://schemas.microsoft.com/office/drawing/2014/chart" uri="{C3380CC4-5D6E-409C-BE32-E72D297353CC}">
              <c16:uniqueId val="{00000003-AEF8-469A-BA1D-31BB6276A188}"/>
            </c:ext>
          </c:extLst>
        </c:ser>
        <c:ser>
          <c:idx val="4"/>
          <c:order val="4"/>
          <c:tx>
            <c:strRef>
              <c:f>Sheet1!$F$1</c:f>
              <c:strCache>
                <c:ptCount val="1"/>
                <c:pt idx="0">
                  <c:v>penis</c:v>
                </c:pt>
              </c:strCache>
            </c:strRef>
          </c:tx>
          <c:spPr>
            <a:solidFill>
              <a:schemeClr val="accent5"/>
            </a:solidFill>
            <a:ln>
              <a:noFill/>
            </a:ln>
            <a:effectLst/>
          </c:spPr>
          <c:invertIfNegative val="0"/>
          <c:cat>
            <c:strRef>
              <c:f>Sheet1!$A$2:$A$3</c:f>
              <c:strCache>
                <c:ptCount val="2"/>
                <c:pt idx="0">
                  <c:v>Women</c:v>
                </c:pt>
                <c:pt idx="1">
                  <c:v>Men</c:v>
                </c:pt>
              </c:strCache>
            </c:strRef>
          </c:cat>
          <c:val>
            <c:numRef>
              <c:f>Sheet1!$F$2:$F$3</c:f>
              <c:numCache>
                <c:formatCode>General</c:formatCode>
                <c:ptCount val="2"/>
                <c:pt idx="0">
                  <c:v>0</c:v>
                </c:pt>
                <c:pt idx="1">
                  <c:v>35</c:v>
                </c:pt>
              </c:numCache>
            </c:numRef>
          </c:val>
          <c:extLst>
            <c:ext xmlns:c16="http://schemas.microsoft.com/office/drawing/2014/chart" uri="{C3380CC4-5D6E-409C-BE32-E72D297353CC}">
              <c16:uniqueId val="{00000004-AEF8-469A-BA1D-31BB6276A188}"/>
            </c:ext>
          </c:extLst>
        </c:ser>
        <c:dLbls>
          <c:showLegendKey val="0"/>
          <c:showVal val="0"/>
          <c:showCatName val="0"/>
          <c:showSerName val="0"/>
          <c:showPercent val="0"/>
          <c:showBubbleSize val="0"/>
        </c:dLbls>
        <c:gapWidth val="219"/>
        <c:overlap val="-27"/>
        <c:axId val="128788792"/>
        <c:axId val="128789184"/>
      </c:barChart>
      <c:catAx>
        <c:axId val="128788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789184"/>
        <c:crosses val="autoZero"/>
        <c:auto val="1"/>
        <c:lblAlgn val="ctr"/>
        <c:lblOffset val="100"/>
        <c:noMultiLvlLbl val="0"/>
      </c:catAx>
      <c:valAx>
        <c:axId val="12878918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7887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Cervix</c:v>
                </c:pt>
              </c:strCache>
            </c:strRef>
          </c:tx>
          <c:spPr>
            <a:ln w="57150" cap="rnd">
              <a:solidFill>
                <a:srgbClr val="FFC00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2C11-4511-BC6B-2C7062237944}"/>
                </c:ext>
              </c:extLst>
            </c:dLbl>
            <c:dLbl>
              <c:idx val="2"/>
              <c:delete val="1"/>
              <c:extLst>
                <c:ext xmlns:c15="http://schemas.microsoft.com/office/drawing/2012/chart" uri="{CE6537A1-D6FC-4f65-9D91-7224C49458BB}"/>
                <c:ext xmlns:c16="http://schemas.microsoft.com/office/drawing/2014/chart" uri="{C3380CC4-5D6E-409C-BE32-E72D297353CC}">
                  <c16:uniqueId val="{00000001-2C11-4511-BC6B-2C7062237944}"/>
                </c:ext>
              </c:extLst>
            </c:dLbl>
            <c:dLbl>
              <c:idx val="3"/>
              <c:delete val="1"/>
              <c:extLst>
                <c:ext xmlns:c15="http://schemas.microsoft.com/office/drawing/2012/chart" uri="{CE6537A1-D6FC-4f65-9D91-7224C49458BB}"/>
                <c:ext xmlns:c16="http://schemas.microsoft.com/office/drawing/2014/chart" uri="{C3380CC4-5D6E-409C-BE32-E72D297353CC}">
                  <c16:uniqueId val="{00000002-2C11-4511-BC6B-2C7062237944}"/>
                </c:ext>
              </c:extLst>
            </c:dLbl>
            <c:dLbl>
              <c:idx val="4"/>
              <c:delete val="1"/>
              <c:extLst>
                <c:ext xmlns:c15="http://schemas.microsoft.com/office/drawing/2012/chart" uri="{CE6537A1-D6FC-4f65-9D91-7224C49458BB}"/>
                <c:ext xmlns:c16="http://schemas.microsoft.com/office/drawing/2014/chart" uri="{C3380CC4-5D6E-409C-BE32-E72D297353CC}">
                  <c16:uniqueId val="{00000003-2C11-4511-BC6B-2C7062237944}"/>
                </c:ext>
              </c:extLst>
            </c:dLbl>
            <c:dLbl>
              <c:idx val="5"/>
              <c:delete val="1"/>
              <c:extLst>
                <c:ext xmlns:c15="http://schemas.microsoft.com/office/drawing/2012/chart" uri="{CE6537A1-D6FC-4f65-9D91-7224C49458BB}"/>
                <c:ext xmlns:c16="http://schemas.microsoft.com/office/drawing/2014/chart" uri="{C3380CC4-5D6E-409C-BE32-E72D297353CC}">
                  <c16:uniqueId val="{00000004-2C11-4511-BC6B-2C7062237944}"/>
                </c:ext>
              </c:extLst>
            </c:dLbl>
            <c:dLbl>
              <c:idx val="6"/>
              <c:delete val="1"/>
              <c:extLst>
                <c:ext xmlns:c15="http://schemas.microsoft.com/office/drawing/2012/chart" uri="{CE6537A1-D6FC-4f65-9D91-7224C49458BB}"/>
                <c:ext xmlns:c16="http://schemas.microsoft.com/office/drawing/2014/chart" uri="{C3380CC4-5D6E-409C-BE32-E72D297353CC}">
                  <c16:uniqueId val="{00000005-2C11-4511-BC6B-2C7062237944}"/>
                </c:ext>
              </c:extLst>
            </c:dLbl>
            <c:dLbl>
              <c:idx val="7"/>
              <c:delete val="1"/>
              <c:extLst>
                <c:ext xmlns:c15="http://schemas.microsoft.com/office/drawing/2012/chart" uri="{CE6537A1-D6FC-4f65-9D91-7224C49458BB}"/>
                <c:ext xmlns:c16="http://schemas.microsoft.com/office/drawing/2014/chart" uri="{C3380CC4-5D6E-409C-BE32-E72D297353CC}">
                  <c16:uniqueId val="{00000006-2C11-4511-BC6B-2C7062237944}"/>
                </c:ext>
              </c:extLst>
            </c:dLbl>
            <c:dLbl>
              <c:idx val="8"/>
              <c:delete val="1"/>
              <c:extLst>
                <c:ext xmlns:c15="http://schemas.microsoft.com/office/drawing/2012/chart" uri="{CE6537A1-D6FC-4f65-9D91-7224C49458BB}"/>
                <c:ext xmlns:c16="http://schemas.microsoft.com/office/drawing/2014/chart" uri="{C3380CC4-5D6E-409C-BE32-E72D297353CC}">
                  <c16:uniqueId val="{00000007-2C11-4511-BC6B-2C7062237944}"/>
                </c:ext>
              </c:extLst>
            </c:dLbl>
            <c:dLbl>
              <c:idx val="9"/>
              <c:delete val="1"/>
              <c:extLst>
                <c:ext xmlns:c15="http://schemas.microsoft.com/office/drawing/2012/chart" uri="{CE6537A1-D6FC-4f65-9D91-7224C49458BB}"/>
                <c:ext xmlns:c16="http://schemas.microsoft.com/office/drawing/2014/chart" uri="{C3380CC4-5D6E-409C-BE32-E72D297353CC}">
                  <c16:uniqueId val="{00000008-2C11-4511-BC6B-2C7062237944}"/>
                </c:ext>
              </c:extLst>
            </c:dLbl>
            <c:dLbl>
              <c:idx val="10"/>
              <c:delete val="1"/>
              <c:extLst>
                <c:ext xmlns:c15="http://schemas.microsoft.com/office/drawing/2012/chart" uri="{CE6537A1-D6FC-4f65-9D91-7224C49458BB}"/>
                <c:ext xmlns:c16="http://schemas.microsoft.com/office/drawing/2014/chart" uri="{C3380CC4-5D6E-409C-BE32-E72D297353CC}">
                  <c16:uniqueId val="{00000009-2C11-4511-BC6B-2C7062237944}"/>
                </c:ext>
              </c:extLst>
            </c:dLbl>
            <c:dLbl>
              <c:idx val="11"/>
              <c:delete val="1"/>
              <c:extLst>
                <c:ext xmlns:c15="http://schemas.microsoft.com/office/drawing/2012/chart" uri="{CE6537A1-D6FC-4f65-9D91-7224C49458BB}"/>
                <c:ext xmlns:c16="http://schemas.microsoft.com/office/drawing/2014/chart" uri="{C3380CC4-5D6E-409C-BE32-E72D297353CC}">
                  <c16:uniqueId val="{0000000A-2C11-4511-BC6B-2C7062237944}"/>
                </c:ext>
              </c:extLst>
            </c:dLbl>
            <c:dLbl>
              <c:idx val="12"/>
              <c:delete val="1"/>
              <c:extLst>
                <c:ext xmlns:c15="http://schemas.microsoft.com/office/drawing/2012/chart" uri="{CE6537A1-D6FC-4f65-9D91-7224C49458BB}"/>
                <c:ext xmlns:c16="http://schemas.microsoft.com/office/drawing/2014/chart" uri="{C3380CC4-5D6E-409C-BE32-E72D297353CC}">
                  <c16:uniqueId val="{0000000B-2C11-4511-BC6B-2C7062237944}"/>
                </c:ext>
              </c:extLst>
            </c:dLbl>
            <c:dLbl>
              <c:idx val="13"/>
              <c:delete val="1"/>
              <c:extLst>
                <c:ext xmlns:c15="http://schemas.microsoft.com/office/drawing/2012/chart" uri="{CE6537A1-D6FC-4f65-9D91-7224C49458BB}"/>
                <c:ext xmlns:c16="http://schemas.microsoft.com/office/drawing/2014/chart" uri="{C3380CC4-5D6E-409C-BE32-E72D297353CC}">
                  <c16:uniqueId val="{0000000C-2C11-4511-BC6B-2C7062237944}"/>
                </c:ext>
              </c:extLst>
            </c:dLbl>
            <c:dLbl>
              <c:idx val="14"/>
              <c:delete val="1"/>
              <c:extLst>
                <c:ext xmlns:c15="http://schemas.microsoft.com/office/drawing/2012/chart" uri="{CE6537A1-D6FC-4f65-9D91-7224C49458BB}"/>
                <c:ext xmlns:c16="http://schemas.microsoft.com/office/drawing/2014/chart" uri="{C3380CC4-5D6E-409C-BE32-E72D297353CC}">
                  <c16:uniqueId val="{0000000D-2C11-4511-BC6B-2C70622379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Sheet1!$B$2:$B$17</c:f>
              <c:numCache>
                <c:formatCode>General</c:formatCode>
                <c:ptCount val="16"/>
                <c:pt idx="0">
                  <c:v>8.4</c:v>
                </c:pt>
                <c:pt idx="1">
                  <c:v>7.9</c:v>
                </c:pt>
                <c:pt idx="2">
                  <c:v>7.2</c:v>
                </c:pt>
                <c:pt idx="3">
                  <c:v>6.4</c:v>
                </c:pt>
                <c:pt idx="4">
                  <c:v>5.4</c:v>
                </c:pt>
                <c:pt idx="5">
                  <c:v>5.9</c:v>
                </c:pt>
                <c:pt idx="6">
                  <c:v>6.5</c:v>
                </c:pt>
                <c:pt idx="7">
                  <c:v>7.5</c:v>
                </c:pt>
                <c:pt idx="8">
                  <c:v>7.8</c:v>
                </c:pt>
                <c:pt idx="9">
                  <c:v>7.3</c:v>
                </c:pt>
                <c:pt idx="10">
                  <c:v>5.7</c:v>
                </c:pt>
                <c:pt idx="11">
                  <c:v>6.3</c:v>
                </c:pt>
                <c:pt idx="12">
                  <c:v>6.3</c:v>
                </c:pt>
                <c:pt idx="13">
                  <c:v>6.7</c:v>
                </c:pt>
                <c:pt idx="14">
                  <c:v>6.8</c:v>
                </c:pt>
                <c:pt idx="15">
                  <c:v>6.6</c:v>
                </c:pt>
              </c:numCache>
            </c:numRef>
          </c:val>
          <c:smooth val="0"/>
          <c:extLst>
            <c:ext xmlns:c16="http://schemas.microsoft.com/office/drawing/2014/chart" uri="{C3380CC4-5D6E-409C-BE32-E72D297353CC}">
              <c16:uniqueId val="{00000000-8CDA-49FC-BB80-5BCBD4EF23D9}"/>
            </c:ext>
          </c:extLst>
        </c:ser>
        <c:ser>
          <c:idx val="1"/>
          <c:order val="1"/>
          <c:tx>
            <c:strRef>
              <c:f>Sheet1!$C$1</c:f>
              <c:strCache>
                <c:ptCount val="1"/>
                <c:pt idx="0">
                  <c:v>Oropharyngeal</c:v>
                </c:pt>
              </c:strCache>
            </c:strRef>
          </c:tx>
          <c:spPr>
            <a:ln w="57150"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E-2C11-4511-BC6B-2C7062237944}"/>
                </c:ext>
              </c:extLst>
            </c:dLbl>
            <c:dLbl>
              <c:idx val="2"/>
              <c:delete val="1"/>
              <c:extLst>
                <c:ext xmlns:c15="http://schemas.microsoft.com/office/drawing/2012/chart" uri="{CE6537A1-D6FC-4f65-9D91-7224C49458BB}"/>
                <c:ext xmlns:c16="http://schemas.microsoft.com/office/drawing/2014/chart" uri="{C3380CC4-5D6E-409C-BE32-E72D297353CC}">
                  <c16:uniqueId val="{0000000F-2C11-4511-BC6B-2C7062237944}"/>
                </c:ext>
              </c:extLst>
            </c:dLbl>
            <c:dLbl>
              <c:idx val="3"/>
              <c:delete val="1"/>
              <c:extLst>
                <c:ext xmlns:c15="http://schemas.microsoft.com/office/drawing/2012/chart" uri="{CE6537A1-D6FC-4f65-9D91-7224C49458BB}"/>
                <c:ext xmlns:c16="http://schemas.microsoft.com/office/drawing/2014/chart" uri="{C3380CC4-5D6E-409C-BE32-E72D297353CC}">
                  <c16:uniqueId val="{00000010-2C11-4511-BC6B-2C7062237944}"/>
                </c:ext>
              </c:extLst>
            </c:dLbl>
            <c:dLbl>
              <c:idx val="4"/>
              <c:delete val="1"/>
              <c:extLst>
                <c:ext xmlns:c15="http://schemas.microsoft.com/office/drawing/2012/chart" uri="{CE6537A1-D6FC-4f65-9D91-7224C49458BB}"/>
                <c:ext xmlns:c16="http://schemas.microsoft.com/office/drawing/2014/chart" uri="{C3380CC4-5D6E-409C-BE32-E72D297353CC}">
                  <c16:uniqueId val="{00000011-2C11-4511-BC6B-2C7062237944}"/>
                </c:ext>
              </c:extLst>
            </c:dLbl>
            <c:dLbl>
              <c:idx val="5"/>
              <c:delete val="1"/>
              <c:extLst>
                <c:ext xmlns:c15="http://schemas.microsoft.com/office/drawing/2012/chart" uri="{CE6537A1-D6FC-4f65-9D91-7224C49458BB}"/>
                <c:ext xmlns:c16="http://schemas.microsoft.com/office/drawing/2014/chart" uri="{C3380CC4-5D6E-409C-BE32-E72D297353CC}">
                  <c16:uniqueId val="{00000012-2C11-4511-BC6B-2C7062237944}"/>
                </c:ext>
              </c:extLst>
            </c:dLbl>
            <c:dLbl>
              <c:idx val="6"/>
              <c:delete val="1"/>
              <c:extLst>
                <c:ext xmlns:c15="http://schemas.microsoft.com/office/drawing/2012/chart" uri="{CE6537A1-D6FC-4f65-9D91-7224C49458BB}"/>
                <c:ext xmlns:c16="http://schemas.microsoft.com/office/drawing/2014/chart" uri="{C3380CC4-5D6E-409C-BE32-E72D297353CC}">
                  <c16:uniqueId val="{00000013-2C11-4511-BC6B-2C7062237944}"/>
                </c:ext>
              </c:extLst>
            </c:dLbl>
            <c:dLbl>
              <c:idx val="7"/>
              <c:delete val="1"/>
              <c:extLst>
                <c:ext xmlns:c15="http://schemas.microsoft.com/office/drawing/2012/chart" uri="{CE6537A1-D6FC-4f65-9D91-7224C49458BB}"/>
                <c:ext xmlns:c16="http://schemas.microsoft.com/office/drawing/2014/chart" uri="{C3380CC4-5D6E-409C-BE32-E72D297353CC}">
                  <c16:uniqueId val="{00000014-2C11-4511-BC6B-2C7062237944}"/>
                </c:ext>
              </c:extLst>
            </c:dLbl>
            <c:dLbl>
              <c:idx val="8"/>
              <c:delete val="1"/>
              <c:extLst>
                <c:ext xmlns:c15="http://schemas.microsoft.com/office/drawing/2012/chart" uri="{CE6537A1-D6FC-4f65-9D91-7224C49458BB}"/>
                <c:ext xmlns:c16="http://schemas.microsoft.com/office/drawing/2014/chart" uri="{C3380CC4-5D6E-409C-BE32-E72D297353CC}">
                  <c16:uniqueId val="{00000015-2C11-4511-BC6B-2C7062237944}"/>
                </c:ext>
              </c:extLst>
            </c:dLbl>
            <c:dLbl>
              <c:idx val="9"/>
              <c:delete val="1"/>
              <c:extLst>
                <c:ext xmlns:c15="http://schemas.microsoft.com/office/drawing/2012/chart" uri="{CE6537A1-D6FC-4f65-9D91-7224C49458BB}"/>
                <c:ext xmlns:c16="http://schemas.microsoft.com/office/drawing/2014/chart" uri="{C3380CC4-5D6E-409C-BE32-E72D297353CC}">
                  <c16:uniqueId val="{00000016-2C11-4511-BC6B-2C7062237944}"/>
                </c:ext>
              </c:extLst>
            </c:dLbl>
            <c:dLbl>
              <c:idx val="10"/>
              <c:delete val="1"/>
              <c:extLst>
                <c:ext xmlns:c15="http://schemas.microsoft.com/office/drawing/2012/chart" uri="{CE6537A1-D6FC-4f65-9D91-7224C49458BB}"/>
                <c:ext xmlns:c16="http://schemas.microsoft.com/office/drawing/2014/chart" uri="{C3380CC4-5D6E-409C-BE32-E72D297353CC}">
                  <c16:uniqueId val="{00000017-2C11-4511-BC6B-2C7062237944}"/>
                </c:ext>
              </c:extLst>
            </c:dLbl>
            <c:dLbl>
              <c:idx val="11"/>
              <c:delete val="1"/>
              <c:extLst>
                <c:ext xmlns:c15="http://schemas.microsoft.com/office/drawing/2012/chart" uri="{CE6537A1-D6FC-4f65-9D91-7224C49458BB}"/>
                <c:ext xmlns:c16="http://schemas.microsoft.com/office/drawing/2014/chart" uri="{C3380CC4-5D6E-409C-BE32-E72D297353CC}">
                  <c16:uniqueId val="{00000018-2C11-4511-BC6B-2C7062237944}"/>
                </c:ext>
              </c:extLst>
            </c:dLbl>
            <c:dLbl>
              <c:idx val="12"/>
              <c:delete val="1"/>
              <c:extLst>
                <c:ext xmlns:c15="http://schemas.microsoft.com/office/drawing/2012/chart" uri="{CE6537A1-D6FC-4f65-9D91-7224C49458BB}"/>
                <c:ext xmlns:c16="http://schemas.microsoft.com/office/drawing/2014/chart" uri="{C3380CC4-5D6E-409C-BE32-E72D297353CC}">
                  <c16:uniqueId val="{00000019-2C11-4511-BC6B-2C7062237944}"/>
                </c:ext>
              </c:extLst>
            </c:dLbl>
            <c:dLbl>
              <c:idx val="13"/>
              <c:delete val="1"/>
              <c:extLst>
                <c:ext xmlns:c15="http://schemas.microsoft.com/office/drawing/2012/chart" uri="{CE6537A1-D6FC-4f65-9D91-7224C49458BB}"/>
                <c:ext xmlns:c16="http://schemas.microsoft.com/office/drawing/2014/chart" uri="{C3380CC4-5D6E-409C-BE32-E72D297353CC}">
                  <c16:uniqueId val="{0000001A-2C11-4511-BC6B-2C7062237944}"/>
                </c:ext>
              </c:extLst>
            </c:dLbl>
            <c:dLbl>
              <c:idx val="14"/>
              <c:delete val="1"/>
              <c:extLst>
                <c:ext xmlns:c15="http://schemas.microsoft.com/office/drawing/2012/chart" uri="{CE6537A1-D6FC-4f65-9D91-7224C49458BB}"/>
                <c:ext xmlns:c16="http://schemas.microsoft.com/office/drawing/2014/chart" uri="{C3380CC4-5D6E-409C-BE32-E72D297353CC}">
                  <c16:uniqueId val="{0000001B-2C11-4511-BC6B-2C70622379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Sheet1!$C$2:$C$17</c:f>
              <c:numCache>
                <c:formatCode>General</c:formatCode>
                <c:ptCount val="16"/>
                <c:pt idx="0">
                  <c:v>3</c:v>
                </c:pt>
                <c:pt idx="1">
                  <c:v>3.1</c:v>
                </c:pt>
                <c:pt idx="2">
                  <c:v>2.9</c:v>
                </c:pt>
                <c:pt idx="3">
                  <c:v>3.8</c:v>
                </c:pt>
                <c:pt idx="4">
                  <c:v>4</c:v>
                </c:pt>
                <c:pt idx="5">
                  <c:v>3.6</c:v>
                </c:pt>
                <c:pt idx="6">
                  <c:v>3.8</c:v>
                </c:pt>
                <c:pt idx="7">
                  <c:v>4.4000000000000004</c:v>
                </c:pt>
                <c:pt idx="8">
                  <c:v>4.0999999999999996</c:v>
                </c:pt>
                <c:pt idx="9">
                  <c:v>4.4000000000000004</c:v>
                </c:pt>
                <c:pt idx="10">
                  <c:v>4</c:v>
                </c:pt>
                <c:pt idx="11">
                  <c:v>4.5</c:v>
                </c:pt>
                <c:pt idx="12">
                  <c:v>5.3</c:v>
                </c:pt>
                <c:pt idx="13">
                  <c:v>5.9</c:v>
                </c:pt>
                <c:pt idx="14">
                  <c:v>4.2</c:v>
                </c:pt>
                <c:pt idx="15">
                  <c:v>5.3</c:v>
                </c:pt>
              </c:numCache>
            </c:numRef>
          </c:val>
          <c:smooth val="0"/>
          <c:extLst>
            <c:ext xmlns:c16="http://schemas.microsoft.com/office/drawing/2014/chart" uri="{C3380CC4-5D6E-409C-BE32-E72D297353CC}">
              <c16:uniqueId val="{00000000-89CE-4DB6-AE24-E2F2969EA9FF}"/>
            </c:ext>
          </c:extLst>
        </c:ser>
        <c:dLbls>
          <c:showLegendKey val="0"/>
          <c:showVal val="0"/>
          <c:showCatName val="0"/>
          <c:showSerName val="0"/>
          <c:showPercent val="0"/>
          <c:showBubbleSize val="0"/>
        </c:dLbls>
        <c:smooth val="0"/>
        <c:axId val="199016848"/>
        <c:axId val="199017240"/>
      </c:lineChart>
      <c:catAx>
        <c:axId val="19901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017240"/>
        <c:crosses val="autoZero"/>
        <c:auto val="1"/>
        <c:lblAlgn val="ctr"/>
        <c:lblOffset val="100"/>
        <c:noMultiLvlLbl val="0"/>
      </c:catAx>
      <c:valAx>
        <c:axId val="19901724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016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61050378411438"/>
          <c:y val="7.6762661611742958E-2"/>
          <c:w val="0.7935945506811648"/>
          <c:h val="0.84262974883119957"/>
        </c:manualLayout>
      </c:layout>
      <c:lineChart>
        <c:grouping val="stacked"/>
        <c:varyColors val="0"/>
        <c:ser>
          <c:idx val="0"/>
          <c:order val="0"/>
          <c:tx>
            <c:strRef>
              <c:f>Sheet1!$B$1</c:f>
              <c:strCache>
                <c:ptCount val="1"/>
                <c:pt idx="0">
                  <c:v>Population Level CIN 2+ Rate </c:v>
                </c:pt>
              </c:strCache>
            </c:strRef>
          </c:tx>
          <c:spPr>
            <a:ln w="57150" cap="rnd">
              <a:solidFill>
                <a:schemeClr val="accent1"/>
              </a:solidFill>
              <a:round/>
            </a:ln>
            <a:effectLst>
              <a:outerShdw blurRad="40000" dist="23000" dir="5400000" rotWithShape="0">
                <a:srgbClr val="000000">
                  <a:alpha val="35000"/>
                </a:srgbClr>
              </a:outerShdw>
            </a:effectLst>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57150">
                <a:solidFill>
                  <a:schemeClr val="lt2"/>
                </a:solidFill>
                <a:round/>
              </a:ln>
              <a:effectLst>
                <a:outerShdw blurRad="40000" dist="23000" dir="5400000" rotWithShape="0">
                  <a:srgbClr val="000000">
                    <a:alpha val="35000"/>
                  </a:srgbClr>
                </a:outerShdw>
              </a:effectLst>
            </c:spPr>
          </c:marker>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0.00</c:formatCode>
                <c:ptCount val="9"/>
                <c:pt idx="0">
                  <c:v>411.69205434335112</c:v>
                </c:pt>
                <c:pt idx="1">
                  <c:v>347.86930053422782</c:v>
                </c:pt>
                <c:pt idx="2">
                  <c:v>258.06852807661215</c:v>
                </c:pt>
                <c:pt idx="3">
                  <c:v>272.1556605249163</c:v>
                </c:pt>
                <c:pt idx="4">
                  <c:v>323.78426716827533</c:v>
                </c:pt>
                <c:pt idx="5">
                  <c:v>185.12707875745215</c:v>
                </c:pt>
                <c:pt idx="6">
                  <c:v>141.45180994020447</c:v>
                </c:pt>
                <c:pt idx="7">
                  <c:v>114.41647597254004</c:v>
                </c:pt>
                <c:pt idx="8">
                  <c:v>99.664462974651997</c:v>
                </c:pt>
              </c:numCache>
            </c:numRef>
          </c:val>
          <c:smooth val="0"/>
          <c:extLst>
            <c:ext xmlns:c16="http://schemas.microsoft.com/office/drawing/2014/chart" uri="{C3380CC4-5D6E-409C-BE32-E72D297353CC}">
              <c16:uniqueId val="{00000000-2A60-4AE8-9BE7-999B51188378}"/>
            </c:ext>
          </c:extLst>
        </c:ser>
        <c:dLbls>
          <c:showLegendKey val="0"/>
          <c:showVal val="0"/>
          <c:showCatName val="0"/>
          <c:showSerName val="0"/>
          <c:showPercent val="0"/>
          <c:showBubbleSize val="0"/>
        </c:dLbls>
        <c:marker val="1"/>
        <c:smooth val="0"/>
        <c:axId val="460713320"/>
        <c:axId val="460715616"/>
      </c:lineChart>
      <c:lineChart>
        <c:grouping val="stacked"/>
        <c:varyColors val="0"/>
        <c:ser>
          <c:idx val="1"/>
          <c:order val="1"/>
          <c:tx>
            <c:strRef>
              <c:f>Sheet1!$C$1</c:f>
              <c:strCache>
                <c:ptCount val="1"/>
                <c:pt idx="0">
                  <c:v>CIN 2+ Rate among Screened Women</c:v>
                </c:pt>
              </c:strCache>
            </c:strRef>
          </c:tx>
          <c:spPr>
            <a:ln w="57150" cap="rnd">
              <a:solidFill>
                <a:schemeClr val="accent3"/>
              </a:solidFill>
              <a:round/>
            </a:ln>
            <a:effectLst>
              <a:outerShdw blurRad="40000" dist="23000" dir="5400000" rotWithShape="0">
                <a:srgbClr val="000000">
                  <a:alpha val="35000"/>
                </a:srgbClr>
              </a:outerShdw>
            </a:effectLst>
          </c:spPr>
          <c:marker>
            <c:symbol val="none"/>
          </c:marker>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0.00</c:formatCode>
                <c:ptCount val="9"/>
                <c:pt idx="0">
                  <c:v>1654.1544725792101</c:v>
                </c:pt>
                <c:pt idx="1">
                  <c:v>1226.9938650306749</c:v>
                </c:pt>
                <c:pt idx="2">
                  <c:v>1086.3874345549739</c:v>
                </c:pt>
                <c:pt idx="3">
                  <c:v>1242.3247179780094</c:v>
                </c:pt>
                <c:pt idx="4">
                  <c:v>1688.6458668382118</c:v>
                </c:pt>
                <c:pt idx="5">
                  <c:v>1222.79792746114</c:v>
                </c:pt>
                <c:pt idx="6">
                  <c:v>1065.6333252603536</c:v>
                </c:pt>
                <c:pt idx="7">
                  <c:v>1511.7830146731881</c:v>
                </c:pt>
                <c:pt idx="8">
                  <c:v>993.04865938430987</c:v>
                </c:pt>
              </c:numCache>
            </c:numRef>
          </c:val>
          <c:smooth val="0"/>
          <c:extLst>
            <c:ext xmlns:c16="http://schemas.microsoft.com/office/drawing/2014/chart" uri="{C3380CC4-5D6E-409C-BE32-E72D297353CC}">
              <c16:uniqueId val="{00000001-2A60-4AE8-9BE7-999B51188378}"/>
            </c:ext>
          </c:extLst>
        </c:ser>
        <c:dLbls>
          <c:showLegendKey val="0"/>
          <c:showVal val="0"/>
          <c:showCatName val="0"/>
          <c:showSerName val="0"/>
          <c:showPercent val="0"/>
          <c:showBubbleSize val="0"/>
        </c:dLbls>
        <c:marker val="1"/>
        <c:smooth val="0"/>
        <c:axId val="593267176"/>
        <c:axId val="593272096"/>
      </c:lineChart>
      <c:catAx>
        <c:axId val="4607133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60715616"/>
        <c:crosses val="autoZero"/>
        <c:auto val="1"/>
        <c:lblAlgn val="ctr"/>
        <c:lblOffset val="100"/>
        <c:noMultiLvlLbl val="0"/>
      </c:catAx>
      <c:valAx>
        <c:axId val="460715616"/>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dirty="0"/>
                  <a:t>Rate per </a:t>
                </a:r>
                <a:r>
                  <a:rPr lang="en-US" b="0" dirty="0"/>
                  <a:t>100,000</a:t>
                </a:r>
                <a:r>
                  <a:rPr lang="en-US" dirty="0"/>
                  <a:t> female population</a:t>
                </a:r>
              </a:p>
            </c:rich>
          </c:tx>
          <c:layout>
            <c:manualLayout>
              <c:xMode val="edge"/>
              <c:yMode val="edge"/>
              <c:x val="2.6404528658407301E-2"/>
              <c:y val="0.14464412536668211"/>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60713320"/>
        <c:crosses val="autoZero"/>
        <c:crossBetween val="between"/>
      </c:valAx>
      <c:valAx>
        <c:axId val="593272096"/>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93267176"/>
        <c:crosses val="max"/>
        <c:crossBetween val="between"/>
      </c:valAx>
      <c:catAx>
        <c:axId val="593267176"/>
        <c:scaling>
          <c:orientation val="minMax"/>
        </c:scaling>
        <c:delete val="1"/>
        <c:axPos val="b"/>
        <c:numFmt formatCode="General" sourceLinked="1"/>
        <c:majorTickMark val="none"/>
        <c:minorTickMark val="none"/>
        <c:tickLblPos val="nextTo"/>
        <c:crossAx val="593272096"/>
        <c:crosses val="autoZero"/>
        <c:auto val="1"/>
        <c:lblAlgn val="ctr"/>
        <c:lblOffset val="100"/>
        <c:noMultiLvlLbl val="0"/>
      </c:catAx>
      <c:spPr>
        <a:noFill/>
        <a:ln w="25400">
          <a:noFill/>
        </a:ln>
        <a:effectLst/>
      </c:spPr>
    </c:plotArea>
    <c:legend>
      <c:legendPos val="b"/>
      <c:layout>
        <c:manualLayout>
          <c:xMode val="edge"/>
          <c:yMode val="edge"/>
          <c:x val="0.1567109839055269"/>
          <c:y val="0.59073079100406567"/>
          <c:w val="0.39658381322364872"/>
          <c:h val="0.2426025423292676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800" b="1" i="0" u="none" strike="noStrike" kern="1200" spc="0" baseline="0">
                <a:solidFill>
                  <a:srgbClr val="F59F41"/>
                </a:solidFill>
                <a:latin typeface="+mn-lt"/>
                <a:ea typeface="+mn-ea"/>
                <a:cs typeface="+mn-cs"/>
              </a:defRPr>
            </a:pPr>
            <a:r>
              <a:rPr lang="en-US" sz="3200" b="1" dirty="0">
                <a:solidFill>
                  <a:srgbClr val="F59F41"/>
                </a:solidFill>
              </a:rPr>
              <a:t>CIN 2+ Diagnoses</a:t>
            </a:r>
            <a:r>
              <a:rPr lang="en-US" sz="3200" b="1" baseline="0" dirty="0">
                <a:solidFill>
                  <a:srgbClr val="F59F41"/>
                </a:solidFill>
              </a:rPr>
              <a:t> in w</a:t>
            </a:r>
            <a:r>
              <a:rPr lang="en-US" sz="3200" b="1" dirty="0">
                <a:solidFill>
                  <a:srgbClr val="F59F41"/>
                </a:solidFill>
              </a:rPr>
              <a:t>omen ages 18-20 years, Portland, OR</a:t>
            </a:r>
          </a:p>
        </c:rich>
      </c:tx>
      <c:layout>
        <c:manualLayout>
          <c:xMode val="edge"/>
          <c:yMode val="edge"/>
          <c:x val="0.12078169048313406"/>
          <c:y val="1.508349499790787E-2"/>
        </c:manualLayout>
      </c:layout>
      <c:overlay val="0"/>
      <c:spPr>
        <a:noFill/>
        <a:ln>
          <a:noFill/>
        </a:ln>
        <a:effectLst/>
      </c:spPr>
    </c:title>
    <c:autoTitleDeleted val="0"/>
    <c:plotArea>
      <c:layout/>
      <c:barChart>
        <c:barDir val="col"/>
        <c:grouping val="clustered"/>
        <c:varyColors val="0"/>
        <c:ser>
          <c:idx val="0"/>
          <c:order val="0"/>
          <c:tx>
            <c:strRef>
              <c:f>Sheet2!$B$18</c:f>
              <c:strCache>
                <c:ptCount val="1"/>
                <c:pt idx="0">
                  <c:v>Incidence </c:v>
                </c:pt>
              </c:strCache>
            </c:strRef>
          </c:tx>
          <c:spPr>
            <a:solidFill>
              <a:srgbClr val="FFC000"/>
            </a:solidFill>
            <a:ln>
              <a:noFill/>
            </a:ln>
            <a:effectLst/>
          </c:spPr>
          <c:invertIfNegative val="0"/>
          <c:cat>
            <c:numRef>
              <c:f>Sheet2!$C$17:$I$17</c:f>
              <c:numCache>
                <c:formatCode>General</c:formatCode>
                <c:ptCount val="7"/>
                <c:pt idx="0">
                  <c:v>2008</c:v>
                </c:pt>
                <c:pt idx="1">
                  <c:v>2009</c:v>
                </c:pt>
                <c:pt idx="2">
                  <c:v>2010</c:v>
                </c:pt>
                <c:pt idx="3">
                  <c:v>2011</c:v>
                </c:pt>
                <c:pt idx="4">
                  <c:v>2012</c:v>
                </c:pt>
                <c:pt idx="5">
                  <c:v>2013</c:v>
                </c:pt>
                <c:pt idx="6">
                  <c:v>2014</c:v>
                </c:pt>
              </c:numCache>
            </c:numRef>
          </c:cat>
          <c:val>
            <c:numRef>
              <c:f>Sheet2!$C$18:$I$18</c:f>
              <c:numCache>
                <c:formatCode>General</c:formatCode>
                <c:ptCount val="7"/>
                <c:pt idx="0">
                  <c:v>208</c:v>
                </c:pt>
                <c:pt idx="1">
                  <c:v>173</c:v>
                </c:pt>
                <c:pt idx="2">
                  <c:v>92</c:v>
                </c:pt>
                <c:pt idx="3">
                  <c:v>28</c:v>
                </c:pt>
                <c:pt idx="4">
                  <c:v>37</c:v>
                </c:pt>
                <c:pt idx="5">
                  <c:v>9</c:v>
                </c:pt>
                <c:pt idx="6">
                  <c:v>0</c:v>
                </c:pt>
              </c:numCache>
            </c:numRef>
          </c:val>
          <c:extLst>
            <c:ext xmlns:c16="http://schemas.microsoft.com/office/drawing/2014/chart" uri="{C3380CC4-5D6E-409C-BE32-E72D297353CC}">
              <c16:uniqueId val="{00000000-51BF-4343-A433-8A360D35560F}"/>
            </c:ext>
          </c:extLst>
        </c:ser>
        <c:dLbls>
          <c:showLegendKey val="0"/>
          <c:showVal val="0"/>
          <c:showCatName val="0"/>
          <c:showSerName val="0"/>
          <c:showPercent val="0"/>
          <c:showBubbleSize val="0"/>
        </c:dLbls>
        <c:gapWidth val="219"/>
        <c:overlap val="-27"/>
        <c:axId val="197460392"/>
        <c:axId val="197461960"/>
      </c:barChart>
      <c:catAx>
        <c:axId val="197460392"/>
        <c:scaling>
          <c:orientation val="minMax"/>
        </c:scaling>
        <c:delete val="0"/>
        <c:axPos val="b"/>
        <c:numFmt formatCode="General" sourceLinked="1"/>
        <c:majorTickMark val="none"/>
        <c:minorTickMark val="none"/>
        <c:tickLblPos val="nextTo"/>
        <c:spPr>
          <a:noFill/>
          <a:ln w="951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2400" b="1" i="0" u="none" strike="noStrike" kern="1200" baseline="0">
                <a:solidFill>
                  <a:schemeClr val="tx1"/>
                </a:solidFill>
                <a:latin typeface="Calibri"/>
                <a:ea typeface="Calibri"/>
                <a:cs typeface="Calibri"/>
              </a:defRPr>
            </a:pPr>
            <a:endParaRPr lang="en-US"/>
          </a:p>
        </c:txPr>
        <c:crossAx val="197461960"/>
        <c:crosses val="autoZero"/>
        <c:auto val="1"/>
        <c:lblAlgn val="ctr"/>
        <c:lblOffset val="100"/>
        <c:noMultiLvlLbl val="0"/>
      </c:catAx>
      <c:valAx>
        <c:axId val="197461960"/>
        <c:scaling>
          <c:orientation val="minMax"/>
        </c:scaling>
        <c:delete val="0"/>
        <c:axPos val="l"/>
        <c:title>
          <c:tx>
            <c:rich>
              <a:bodyPr/>
              <a:lstStyle/>
              <a:p>
                <a:pPr>
                  <a:defRPr sz="2400" b="1" i="0" u="none" strike="noStrike" baseline="0">
                    <a:solidFill>
                      <a:schemeClr val="tx1"/>
                    </a:solidFill>
                    <a:latin typeface="Calibri"/>
                    <a:ea typeface="Calibri"/>
                    <a:cs typeface="Calibri"/>
                  </a:defRPr>
                </a:pPr>
                <a:r>
                  <a:rPr lang="en-US" sz="2400">
                    <a:solidFill>
                      <a:schemeClr val="tx1"/>
                    </a:solidFill>
                  </a:rPr>
                  <a:t>Incidence (per 100,000)</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798" b="0" i="0" u="none" strike="noStrike" kern="1200" baseline="0">
                <a:solidFill>
                  <a:schemeClr val="tx1">
                    <a:lumMod val="65000"/>
                    <a:lumOff val="35000"/>
                  </a:schemeClr>
                </a:solidFill>
                <a:latin typeface="+mn-lt"/>
                <a:ea typeface="+mn-ea"/>
                <a:cs typeface="+mn-cs"/>
              </a:defRPr>
            </a:pPr>
            <a:endParaRPr lang="en-US"/>
          </a:p>
        </c:txPr>
        <c:crossAx val="197460392"/>
        <c:crosses val="autoZero"/>
        <c:crossBetween val="between"/>
      </c:valAx>
      <c:spPr>
        <a:noFill/>
        <a:ln w="25374">
          <a:noFill/>
        </a:ln>
      </c:spPr>
    </c:plotArea>
    <c:plotVisOnly val="1"/>
    <c:dispBlanksAs val="gap"/>
    <c:showDLblsOverMax val="0"/>
  </c:chart>
  <c:spPr>
    <a:noFill/>
    <a:ln w="38061" cap="flat" cmpd="sng" algn="ctr">
      <a:no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 HPV Vaccine</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18-20 years</c:v>
                </c:pt>
                <c:pt idx="1">
                  <c:v>21-24 years</c:v>
                </c:pt>
                <c:pt idx="2">
                  <c:v>25-29 years</c:v>
                </c:pt>
                <c:pt idx="3">
                  <c:v>30-39 years</c:v>
                </c:pt>
              </c:strCache>
            </c:strRef>
          </c:cat>
          <c:val>
            <c:numRef>
              <c:f>Sheet1!$B$2:$B$5</c:f>
              <c:numCache>
                <c:formatCode>General</c:formatCode>
                <c:ptCount val="4"/>
                <c:pt idx="0">
                  <c:v>33</c:v>
                </c:pt>
                <c:pt idx="1">
                  <c:v>259</c:v>
                </c:pt>
                <c:pt idx="2">
                  <c:v>552</c:v>
                </c:pt>
                <c:pt idx="3">
                  <c:v>686</c:v>
                </c:pt>
              </c:numCache>
            </c:numRef>
          </c:val>
          <c:extLst>
            <c:ext xmlns:c16="http://schemas.microsoft.com/office/drawing/2014/chart" uri="{C3380CC4-5D6E-409C-BE32-E72D297353CC}">
              <c16:uniqueId val="{00000000-BAE7-4C7B-B05B-1EC9152A4D79}"/>
            </c:ext>
          </c:extLst>
        </c:ser>
        <c:ser>
          <c:idx val="1"/>
          <c:order val="1"/>
          <c:tx>
            <c:strRef>
              <c:f>Sheet1!$C$1</c:f>
              <c:strCache>
                <c:ptCount val="1"/>
                <c:pt idx="0">
                  <c:v>&gt;=1 HPV Vaccine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18-20 years</c:v>
                </c:pt>
                <c:pt idx="1">
                  <c:v>21-24 years</c:v>
                </c:pt>
                <c:pt idx="2">
                  <c:v>25-29 years</c:v>
                </c:pt>
                <c:pt idx="3">
                  <c:v>30-39 years</c:v>
                </c:pt>
              </c:strCache>
            </c:strRef>
          </c:cat>
          <c:val>
            <c:numRef>
              <c:f>Sheet1!$C$2:$C$5</c:f>
              <c:numCache>
                <c:formatCode>General</c:formatCode>
                <c:ptCount val="4"/>
                <c:pt idx="0">
                  <c:v>8</c:v>
                </c:pt>
                <c:pt idx="1">
                  <c:v>93</c:v>
                </c:pt>
                <c:pt idx="2">
                  <c:v>101</c:v>
                </c:pt>
                <c:pt idx="3">
                  <c:v>12</c:v>
                </c:pt>
              </c:numCache>
            </c:numRef>
          </c:val>
          <c:extLst>
            <c:ext xmlns:c16="http://schemas.microsoft.com/office/drawing/2014/chart" uri="{C3380CC4-5D6E-409C-BE32-E72D297353CC}">
              <c16:uniqueId val="{00000001-BAE7-4C7B-B05B-1EC9152A4D79}"/>
            </c:ext>
          </c:extLst>
        </c:ser>
        <c:dLbls>
          <c:dLblPos val="outEnd"/>
          <c:showLegendKey val="0"/>
          <c:showVal val="1"/>
          <c:showCatName val="0"/>
          <c:showSerName val="0"/>
          <c:showPercent val="0"/>
          <c:showBubbleSize val="0"/>
        </c:dLbls>
        <c:gapWidth val="219"/>
        <c:overlap val="-27"/>
        <c:axId val="482840512"/>
        <c:axId val="482837232"/>
      </c:barChart>
      <c:catAx>
        <c:axId val="48284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2837232"/>
        <c:crosses val="autoZero"/>
        <c:auto val="1"/>
        <c:lblAlgn val="ctr"/>
        <c:lblOffset val="100"/>
        <c:noMultiLvlLbl val="0"/>
      </c:catAx>
      <c:valAx>
        <c:axId val="48283723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2840512"/>
        <c:crosses val="autoZero"/>
        <c:crossBetween val="between"/>
      </c:valAx>
      <c:spPr>
        <a:noFill/>
        <a:ln>
          <a:noFill/>
        </a:ln>
        <a:effectLst/>
      </c:spPr>
    </c:plotArea>
    <c:legend>
      <c:legendPos val="tr"/>
      <c:layout>
        <c:manualLayout>
          <c:xMode val="edge"/>
          <c:yMode val="edge"/>
          <c:x val="9.7972926995236742E-2"/>
          <c:y val="9.2110069627940175E-2"/>
          <c:w val="0.2862863322640225"/>
          <c:h val="0.16081087345515904"/>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452956140165556E-2"/>
          <c:y val="0.10150516038953365"/>
          <c:w val="0.8152489504126964"/>
          <c:h val="0.65577086008253194"/>
        </c:manualLayout>
      </c:layout>
      <c:barChart>
        <c:barDir val="col"/>
        <c:grouping val="clustered"/>
        <c:varyColors val="0"/>
        <c:ser>
          <c:idx val="0"/>
          <c:order val="0"/>
          <c:tx>
            <c:v>No HPV Vaccines</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Sheet1!$B$6:$B$8</c:f>
              <c:strCache>
                <c:ptCount val="3"/>
                <c:pt idx="0">
                  <c:v>18–20</c:v>
                </c:pt>
                <c:pt idx="1">
                  <c:v>21–29</c:v>
                </c:pt>
                <c:pt idx="2">
                  <c:v>30–39</c:v>
                </c:pt>
              </c:strCache>
            </c:strRef>
          </c:cat>
          <c:val>
            <c:numRef>
              <c:f>Sheet1!$C$6:$C$8</c:f>
              <c:numCache>
                <c:formatCode>General</c:formatCode>
                <c:ptCount val="3"/>
                <c:pt idx="0">
                  <c:v>31</c:v>
                </c:pt>
                <c:pt idx="1">
                  <c:v>806</c:v>
                </c:pt>
                <c:pt idx="2">
                  <c:v>665</c:v>
                </c:pt>
              </c:numCache>
            </c:numRef>
          </c:val>
          <c:extLst>
            <c:ext xmlns:c16="http://schemas.microsoft.com/office/drawing/2014/chart" uri="{C3380CC4-5D6E-409C-BE32-E72D297353CC}">
              <c16:uniqueId val="{00000000-CFFB-47EB-A430-C2D1D9955E4B}"/>
            </c:ext>
          </c:extLst>
        </c:ser>
        <c:ser>
          <c:idx val="1"/>
          <c:order val="1"/>
          <c:tx>
            <c:v>≥1 HPV Vaccine</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Sheet1!$B$6:$B$8</c:f>
              <c:strCache>
                <c:ptCount val="3"/>
                <c:pt idx="0">
                  <c:v>18–20</c:v>
                </c:pt>
                <c:pt idx="1">
                  <c:v>21–29</c:v>
                </c:pt>
                <c:pt idx="2">
                  <c:v>30–39</c:v>
                </c:pt>
              </c:strCache>
            </c:strRef>
          </c:cat>
          <c:val>
            <c:numRef>
              <c:f>Sheet1!$D$6:$D$8</c:f>
              <c:numCache>
                <c:formatCode>General</c:formatCode>
                <c:ptCount val="3"/>
                <c:pt idx="0">
                  <c:v>9</c:v>
                </c:pt>
                <c:pt idx="1">
                  <c:v>203</c:v>
                </c:pt>
                <c:pt idx="2">
                  <c:v>14</c:v>
                </c:pt>
              </c:numCache>
            </c:numRef>
          </c:val>
          <c:extLst>
            <c:ext xmlns:c16="http://schemas.microsoft.com/office/drawing/2014/chart" uri="{C3380CC4-5D6E-409C-BE32-E72D297353CC}">
              <c16:uniqueId val="{00000001-CFFB-47EB-A430-C2D1D9955E4B}"/>
            </c:ext>
          </c:extLst>
        </c:ser>
        <c:dLbls>
          <c:dLblPos val="outEnd"/>
          <c:showLegendKey val="0"/>
          <c:showVal val="1"/>
          <c:showCatName val="0"/>
          <c:showSerName val="0"/>
          <c:showPercent val="0"/>
          <c:showBubbleSize val="0"/>
        </c:dLbls>
        <c:gapWidth val="219"/>
        <c:overlap val="-27"/>
        <c:axId val="197462744"/>
        <c:axId val="197463136"/>
      </c:barChart>
      <c:catAx>
        <c:axId val="197462744"/>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r>
                  <a:rPr lang="en-US" sz="2400" b="1">
                    <a:solidFill>
                      <a:schemeClr val="bg1"/>
                    </a:solidFill>
                  </a:rPr>
                  <a:t>Age</a:t>
                </a:r>
                <a:r>
                  <a:rPr lang="en-US" sz="2400" b="1" baseline="0">
                    <a:solidFill>
                      <a:schemeClr val="bg1"/>
                    </a:solidFill>
                  </a:rPr>
                  <a:t> Group</a:t>
                </a:r>
                <a:endParaRPr lang="en-US" sz="2400" b="1">
                  <a:solidFill>
                    <a:schemeClr val="bg1"/>
                  </a:solidFill>
                </a:endParaRPr>
              </a:p>
            </c:rich>
          </c:tx>
          <c:overlay val="0"/>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197463136"/>
        <c:crosses val="autoZero"/>
        <c:auto val="1"/>
        <c:lblAlgn val="ctr"/>
        <c:lblOffset val="100"/>
        <c:noMultiLvlLbl val="0"/>
      </c:catAx>
      <c:valAx>
        <c:axId val="197463136"/>
        <c:scaling>
          <c:orientation val="minMax"/>
        </c:scaling>
        <c:delete val="1"/>
        <c:axPos val="l"/>
        <c:numFmt formatCode="General" sourceLinked="1"/>
        <c:majorTickMark val="none"/>
        <c:minorTickMark val="none"/>
        <c:tickLblPos val="nextTo"/>
        <c:crossAx val="197462744"/>
        <c:crosses val="autoZero"/>
        <c:crossBetween val="between"/>
      </c:valAx>
      <c:spPr>
        <a:noFill/>
        <a:ln>
          <a:noFill/>
        </a:ln>
        <a:effectLst/>
      </c:spPr>
    </c:plotArea>
    <c:legend>
      <c:legendPos val="r"/>
      <c:layout>
        <c:manualLayout>
          <c:xMode val="edge"/>
          <c:yMode val="edge"/>
          <c:x val="0.7662846199484723"/>
          <c:y val="0.21712927509332552"/>
          <c:w val="0.23371543820110377"/>
          <c:h val="0.32819915470274469"/>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07370953630797"/>
          <c:y val="1.6198974286516302E-2"/>
          <c:w val="0.72528740157480309"/>
          <c:h val="0.87757193883341555"/>
        </c:manualLayout>
      </c:layout>
      <c:lineChart>
        <c:grouping val="standard"/>
        <c:varyColors val="0"/>
        <c:ser>
          <c:idx val="1"/>
          <c:order val="1"/>
          <c:tx>
            <c:strRef>
              <c:f>'Source data'!$C$1</c:f>
              <c:strCache>
                <c:ptCount val="1"/>
                <c:pt idx="0">
                  <c:v>≥1 Tdap</c:v>
                </c:pt>
              </c:strCache>
            </c:strRef>
          </c:tx>
          <c:spPr>
            <a:ln w="38100">
              <a:solidFill>
                <a:srgbClr val="EA157A">
                  <a:lumMod val="20000"/>
                  <a:lumOff val="80000"/>
                </a:srgbClr>
              </a:solidFill>
              <a:prstDash val="lgDashDotDot"/>
            </a:ln>
          </c:spPr>
          <c:marker>
            <c:symbol val="square"/>
            <c:size val="4"/>
            <c:spPr>
              <a:solidFill>
                <a:srgbClr val="7030A0"/>
              </a:solidFill>
              <a:ln>
                <a:solidFill>
                  <a:srgbClr val="EA157A">
                    <a:lumMod val="20000"/>
                    <a:lumOff val="80000"/>
                  </a:srgbClr>
                </a:solidFill>
              </a:ln>
            </c:spPr>
          </c:marker>
          <c:dPt>
            <c:idx val="8"/>
            <c:bubble3D val="0"/>
            <c:spPr>
              <a:ln w="38100">
                <a:solidFill>
                  <a:srgbClr val="EA157A">
                    <a:lumMod val="20000"/>
                    <a:lumOff val="80000"/>
                  </a:srgbClr>
                </a:solidFill>
                <a:prstDash val="lgDashDotDot"/>
              </a:ln>
            </c:spPr>
            <c:extLst>
              <c:ext xmlns:c16="http://schemas.microsoft.com/office/drawing/2014/chart" uri="{C3380CC4-5D6E-409C-BE32-E72D297353CC}">
                <c16:uniqueId val="{00000001-E89A-4D74-A169-C686F443CDBC}"/>
              </c:ext>
            </c:extLst>
          </c:dPt>
          <c:dPt>
            <c:idx val="9"/>
            <c:bubble3D val="0"/>
            <c:spPr>
              <a:ln w="38100">
                <a:solidFill>
                  <a:srgbClr val="EA157A">
                    <a:lumMod val="20000"/>
                    <a:lumOff val="80000"/>
                  </a:srgbClr>
                </a:solidFill>
                <a:prstDash val="lgDashDotDot"/>
              </a:ln>
            </c:spPr>
            <c:extLst>
              <c:ext xmlns:c16="http://schemas.microsoft.com/office/drawing/2014/chart" uri="{C3380CC4-5D6E-409C-BE32-E72D297353CC}">
                <c16:uniqueId val="{00000003-E89A-4D74-A169-C686F443CDBC}"/>
              </c:ext>
            </c:extLst>
          </c:dPt>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data'!$C$2:$C$12</c:f>
              <c:numCache>
                <c:formatCode>0.0</c:formatCode>
                <c:ptCount val="11"/>
                <c:pt idx="0">
                  <c:v>10.8</c:v>
                </c:pt>
                <c:pt idx="1">
                  <c:v>30.4</c:v>
                </c:pt>
                <c:pt idx="2">
                  <c:v>40.799999999999997</c:v>
                </c:pt>
                <c:pt idx="3">
                  <c:v>55.6</c:v>
                </c:pt>
                <c:pt idx="4">
                  <c:v>68.7</c:v>
                </c:pt>
                <c:pt idx="5">
                  <c:v>78.2</c:v>
                </c:pt>
                <c:pt idx="6">
                  <c:v>84.6</c:v>
                </c:pt>
                <c:pt idx="7">
                  <c:v>86</c:v>
                </c:pt>
              </c:numCache>
            </c:numRef>
          </c:val>
          <c:smooth val="0"/>
          <c:extLst>
            <c:ext xmlns:c16="http://schemas.microsoft.com/office/drawing/2014/chart" uri="{C3380CC4-5D6E-409C-BE32-E72D297353CC}">
              <c16:uniqueId val="{00000004-E89A-4D74-A169-C686F443CDBC}"/>
            </c:ext>
          </c:extLst>
        </c:ser>
        <c:ser>
          <c:idx val="2"/>
          <c:order val="2"/>
          <c:tx>
            <c:strRef>
              <c:f>'Source data'!$D$1</c:f>
              <c:strCache>
                <c:ptCount val="1"/>
                <c:pt idx="0">
                  <c:v>Column1</c:v>
                </c:pt>
              </c:strCache>
            </c:strRef>
          </c:tx>
          <c:spPr>
            <a:ln w="38100">
              <a:solidFill>
                <a:srgbClr val="EA157A">
                  <a:lumMod val="20000"/>
                  <a:lumOff val="80000"/>
                </a:srgbClr>
              </a:solidFill>
              <a:prstDash val="sysDash"/>
              <a:headEnd type="none"/>
            </a:ln>
          </c:spPr>
          <c:marker>
            <c:symbol val="square"/>
            <c:size val="4"/>
            <c:spPr>
              <a:solidFill>
                <a:srgbClr val="7030A0"/>
              </a:solidFill>
              <a:ln>
                <a:solidFill>
                  <a:srgbClr val="EA157A">
                    <a:lumMod val="20000"/>
                    <a:lumOff val="80000"/>
                  </a:srgbClr>
                </a:solidFill>
              </a:ln>
            </c:spPr>
          </c:marker>
          <c:dPt>
            <c:idx val="7"/>
            <c:bubble3D val="0"/>
            <c:extLst>
              <c:ext xmlns:c16="http://schemas.microsoft.com/office/drawing/2014/chart" uri="{C3380CC4-5D6E-409C-BE32-E72D297353CC}">
                <c16:uniqueId val="{00000005-E89A-4D74-A169-C686F443CDBC}"/>
              </c:ext>
            </c:extLst>
          </c:dPt>
          <c:dPt>
            <c:idx val="8"/>
            <c:bubble3D val="0"/>
            <c:spPr>
              <a:ln w="38100">
                <a:solidFill>
                  <a:srgbClr val="EA157A">
                    <a:lumMod val="20000"/>
                    <a:lumOff val="80000"/>
                  </a:srgbClr>
                </a:solidFill>
                <a:prstDash val="solid"/>
                <a:headEnd type="none"/>
              </a:ln>
            </c:spPr>
            <c:extLst>
              <c:ext xmlns:c16="http://schemas.microsoft.com/office/drawing/2014/chart" uri="{C3380CC4-5D6E-409C-BE32-E72D297353CC}">
                <c16:uniqueId val="{00000007-E89A-4D74-A169-C686F443CDBC}"/>
              </c:ext>
            </c:extLst>
          </c:dPt>
          <c:dPt>
            <c:idx val="9"/>
            <c:bubble3D val="0"/>
            <c:spPr>
              <a:ln w="38100">
                <a:solidFill>
                  <a:srgbClr val="EA157A">
                    <a:lumMod val="20000"/>
                    <a:lumOff val="80000"/>
                  </a:srgbClr>
                </a:solidFill>
                <a:prstDash val="solid"/>
                <a:headEnd type="none"/>
              </a:ln>
            </c:spPr>
            <c:extLst>
              <c:ext xmlns:c16="http://schemas.microsoft.com/office/drawing/2014/chart" uri="{C3380CC4-5D6E-409C-BE32-E72D297353CC}">
                <c16:uniqueId val="{00000009-E89A-4D74-A169-C686F443CDBC}"/>
              </c:ext>
            </c:extLst>
          </c:dPt>
          <c:dPt>
            <c:idx val="10"/>
            <c:bubble3D val="0"/>
            <c:spPr>
              <a:ln w="38100">
                <a:solidFill>
                  <a:srgbClr val="EA157A">
                    <a:lumMod val="20000"/>
                    <a:lumOff val="80000"/>
                  </a:srgbClr>
                </a:solidFill>
                <a:prstDash val="solid"/>
                <a:headEnd type="none"/>
              </a:ln>
            </c:spPr>
            <c:extLst>
              <c:ext xmlns:c16="http://schemas.microsoft.com/office/drawing/2014/chart" uri="{C3380CC4-5D6E-409C-BE32-E72D297353CC}">
                <c16:uniqueId val="{0000001F-0A19-4C5E-8509-F22052B7B3BA}"/>
              </c:ext>
            </c:extLst>
          </c:dPt>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data'!$D$2:$D$12</c:f>
              <c:numCache>
                <c:formatCode>General</c:formatCode>
                <c:ptCount val="11"/>
                <c:pt idx="7" formatCode="0.0">
                  <c:v>84.7</c:v>
                </c:pt>
                <c:pt idx="8" formatCode="0.0">
                  <c:v>87.6</c:v>
                </c:pt>
                <c:pt idx="9" formatCode="0.0">
                  <c:v>86.4</c:v>
                </c:pt>
                <c:pt idx="10" formatCode="0.0">
                  <c:v>88</c:v>
                </c:pt>
              </c:numCache>
            </c:numRef>
          </c:val>
          <c:smooth val="0"/>
          <c:extLst>
            <c:ext xmlns:c16="http://schemas.microsoft.com/office/drawing/2014/chart" uri="{C3380CC4-5D6E-409C-BE32-E72D297353CC}">
              <c16:uniqueId val="{0000000A-E89A-4D74-A169-C686F443CDBC}"/>
            </c:ext>
          </c:extLst>
        </c:ser>
        <c:ser>
          <c:idx val="3"/>
          <c:order val="3"/>
          <c:tx>
            <c:strRef>
              <c:f>'Source data'!$E$1</c:f>
              <c:strCache>
                <c:ptCount val="1"/>
                <c:pt idx="0">
                  <c:v>≥1 MenACWY†</c:v>
                </c:pt>
              </c:strCache>
            </c:strRef>
          </c:tx>
          <c:spPr>
            <a:ln w="38100">
              <a:solidFill>
                <a:srgbClr val="00B050"/>
              </a:solidFill>
              <a:prstDash val="sysDot"/>
            </a:ln>
          </c:spPr>
          <c:marker>
            <c:symbol val="diamond"/>
            <c:size val="4"/>
            <c:spPr>
              <a:solidFill>
                <a:srgbClr val="00B050"/>
              </a:solidFill>
              <a:ln>
                <a:noFill/>
              </a:ln>
            </c:spPr>
          </c:marker>
          <c:dPt>
            <c:idx val="8"/>
            <c:bubble3D val="0"/>
            <c:extLst>
              <c:ext xmlns:c16="http://schemas.microsoft.com/office/drawing/2014/chart" uri="{C3380CC4-5D6E-409C-BE32-E72D297353CC}">
                <c16:uniqueId val="{0000000B-E89A-4D74-A169-C686F443CDBC}"/>
              </c:ext>
            </c:extLst>
          </c:dPt>
          <c:dPt>
            <c:idx val="9"/>
            <c:bubble3D val="0"/>
            <c:extLst>
              <c:ext xmlns:c16="http://schemas.microsoft.com/office/drawing/2014/chart" uri="{C3380CC4-5D6E-409C-BE32-E72D297353CC}">
                <c16:uniqueId val="{0000000C-E89A-4D74-A169-C686F443CDBC}"/>
              </c:ext>
            </c:extLst>
          </c:dPt>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data'!$E$2:$E$12</c:f>
              <c:numCache>
                <c:formatCode>0.0</c:formatCode>
                <c:ptCount val="11"/>
                <c:pt idx="0">
                  <c:v>11.7</c:v>
                </c:pt>
                <c:pt idx="1">
                  <c:v>32.4</c:v>
                </c:pt>
                <c:pt idx="2">
                  <c:v>41.8</c:v>
                </c:pt>
                <c:pt idx="3">
                  <c:v>53.6</c:v>
                </c:pt>
                <c:pt idx="4">
                  <c:v>62.7</c:v>
                </c:pt>
                <c:pt idx="5">
                  <c:v>70.5</c:v>
                </c:pt>
                <c:pt idx="6">
                  <c:v>74</c:v>
                </c:pt>
                <c:pt idx="7">
                  <c:v>77.8</c:v>
                </c:pt>
              </c:numCache>
            </c:numRef>
          </c:val>
          <c:smooth val="0"/>
          <c:extLst>
            <c:ext xmlns:c16="http://schemas.microsoft.com/office/drawing/2014/chart" uri="{C3380CC4-5D6E-409C-BE32-E72D297353CC}">
              <c16:uniqueId val="{0000000D-E89A-4D74-A169-C686F443CDBC}"/>
            </c:ext>
          </c:extLst>
        </c:ser>
        <c:ser>
          <c:idx val="4"/>
          <c:order val="4"/>
          <c:tx>
            <c:strRef>
              <c:f>'Source data'!$F$1</c:f>
              <c:strCache>
                <c:ptCount val="1"/>
                <c:pt idx="0">
                  <c:v>Column2</c:v>
                </c:pt>
              </c:strCache>
            </c:strRef>
          </c:tx>
          <c:spPr>
            <a:ln w="38100">
              <a:solidFill>
                <a:srgbClr val="00B050"/>
              </a:solidFill>
              <a:prstDash val="solid"/>
            </a:ln>
          </c:spPr>
          <c:marker>
            <c:symbol val="diamond"/>
            <c:size val="4"/>
            <c:spPr>
              <a:solidFill>
                <a:srgbClr val="00B050"/>
              </a:solidFill>
              <a:ln>
                <a:noFill/>
              </a:ln>
            </c:spPr>
          </c:marker>
          <c:dPt>
            <c:idx val="8"/>
            <c:bubble3D val="0"/>
            <c:extLst>
              <c:ext xmlns:c16="http://schemas.microsoft.com/office/drawing/2014/chart" uri="{C3380CC4-5D6E-409C-BE32-E72D297353CC}">
                <c16:uniqueId val="{0000000E-E89A-4D74-A169-C686F443CDBC}"/>
              </c:ext>
            </c:extLst>
          </c:dPt>
          <c:dPt>
            <c:idx val="9"/>
            <c:bubble3D val="0"/>
            <c:extLst>
              <c:ext xmlns:c16="http://schemas.microsoft.com/office/drawing/2014/chart" uri="{C3380CC4-5D6E-409C-BE32-E72D297353CC}">
                <c16:uniqueId val="{0000000F-E89A-4D74-A169-C686F443CDBC}"/>
              </c:ext>
            </c:extLst>
          </c:dPt>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data'!$F$2:$F$12</c:f>
              <c:numCache>
                <c:formatCode>General</c:formatCode>
                <c:ptCount val="11"/>
                <c:pt idx="7" formatCode="0.0">
                  <c:v>76.599999999999994</c:v>
                </c:pt>
                <c:pt idx="8" formatCode="0.0">
                  <c:v>79.3</c:v>
                </c:pt>
                <c:pt idx="9" formatCode="0.0">
                  <c:v>81.3</c:v>
                </c:pt>
                <c:pt idx="10" formatCode="0.0">
                  <c:v>82.2</c:v>
                </c:pt>
              </c:numCache>
            </c:numRef>
          </c:val>
          <c:smooth val="0"/>
          <c:extLst>
            <c:ext xmlns:c16="http://schemas.microsoft.com/office/drawing/2014/chart" uri="{C3380CC4-5D6E-409C-BE32-E72D297353CC}">
              <c16:uniqueId val="{00000010-E89A-4D74-A169-C686F443CDBC}"/>
            </c:ext>
          </c:extLst>
        </c:ser>
        <c:ser>
          <c:idx val="5"/>
          <c:order val="5"/>
          <c:tx>
            <c:strRef>
              <c:f>'Source data'!$G$1</c:f>
              <c:strCache>
                <c:ptCount val="1"/>
                <c:pt idx="0">
                  <c:v>≥2 MenACWY§</c:v>
                </c:pt>
              </c:strCache>
            </c:strRef>
          </c:tx>
          <c:spPr>
            <a:ln w="38100">
              <a:solidFill>
                <a:srgbClr val="92D050"/>
              </a:solidFill>
            </a:ln>
          </c:spPr>
          <c:marker>
            <c:symbol val="star"/>
            <c:size val="4"/>
            <c:spPr>
              <a:noFill/>
              <a:ln>
                <a:solidFill>
                  <a:srgbClr val="92D050"/>
                </a:solidFill>
              </a:ln>
            </c:spPr>
          </c:marker>
          <c:dPt>
            <c:idx val="8"/>
            <c:bubble3D val="0"/>
            <c:extLst>
              <c:ext xmlns:c16="http://schemas.microsoft.com/office/drawing/2014/chart" uri="{C3380CC4-5D6E-409C-BE32-E72D297353CC}">
                <c16:uniqueId val="{00000011-E89A-4D74-A169-C686F443CDBC}"/>
              </c:ext>
            </c:extLst>
          </c:dPt>
          <c:dPt>
            <c:idx val="9"/>
            <c:bubble3D val="0"/>
            <c:spPr>
              <a:ln w="38100">
                <a:solidFill>
                  <a:srgbClr val="92D050"/>
                </a:solidFill>
                <a:prstDash val="solid"/>
              </a:ln>
            </c:spPr>
            <c:extLst>
              <c:ext xmlns:c16="http://schemas.microsoft.com/office/drawing/2014/chart" uri="{C3380CC4-5D6E-409C-BE32-E72D297353CC}">
                <c16:uniqueId val="{00000013-E89A-4D74-A169-C686F443CDBC}"/>
              </c:ext>
            </c:extLst>
          </c:dPt>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data'!$G$2:$G$12</c:f>
              <c:numCache>
                <c:formatCode>General</c:formatCode>
                <c:ptCount val="11"/>
                <c:pt idx="8" formatCode="0.0">
                  <c:v>28.5</c:v>
                </c:pt>
                <c:pt idx="9" formatCode="0.0">
                  <c:v>33.299999999999997</c:v>
                </c:pt>
                <c:pt idx="10" formatCode="0.0">
                  <c:v>39.1</c:v>
                </c:pt>
              </c:numCache>
            </c:numRef>
          </c:val>
          <c:smooth val="0"/>
          <c:extLst>
            <c:ext xmlns:c16="http://schemas.microsoft.com/office/drawing/2014/chart" uri="{C3380CC4-5D6E-409C-BE32-E72D297353CC}">
              <c16:uniqueId val="{00000014-E89A-4D74-A169-C686F443CDBC}"/>
            </c:ext>
          </c:extLst>
        </c:ser>
        <c:ser>
          <c:idx val="6"/>
          <c:order val="6"/>
          <c:tx>
            <c:strRef>
              <c:f>'Source data'!$I$1</c:f>
              <c:strCache>
                <c:ptCount val="1"/>
                <c:pt idx="0">
                  <c:v>≥1 HPV (females)¶</c:v>
                </c:pt>
              </c:strCache>
            </c:strRef>
          </c:tx>
          <c:spPr>
            <a:ln w="38100">
              <a:solidFill>
                <a:srgbClr val="FF0000"/>
              </a:solidFill>
              <a:prstDash val="sysDash"/>
            </a:ln>
          </c:spPr>
          <c:marker>
            <c:symbol val="triangle"/>
            <c:size val="4"/>
            <c:spPr>
              <a:solidFill>
                <a:srgbClr val="FF0000"/>
              </a:solidFill>
              <a:ln>
                <a:noFill/>
              </a:ln>
            </c:spPr>
          </c:marker>
          <c:dPt>
            <c:idx val="1"/>
            <c:bubble3D val="0"/>
            <c:extLst>
              <c:ext xmlns:c16="http://schemas.microsoft.com/office/drawing/2014/chart" uri="{C3380CC4-5D6E-409C-BE32-E72D297353CC}">
                <c16:uniqueId val="{00000015-E89A-4D74-A169-C686F443CDBC}"/>
              </c:ext>
            </c:extLst>
          </c:dPt>
          <c:dPt>
            <c:idx val="2"/>
            <c:bubble3D val="0"/>
            <c:extLst>
              <c:ext xmlns:c16="http://schemas.microsoft.com/office/drawing/2014/chart" uri="{C3380CC4-5D6E-409C-BE32-E72D297353CC}">
                <c16:uniqueId val="{00000016-E89A-4D74-A169-C686F443CDBC}"/>
              </c:ext>
            </c:extLst>
          </c:dPt>
          <c:dPt>
            <c:idx val="3"/>
            <c:bubble3D val="0"/>
            <c:extLst>
              <c:ext xmlns:c16="http://schemas.microsoft.com/office/drawing/2014/chart" uri="{C3380CC4-5D6E-409C-BE32-E72D297353CC}">
                <c16:uniqueId val="{00000017-E89A-4D74-A169-C686F443CDBC}"/>
              </c:ext>
            </c:extLst>
          </c:dPt>
          <c:dPt>
            <c:idx val="4"/>
            <c:bubble3D val="0"/>
            <c:extLst>
              <c:ext xmlns:c16="http://schemas.microsoft.com/office/drawing/2014/chart" uri="{C3380CC4-5D6E-409C-BE32-E72D297353CC}">
                <c16:uniqueId val="{00000018-E89A-4D74-A169-C686F443CDBC}"/>
              </c:ext>
            </c:extLst>
          </c:dPt>
          <c:dPt>
            <c:idx val="5"/>
            <c:bubble3D val="0"/>
            <c:extLst>
              <c:ext xmlns:c16="http://schemas.microsoft.com/office/drawing/2014/chart" uri="{C3380CC4-5D6E-409C-BE32-E72D297353CC}">
                <c16:uniqueId val="{00000019-E89A-4D74-A169-C686F443CDBC}"/>
              </c:ext>
            </c:extLst>
          </c:dPt>
          <c:dPt>
            <c:idx val="6"/>
            <c:bubble3D val="0"/>
            <c:extLst>
              <c:ext xmlns:c16="http://schemas.microsoft.com/office/drawing/2014/chart" uri="{C3380CC4-5D6E-409C-BE32-E72D297353CC}">
                <c16:uniqueId val="{0000001A-E89A-4D74-A169-C686F443CDBC}"/>
              </c:ext>
            </c:extLst>
          </c:dPt>
          <c:dPt>
            <c:idx val="7"/>
            <c:bubble3D val="0"/>
            <c:extLst>
              <c:ext xmlns:c16="http://schemas.microsoft.com/office/drawing/2014/chart" uri="{C3380CC4-5D6E-409C-BE32-E72D297353CC}">
                <c16:uniqueId val="{0000001B-E89A-4D74-A169-C686F443CDBC}"/>
              </c:ext>
            </c:extLst>
          </c:dPt>
          <c:dPt>
            <c:idx val="8"/>
            <c:bubble3D val="0"/>
            <c:spPr>
              <a:ln w="38100">
                <a:solidFill>
                  <a:srgbClr val="FF0000"/>
                </a:solidFill>
                <a:prstDash val="solid"/>
              </a:ln>
            </c:spPr>
            <c:extLst>
              <c:ext xmlns:c16="http://schemas.microsoft.com/office/drawing/2014/chart" uri="{C3380CC4-5D6E-409C-BE32-E72D297353CC}">
                <c16:uniqueId val="{0000001D-E89A-4D74-A169-C686F443CDBC}"/>
              </c:ext>
            </c:extLst>
          </c:dPt>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data'!$I$2:$I$12</c:f>
              <c:numCache>
                <c:formatCode>0.0</c:formatCode>
                <c:ptCount val="11"/>
                <c:pt idx="1">
                  <c:v>25.1</c:v>
                </c:pt>
                <c:pt idx="2">
                  <c:v>37.200000000000003</c:v>
                </c:pt>
                <c:pt idx="3">
                  <c:v>44.3</c:v>
                </c:pt>
                <c:pt idx="4">
                  <c:v>48.7</c:v>
                </c:pt>
                <c:pt idx="5">
                  <c:v>53</c:v>
                </c:pt>
                <c:pt idx="6">
                  <c:v>53.8</c:v>
                </c:pt>
                <c:pt idx="7">
                  <c:v>57.3</c:v>
                </c:pt>
              </c:numCache>
            </c:numRef>
          </c:val>
          <c:smooth val="0"/>
          <c:extLst>
            <c:ext xmlns:c16="http://schemas.microsoft.com/office/drawing/2014/chart" uri="{C3380CC4-5D6E-409C-BE32-E72D297353CC}">
              <c16:uniqueId val="{0000001E-E89A-4D74-A169-C686F443CDBC}"/>
            </c:ext>
          </c:extLst>
        </c:ser>
        <c:ser>
          <c:idx val="7"/>
          <c:order val="7"/>
          <c:tx>
            <c:strRef>
              <c:f>'Source data'!$J$1</c:f>
              <c:strCache>
                <c:ptCount val="1"/>
                <c:pt idx="0">
                  <c:v>Column3</c:v>
                </c:pt>
              </c:strCache>
            </c:strRef>
          </c:tx>
          <c:spPr>
            <a:ln w="38100">
              <a:solidFill>
                <a:srgbClr val="FF0000"/>
              </a:solidFill>
              <a:prstDash val="solid"/>
            </a:ln>
          </c:spPr>
          <c:marker>
            <c:symbol val="triangle"/>
            <c:size val="4"/>
            <c:spPr>
              <a:solidFill>
                <a:srgbClr val="FF0000"/>
              </a:solidFill>
              <a:ln>
                <a:noFill/>
              </a:ln>
            </c:spPr>
          </c:marker>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data'!$J$2:$J$12</c:f>
              <c:numCache>
                <c:formatCode>General</c:formatCode>
                <c:ptCount val="11"/>
                <c:pt idx="7" formatCode="0.0">
                  <c:v>56.7</c:v>
                </c:pt>
                <c:pt idx="8" formatCode="0.0">
                  <c:v>60</c:v>
                </c:pt>
                <c:pt idx="9" formatCode="0.0">
                  <c:v>62.8</c:v>
                </c:pt>
                <c:pt idx="10" formatCode="0.0">
                  <c:v>65.099999999999994</c:v>
                </c:pt>
              </c:numCache>
            </c:numRef>
          </c:val>
          <c:smooth val="0"/>
          <c:extLst>
            <c:ext xmlns:c16="http://schemas.microsoft.com/office/drawing/2014/chart" uri="{C3380CC4-5D6E-409C-BE32-E72D297353CC}">
              <c16:uniqueId val="{0000001F-E89A-4D74-A169-C686F443CDBC}"/>
            </c:ext>
          </c:extLst>
        </c:ser>
        <c:ser>
          <c:idx val="8"/>
          <c:order val="8"/>
          <c:tx>
            <c:strRef>
              <c:f>'Source data'!$K$1</c:f>
              <c:strCache>
                <c:ptCount val="1"/>
                <c:pt idx="0">
                  <c:v>≥3 HPV (females)¶</c:v>
                </c:pt>
              </c:strCache>
            </c:strRef>
          </c:tx>
          <c:spPr>
            <a:ln w="38100">
              <a:solidFill>
                <a:srgbClr val="FFC000"/>
              </a:solidFill>
              <a:prstDash val="dash"/>
            </a:ln>
          </c:spPr>
          <c:marker>
            <c:symbol val="circle"/>
            <c:size val="4"/>
            <c:spPr>
              <a:solidFill>
                <a:srgbClr val="FFC000"/>
              </a:solidFill>
              <a:ln>
                <a:noFill/>
              </a:ln>
            </c:spPr>
          </c:marker>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data'!$K$2:$K$12</c:f>
              <c:numCache>
                <c:formatCode>General</c:formatCode>
                <c:ptCount val="11"/>
                <c:pt idx="2" formatCode="0.0">
                  <c:v>17.899999999999999</c:v>
                </c:pt>
                <c:pt idx="3" formatCode="0.0">
                  <c:v>26.7</c:v>
                </c:pt>
                <c:pt idx="4" formatCode="0.0">
                  <c:v>32</c:v>
                </c:pt>
                <c:pt idx="5" formatCode="0.0">
                  <c:v>34.799999999999997</c:v>
                </c:pt>
                <c:pt idx="6" formatCode="0.0">
                  <c:v>33.4</c:v>
                </c:pt>
                <c:pt idx="7" formatCode="0.0">
                  <c:v>37.6</c:v>
                </c:pt>
              </c:numCache>
            </c:numRef>
          </c:val>
          <c:smooth val="0"/>
          <c:extLst>
            <c:ext xmlns:c16="http://schemas.microsoft.com/office/drawing/2014/chart" uri="{C3380CC4-5D6E-409C-BE32-E72D297353CC}">
              <c16:uniqueId val="{00000020-E89A-4D74-A169-C686F443CDBC}"/>
            </c:ext>
          </c:extLst>
        </c:ser>
        <c:ser>
          <c:idx val="9"/>
          <c:order val="9"/>
          <c:tx>
            <c:strRef>
              <c:f>'Source data'!$L$1</c:f>
              <c:strCache>
                <c:ptCount val="1"/>
                <c:pt idx="0">
                  <c:v>Column4</c:v>
                </c:pt>
              </c:strCache>
            </c:strRef>
          </c:tx>
          <c:spPr>
            <a:ln w="38100">
              <a:solidFill>
                <a:srgbClr val="FFC000"/>
              </a:solidFill>
              <a:prstDash val="solid"/>
            </a:ln>
          </c:spPr>
          <c:marker>
            <c:symbol val="circle"/>
            <c:size val="4"/>
            <c:spPr>
              <a:solidFill>
                <a:srgbClr val="FFC000"/>
              </a:solidFill>
              <a:ln w="9525">
                <a:noFill/>
              </a:ln>
            </c:spPr>
          </c:marker>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data'!$L$2:$L$12</c:f>
              <c:numCache>
                <c:formatCode>General</c:formatCode>
                <c:ptCount val="11"/>
                <c:pt idx="7" formatCode="0.0">
                  <c:v>36.799999999999997</c:v>
                </c:pt>
                <c:pt idx="8" formatCode="0.0">
                  <c:v>39.700000000000003</c:v>
                </c:pt>
                <c:pt idx="9" formatCode="0.0">
                  <c:v>41.9</c:v>
                </c:pt>
                <c:pt idx="10" formatCode="0.0">
                  <c:v>43</c:v>
                </c:pt>
              </c:numCache>
            </c:numRef>
          </c:val>
          <c:smooth val="0"/>
          <c:extLst>
            <c:ext xmlns:c16="http://schemas.microsoft.com/office/drawing/2014/chart" uri="{C3380CC4-5D6E-409C-BE32-E72D297353CC}">
              <c16:uniqueId val="{00000021-E89A-4D74-A169-C686F443CDBC}"/>
            </c:ext>
          </c:extLst>
        </c:ser>
        <c:ser>
          <c:idx val="10"/>
          <c:order val="10"/>
          <c:tx>
            <c:strRef>
              <c:f>'Source data'!$M$1</c:f>
              <c:strCache>
                <c:ptCount val="1"/>
                <c:pt idx="0">
                  <c:v>≥1 HPV (males)¶</c:v>
                </c:pt>
              </c:strCache>
            </c:strRef>
          </c:tx>
          <c:spPr>
            <a:ln w="38100" cmpd="sng">
              <a:solidFill>
                <a:srgbClr val="00B0F0"/>
              </a:solidFill>
              <a:prstDash val="lgDashDot"/>
            </a:ln>
          </c:spPr>
          <c:marker>
            <c:symbol val="triangle"/>
            <c:size val="5"/>
            <c:spPr>
              <a:solidFill>
                <a:srgbClr val="4983F2">
                  <a:lumMod val="60000"/>
                  <a:lumOff val="40000"/>
                </a:srgbClr>
              </a:solidFill>
              <a:ln>
                <a:noFill/>
              </a:ln>
            </c:spPr>
          </c:marker>
          <c:dPt>
            <c:idx val="6"/>
            <c:marker>
              <c:spPr>
                <a:solidFill>
                  <a:srgbClr val="00B0F0"/>
                </a:solidFill>
                <a:ln>
                  <a:noFill/>
                </a:ln>
              </c:spPr>
            </c:marker>
            <c:bubble3D val="0"/>
            <c:extLst>
              <c:ext xmlns:c16="http://schemas.microsoft.com/office/drawing/2014/chart" uri="{C3380CC4-5D6E-409C-BE32-E72D297353CC}">
                <c16:uniqueId val="{00000022-E89A-4D74-A169-C686F443CDBC}"/>
              </c:ext>
            </c:extLst>
          </c:dPt>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data'!$M$2:$M$12</c:f>
              <c:numCache>
                <c:formatCode>General</c:formatCode>
                <c:ptCount val="11"/>
                <c:pt idx="4" formatCode="0.0">
                  <c:v>1.4</c:v>
                </c:pt>
                <c:pt idx="5" formatCode="0.0">
                  <c:v>8.3000000000000007</c:v>
                </c:pt>
                <c:pt idx="6" formatCode="0.0">
                  <c:v>20.8</c:v>
                </c:pt>
                <c:pt idx="7" formatCode="0.0">
                  <c:v>34.6</c:v>
                </c:pt>
              </c:numCache>
            </c:numRef>
          </c:val>
          <c:smooth val="0"/>
          <c:extLst>
            <c:ext xmlns:c16="http://schemas.microsoft.com/office/drawing/2014/chart" uri="{C3380CC4-5D6E-409C-BE32-E72D297353CC}">
              <c16:uniqueId val="{00000023-E89A-4D74-A169-C686F443CDBC}"/>
            </c:ext>
          </c:extLst>
        </c:ser>
        <c:ser>
          <c:idx val="11"/>
          <c:order val="11"/>
          <c:tx>
            <c:strRef>
              <c:f>'Source data'!$N$1</c:f>
              <c:strCache>
                <c:ptCount val="1"/>
                <c:pt idx="0">
                  <c:v>Column5</c:v>
                </c:pt>
              </c:strCache>
            </c:strRef>
          </c:tx>
          <c:spPr>
            <a:ln w="38100" cmpd="sng">
              <a:solidFill>
                <a:srgbClr val="00B0F0"/>
              </a:solidFill>
              <a:prstDash val="solid"/>
            </a:ln>
          </c:spPr>
          <c:marker>
            <c:symbol val="triangle"/>
            <c:size val="4"/>
            <c:spPr>
              <a:solidFill>
                <a:srgbClr val="00B0F0"/>
              </a:solidFill>
              <a:ln>
                <a:noFill/>
              </a:ln>
            </c:spPr>
          </c:marker>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data'!$N$2:$N$12</c:f>
              <c:numCache>
                <c:formatCode>General</c:formatCode>
                <c:ptCount val="11"/>
                <c:pt idx="7" formatCode="0.0">
                  <c:v>33.6</c:v>
                </c:pt>
                <c:pt idx="8" formatCode="0.0">
                  <c:v>41.7</c:v>
                </c:pt>
                <c:pt idx="9" formatCode="0.0">
                  <c:v>49.8</c:v>
                </c:pt>
                <c:pt idx="10" formatCode="0.0">
                  <c:v>56</c:v>
                </c:pt>
              </c:numCache>
            </c:numRef>
          </c:val>
          <c:smooth val="0"/>
          <c:extLst>
            <c:ext xmlns:c16="http://schemas.microsoft.com/office/drawing/2014/chart" uri="{C3380CC4-5D6E-409C-BE32-E72D297353CC}">
              <c16:uniqueId val="{00000024-E89A-4D74-A169-C686F443CDBC}"/>
            </c:ext>
          </c:extLst>
        </c:ser>
        <c:ser>
          <c:idx val="12"/>
          <c:order val="12"/>
          <c:tx>
            <c:strRef>
              <c:f>'Source data'!$O$1</c:f>
              <c:strCache>
                <c:ptCount val="1"/>
                <c:pt idx="0">
                  <c:v>≥3 HPV (males)¶</c:v>
                </c:pt>
              </c:strCache>
            </c:strRef>
          </c:tx>
          <c:spPr>
            <a:ln w="38100">
              <a:solidFill>
                <a:srgbClr val="0070C0"/>
              </a:solidFill>
              <a:prstDash val="lgDash"/>
            </a:ln>
          </c:spPr>
          <c:marker>
            <c:symbol val="plus"/>
            <c:size val="5"/>
            <c:spPr>
              <a:noFill/>
              <a:ln>
                <a:solidFill>
                  <a:srgbClr val="0070C0"/>
                </a:solidFill>
              </a:ln>
            </c:spPr>
          </c:marker>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data'!$O$2:$O$12</c:f>
              <c:numCache>
                <c:formatCode>General</c:formatCode>
                <c:ptCount val="11"/>
                <c:pt idx="5" formatCode="0.0">
                  <c:v>1.3</c:v>
                </c:pt>
                <c:pt idx="6" formatCode="0.0">
                  <c:v>6.8</c:v>
                </c:pt>
                <c:pt idx="7" formatCode="0.0">
                  <c:v>13.9</c:v>
                </c:pt>
              </c:numCache>
            </c:numRef>
          </c:val>
          <c:smooth val="0"/>
          <c:extLst>
            <c:ext xmlns:c16="http://schemas.microsoft.com/office/drawing/2014/chart" uri="{C3380CC4-5D6E-409C-BE32-E72D297353CC}">
              <c16:uniqueId val="{00000025-E89A-4D74-A169-C686F443CDBC}"/>
            </c:ext>
          </c:extLst>
        </c:ser>
        <c:ser>
          <c:idx val="13"/>
          <c:order val="13"/>
          <c:tx>
            <c:strRef>
              <c:f>'Source data'!$P$1</c:f>
              <c:strCache>
                <c:ptCount val="1"/>
                <c:pt idx="0">
                  <c:v>Column6</c:v>
                </c:pt>
              </c:strCache>
            </c:strRef>
          </c:tx>
          <c:spPr>
            <a:ln w="38100">
              <a:solidFill>
                <a:srgbClr val="0070C0"/>
              </a:solidFill>
              <a:prstDash val="solid"/>
            </a:ln>
          </c:spPr>
          <c:marker>
            <c:symbol val="plus"/>
            <c:size val="5"/>
            <c:spPr>
              <a:noFill/>
              <a:ln>
                <a:solidFill>
                  <a:srgbClr val="0070C0"/>
                </a:solidFill>
              </a:ln>
            </c:spPr>
          </c:marker>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data'!$P$2:$P$12</c:f>
              <c:numCache>
                <c:formatCode>General</c:formatCode>
                <c:ptCount val="11"/>
                <c:pt idx="7" formatCode="0.0">
                  <c:v>13.4</c:v>
                </c:pt>
                <c:pt idx="8" formatCode="0.0">
                  <c:v>21.6</c:v>
                </c:pt>
                <c:pt idx="9" formatCode="0.0">
                  <c:v>28.1</c:v>
                </c:pt>
                <c:pt idx="10" formatCode="0.0">
                  <c:v>31.5</c:v>
                </c:pt>
              </c:numCache>
            </c:numRef>
          </c:val>
          <c:smooth val="0"/>
          <c:extLst>
            <c:ext xmlns:c16="http://schemas.microsoft.com/office/drawing/2014/chart" uri="{C3380CC4-5D6E-409C-BE32-E72D297353CC}">
              <c16:uniqueId val="{00000026-E89A-4D74-A169-C686F443CDBC}"/>
            </c:ext>
          </c:extLst>
        </c:ser>
        <c:dLbls>
          <c:showLegendKey val="0"/>
          <c:showVal val="0"/>
          <c:showCatName val="0"/>
          <c:showSerName val="0"/>
          <c:showPercent val="0"/>
          <c:showBubbleSize val="0"/>
        </c:dLbls>
        <c:marker val="1"/>
        <c:smooth val="0"/>
        <c:axId val="210724568"/>
        <c:axId val="210726920"/>
        <c:extLst>
          <c:ext xmlns:c15="http://schemas.microsoft.com/office/drawing/2012/chart" uri="{02D57815-91ED-43cb-92C2-25804820EDAC}">
            <c15:filteredLineSeries>
              <c15:ser>
                <c:idx val="0"/>
                <c:order val="0"/>
                <c:tx>
                  <c:strRef>
                    <c:extLst>
                      <c:ext uri="{02D57815-91ED-43cb-92C2-25804820EDAC}">
                        <c15:formulaRef>
                          <c15:sqref>'Source data'!$B$1</c15:sqref>
                        </c15:formulaRef>
                      </c:ext>
                    </c:extLst>
                    <c:strCache>
                      <c:ptCount val="1"/>
                      <c:pt idx="0">
                        <c:v>Column7</c:v>
                      </c:pt>
                    </c:strCache>
                  </c:strRef>
                </c:tx>
                <c:spPr>
                  <a:ln>
                    <a:prstDash val="sysDash"/>
                  </a:ln>
                </c:spPr>
                <c:dPt>
                  <c:idx val="8"/>
                  <c:bubble3D val="0"/>
                  <c:spPr>
                    <a:ln>
                      <a:noFill/>
                      <a:prstDash val="solid"/>
                    </a:ln>
                  </c:spPr>
                  <c:extLst>
                    <c:ext xmlns:c16="http://schemas.microsoft.com/office/drawing/2014/chart" uri="{C3380CC4-5D6E-409C-BE32-E72D297353CC}">
                      <c16:uniqueId val="{00000028-E89A-4D74-A169-C686F443CDBC}"/>
                    </c:ext>
                  </c:extLst>
                </c:dPt>
                <c:dPt>
                  <c:idx val="9"/>
                  <c:bubble3D val="0"/>
                  <c:spPr>
                    <a:ln>
                      <a:prstDash val="solid"/>
                    </a:ln>
                  </c:spPr>
                  <c:extLst>
                    <c:ext xmlns:c16="http://schemas.microsoft.com/office/drawing/2014/chart" uri="{C3380CC4-5D6E-409C-BE32-E72D297353CC}">
                      <c16:uniqueId val="{0000002A-E89A-4D74-A169-C686F443CDBC}"/>
                    </c:ext>
                  </c:extLst>
                </c:dPt>
                <c:cat>
                  <c:numRef>
                    <c:extLst>
                      <c:ext uri="{02D57815-91ED-43cb-92C2-25804820EDAC}">
                        <c15:formulaRef>
                          <c15:sqref>'Source data'!$B$2:$B$12</c15:sqref>
                        </c15:formulaRef>
                      </c:ext>
                    </c:extLst>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extLst>
                      <c:ext uri="{02D57815-91ED-43cb-92C2-25804820EDAC}">
                        <c15:formulaRef>
                          <c15:sqref>'Source data'!$B$2:$B$12</c15:sqref>
                        </c15:formulaRef>
                      </c:ext>
                    </c:extLst>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val>
                <c:smooth val="0"/>
                <c:extLst>
                  <c:ext xmlns:c16="http://schemas.microsoft.com/office/drawing/2014/chart" uri="{C3380CC4-5D6E-409C-BE32-E72D297353CC}">
                    <c16:uniqueId val="{0000002B-E89A-4D74-A169-C686F443CDBC}"/>
                  </c:ext>
                </c:extLst>
              </c15:ser>
            </c15:filteredLineSeries>
          </c:ext>
        </c:extLst>
      </c:lineChart>
      <c:catAx>
        <c:axId val="210724568"/>
        <c:scaling>
          <c:orientation val="minMax"/>
        </c:scaling>
        <c:delete val="0"/>
        <c:axPos val="b"/>
        <c:numFmt formatCode="General" sourceLinked="1"/>
        <c:majorTickMark val="out"/>
        <c:minorTickMark val="none"/>
        <c:tickLblPos val="nextTo"/>
        <c:txPr>
          <a:bodyPr/>
          <a:lstStyle/>
          <a:p>
            <a:pPr>
              <a:defRPr sz="1600" b="1">
                <a:solidFill>
                  <a:srgbClr val="FFFFFF"/>
                </a:solidFill>
                <a:latin typeface="Calibri" panose="020F0502020204030204" pitchFamily="34" charset="0"/>
              </a:defRPr>
            </a:pPr>
            <a:endParaRPr lang="en-US"/>
          </a:p>
        </c:txPr>
        <c:crossAx val="210726920"/>
        <c:crosses val="autoZero"/>
        <c:auto val="1"/>
        <c:lblAlgn val="ctr"/>
        <c:lblOffset val="100"/>
        <c:noMultiLvlLbl val="0"/>
      </c:catAx>
      <c:valAx>
        <c:axId val="210726920"/>
        <c:scaling>
          <c:orientation val="minMax"/>
        </c:scaling>
        <c:delete val="0"/>
        <c:axPos val="l"/>
        <c:title>
          <c:tx>
            <c:rich>
              <a:bodyPr rot="-5400000" vert="horz"/>
              <a:lstStyle/>
              <a:p>
                <a:pPr>
                  <a:defRPr sz="1600">
                    <a:solidFill>
                      <a:srgbClr val="FFFFFF"/>
                    </a:solidFill>
                    <a:latin typeface="Calibri" panose="020F0502020204030204" pitchFamily="34" charset="0"/>
                  </a:defRPr>
                </a:pPr>
                <a:r>
                  <a:rPr lang="en-US" sz="1600" dirty="0">
                    <a:solidFill>
                      <a:srgbClr val="FFFFFF"/>
                    </a:solidFill>
                    <a:latin typeface="Calibri" panose="020F0502020204030204" pitchFamily="34" charset="0"/>
                  </a:rPr>
                  <a:t>Percent Vaccinated</a:t>
                </a:r>
              </a:p>
            </c:rich>
          </c:tx>
          <c:layout>
            <c:manualLayout>
              <c:xMode val="edge"/>
              <c:yMode val="edge"/>
              <c:x val="4.2864173228346458E-2"/>
              <c:y val="0.27205025858121129"/>
            </c:manualLayout>
          </c:layout>
          <c:overlay val="0"/>
        </c:title>
        <c:numFmt formatCode="0" sourceLinked="0"/>
        <c:majorTickMark val="out"/>
        <c:minorTickMark val="none"/>
        <c:tickLblPos val="nextTo"/>
        <c:txPr>
          <a:bodyPr/>
          <a:lstStyle/>
          <a:p>
            <a:pPr>
              <a:defRPr>
                <a:solidFill>
                  <a:schemeClr val="tx1"/>
                </a:solidFill>
                <a:latin typeface="Calibri" panose="020F0502020204030204" pitchFamily="34" charset="0"/>
              </a:defRPr>
            </a:pPr>
            <a:endParaRPr lang="en-US"/>
          </a:p>
        </c:txPr>
        <c:crossAx val="210724568"/>
        <c:crosses val="autoZero"/>
        <c:crossBetween val="between"/>
      </c:valAx>
    </c:plotArea>
    <c:plotVisOnly val="1"/>
    <c:dispBlanksAs val="gap"/>
    <c:showDLblsOverMax val="0"/>
  </c:chart>
  <c:spPr>
    <a:noFill/>
  </c:sp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0.00443</cdr:x>
      <cdr:y>0.61272</cdr:y>
    </cdr:from>
    <cdr:to>
      <cdr:x>0.03721</cdr:x>
      <cdr:y>0.91088</cdr:y>
    </cdr:to>
    <cdr:sp macro="" textlink="">
      <cdr:nvSpPr>
        <cdr:cNvPr id="2" name="TextBox 1"/>
        <cdr:cNvSpPr txBox="1"/>
      </cdr:nvSpPr>
      <cdr:spPr>
        <a:xfrm xmlns:a="http://schemas.openxmlformats.org/drawingml/2006/main" rot="16200000">
          <a:off x="-717901" y="4395419"/>
          <a:ext cx="1772140" cy="264799"/>
        </a:xfrm>
        <a:prstGeom xmlns:a="http://schemas.openxmlformats.org/drawingml/2006/main" prst="rect">
          <a:avLst/>
        </a:prstGeom>
      </cdr:spPr>
      <cdr:txBody>
        <a:bodyPr xmlns:a="http://schemas.openxmlformats.org/drawingml/2006/main" rot="0" vertOverflow="clip" wrap="square" rtlCol="0" anchor="ctr"/>
        <a:lstStyle xmlns:a="http://schemas.openxmlformats.org/drawingml/2006/main"/>
        <a:p xmlns:a="http://schemas.openxmlformats.org/drawingml/2006/main">
          <a:pPr algn="ctr"/>
          <a:r>
            <a:rPr lang="en-US" sz="1000" b="0"/>
            <a:t>Male</a:t>
          </a:r>
        </a:p>
      </cdr:txBody>
    </cdr:sp>
  </cdr:relSizeAnchor>
  <cdr:relSizeAnchor xmlns:cdr="http://schemas.openxmlformats.org/drawingml/2006/chartDrawing">
    <cdr:from>
      <cdr:x>0.00443</cdr:x>
      <cdr:y>0.25533</cdr:y>
    </cdr:from>
    <cdr:to>
      <cdr:x>0.03721</cdr:x>
      <cdr:y>0.55349</cdr:y>
    </cdr:to>
    <cdr:sp macro="" textlink="">
      <cdr:nvSpPr>
        <cdr:cNvPr id="3" name="TextBox 1"/>
        <cdr:cNvSpPr txBox="1"/>
      </cdr:nvSpPr>
      <cdr:spPr>
        <a:xfrm xmlns:a="http://schemas.openxmlformats.org/drawingml/2006/main" rot="16200000">
          <a:off x="-717902" y="2271252"/>
          <a:ext cx="1772141" cy="26479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a:t>Female</a:t>
          </a:r>
        </a:p>
      </cdr:txBody>
    </cdr:sp>
  </cdr:relSizeAnchor>
  <cdr:relSizeAnchor xmlns:cdr="http://schemas.openxmlformats.org/drawingml/2006/chartDrawing">
    <cdr:from>
      <cdr:x>0.21348</cdr:x>
      <cdr:y>0.14036</cdr:y>
    </cdr:from>
    <cdr:to>
      <cdr:x>0.54679</cdr:x>
      <cdr:y>0.19591</cdr:y>
    </cdr:to>
    <cdr:sp macro="" textlink="">
      <cdr:nvSpPr>
        <cdr:cNvPr id="9" name="TextBox 7"/>
        <cdr:cNvSpPr txBox="1"/>
      </cdr:nvSpPr>
      <cdr:spPr>
        <a:xfrm xmlns:a="http://schemas.openxmlformats.org/drawingml/2006/main">
          <a:off x="1447800" y="658563"/>
          <a:ext cx="2260442" cy="2606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aseline="0" dirty="0"/>
            <a:t>can be prevented by 9-valent vaccine</a:t>
          </a:r>
          <a:endParaRPr lang="en-US" sz="1000" dirty="0"/>
        </a:p>
      </cdr:txBody>
    </cdr:sp>
  </cdr:relSizeAnchor>
  <cdr:relSizeAnchor xmlns:cdr="http://schemas.openxmlformats.org/drawingml/2006/chartDrawing">
    <cdr:from>
      <cdr:x>0.20225</cdr:x>
      <cdr:y>0</cdr:y>
    </cdr:from>
    <cdr:to>
      <cdr:x>0.39605</cdr:x>
      <cdr:y>0.06496</cdr:y>
    </cdr:to>
    <cdr:sp macro="" textlink="">
      <cdr:nvSpPr>
        <cdr:cNvPr id="4" name="Rectangle 3"/>
        <cdr:cNvSpPr/>
      </cdr:nvSpPr>
      <cdr:spPr>
        <a:xfrm xmlns:a="http://schemas.openxmlformats.org/drawingml/2006/main">
          <a:off x="1371600" y="0"/>
          <a:ext cx="1314313" cy="304800"/>
        </a:xfrm>
        <a:prstGeom xmlns:a="http://schemas.openxmlformats.org/drawingml/2006/main" prst="rect">
          <a:avLst/>
        </a:prstGeom>
        <a:solidFill xmlns:a="http://schemas.openxmlformats.org/drawingml/2006/main">
          <a:schemeClr val="accent1">
            <a:lumMod val="75000"/>
          </a:schemeClr>
        </a:solidFill>
        <a:ln xmlns:a="http://schemas.openxmlformats.org/drawingml/2006/main" w="63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000" b="1" dirty="0">
              <a:solidFill>
                <a:schemeClr val="tx1"/>
              </a:solidFill>
            </a:rPr>
            <a:t>HPV types 16/18</a:t>
          </a:r>
        </a:p>
      </cdr:txBody>
    </cdr:sp>
  </cdr:relSizeAnchor>
  <cdr:relSizeAnchor xmlns:cdr="http://schemas.openxmlformats.org/drawingml/2006/chartDrawing">
    <cdr:from>
      <cdr:x>0.39326</cdr:x>
      <cdr:y>0</cdr:y>
    </cdr:from>
    <cdr:to>
      <cdr:x>0.58706</cdr:x>
      <cdr:y>0.06496</cdr:y>
    </cdr:to>
    <cdr:sp macro="" textlink="">
      <cdr:nvSpPr>
        <cdr:cNvPr id="8" name="Rectangle 7"/>
        <cdr:cNvSpPr/>
      </cdr:nvSpPr>
      <cdr:spPr>
        <a:xfrm xmlns:a="http://schemas.openxmlformats.org/drawingml/2006/main">
          <a:off x="2667000" y="0"/>
          <a:ext cx="1314313" cy="304800"/>
        </a:xfrm>
        <a:prstGeom xmlns:a="http://schemas.openxmlformats.org/drawingml/2006/main" prst="rect">
          <a:avLst/>
        </a:prstGeom>
        <a:solidFill xmlns:a="http://schemas.openxmlformats.org/drawingml/2006/main">
          <a:schemeClr val="accent1">
            <a:lumMod val="60000"/>
            <a:lumOff val="40000"/>
          </a:schemeClr>
        </a:solidFill>
        <a:ln xmlns:a="http://schemas.openxmlformats.org/drawingml/2006/main" w="63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000" baseline="0" dirty="0">
              <a:solidFill>
                <a:schemeClr val="tx1"/>
              </a:solidFill>
              <a:effectLst/>
              <a:latin typeface="+mn-lt"/>
              <a:ea typeface="+mn-ea"/>
              <a:cs typeface="+mn-cs"/>
            </a:rPr>
            <a:t>HPV types 31/33/45/52/58 </a:t>
          </a:r>
          <a:endParaRPr lang="en-US" sz="1000" dirty="0">
            <a:solidFill>
              <a:schemeClr val="tx1"/>
            </a:solidFill>
          </a:endParaRPr>
        </a:p>
      </cdr:txBody>
    </cdr:sp>
  </cdr:relSizeAnchor>
  <cdr:relSizeAnchor xmlns:cdr="http://schemas.openxmlformats.org/drawingml/2006/chartDrawing">
    <cdr:from>
      <cdr:x>0.58427</cdr:x>
      <cdr:y>0</cdr:y>
    </cdr:from>
    <cdr:to>
      <cdr:x>0.77807</cdr:x>
      <cdr:y>0.06496</cdr:y>
    </cdr:to>
    <cdr:sp macro="" textlink="">
      <cdr:nvSpPr>
        <cdr:cNvPr id="11" name="Rectangle 10"/>
        <cdr:cNvSpPr/>
      </cdr:nvSpPr>
      <cdr:spPr>
        <a:xfrm xmlns:a="http://schemas.openxmlformats.org/drawingml/2006/main">
          <a:off x="3962400" y="0"/>
          <a:ext cx="1314312" cy="304800"/>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w="63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000" baseline="0">
              <a:solidFill>
                <a:schemeClr val="tx1"/>
              </a:solidFill>
              <a:effectLst/>
              <a:latin typeface="+mn-lt"/>
              <a:ea typeface="+mn-ea"/>
              <a:cs typeface="+mn-cs"/>
            </a:rPr>
            <a:t>other HPV types</a:t>
          </a:r>
          <a:endParaRPr lang="en-US" sz="1000">
            <a:solidFill>
              <a:schemeClr val="tx1"/>
            </a:solidFill>
          </a:endParaRPr>
        </a:p>
      </cdr:txBody>
    </cdr:sp>
  </cdr:relSizeAnchor>
  <cdr:relSizeAnchor xmlns:cdr="http://schemas.openxmlformats.org/drawingml/2006/chartDrawing">
    <cdr:from>
      <cdr:x>0.77528</cdr:x>
      <cdr:y>0</cdr:y>
    </cdr:from>
    <cdr:to>
      <cdr:x>0.96907</cdr:x>
      <cdr:y>0.06496</cdr:y>
    </cdr:to>
    <cdr:sp macro="" textlink="">
      <cdr:nvSpPr>
        <cdr:cNvPr id="12" name="Rectangle 11"/>
        <cdr:cNvSpPr/>
      </cdr:nvSpPr>
      <cdr:spPr>
        <a:xfrm xmlns:a="http://schemas.openxmlformats.org/drawingml/2006/main">
          <a:off x="5257800" y="0"/>
          <a:ext cx="1314245" cy="304800"/>
        </a:xfrm>
        <a:prstGeom xmlns:a="http://schemas.openxmlformats.org/drawingml/2006/main" prst="rect">
          <a:avLst/>
        </a:prstGeom>
        <a:solidFill xmlns:a="http://schemas.openxmlformats.org/drawingml/2006/main">
          <a:schemeClr val="bg1"/>
        </a:solidFill>
        <a:ln xmlns:a="http://schemas.openxmlformats.org/drawingml/2006/main" w="63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000" baseline="0" dirty="0">
              <a:solidFill>
                <a:schemeClr val="tx1"/>
              </a:solidFill>
              <a:effectLst/>
              <a:latin typeface="+mn-lt"/>
              <a:ea typeface="+mn-ea"/>
              <a:cs typeface="+mn-cs"/>
            </a:rPr>
            <a:t>HPV-negative*</a:t>
          </a:r>
          <a:endParaRPr lang="en-US" sz="1000" dirty="0">
            <a:solidFill>
              <a:schemeClr val="tx1"/>
            </a:solidFill>
            <a:effectLst/>
          </a:endParaRPr>
        </a:p>
      </cdr:txBody>
    </cdr:sp>
  </cdr:relSizeAnchor>
  <cdr:relSizeAnchor xmlns:cdr="http://schemas.openxmlformats.org/drawingml/2006/chartDrawing">
    <cdr:from>
      <cdr:x>0</cdr:x>
      <cdr:y>0.00642</cdr:y>
    </cdr:from>
    <cdr:to>
      <cdr:x>0.21243</cdr:x>
      <cdr:y>0.05282</cdr:y>
    </cdr:to>
    <cdr:sp macro="" textlink="">
      <cdr:nvSpPr>
        <cdr:cNvPr id="15" name="TextBox 4"/>
        <cdr:cNvSpPr txBox="1"/>
      </cdr:nvSpPr>
      <cdr:spPr>
        <a:xfrm xmlns:a="http://schemas.openxmlformats.org/drawingml/2006/main">
          <a:off x="0" y="39227"/>
          <a:ext cx="1252904" cy="28346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endParaRPr lang="en-US" sz="1000" b="0" dirty="0">
            <a:solidFill>
              <a:schemeClr val="tx1"/>
            </a:solidFill>
          </a:endParaRPr>
        </a:p>
      </cdr:txBody>
    </cdr:sp>
  </cdr:relSizeAnchor>
  <cdr:relSizeAnchor xmlns:cdr="http://schemas.openxmlformats.org/drawingml/2006/chartDrawing">
    <cdr:from>
      <cdr:x>0.20225</cdr:x>
      <cdr:y>0.09744</cdr:y>
    </cdr:from>
    <cdr:to>
      <cdr:x>0.58985</cdr:x>
      <cdr:y>0.12311</cdr:y>
    </cdr:to>
    <cdr:pic>
      <cdr:nvPicPr>
        <cdr:cNvPr id="19" name="Picture 18">
          <a:extLst xmlns:a="http://schemas.openxmlformats.org/drawingml/2006/main">
            <a:ext uri="{FF2B5EF4-FFF2-40B4-BE49-F238E27FC236}">
              <a16:creationId xmlns:a16="http://schemas.microsoft.com/office/drawing/2014/main" id="{7EA22910-716D-45E7-9B5B-92DD7E9FD0F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371600" y="457200"/>
          <a:ext cx="2628626" cy="120443"/>
        </a:xfrm>
        <a:prstGeom xmlns:a="http://schemas.openxmlformats.org/drawingml/2006/main" prst="rect">
          <a:avLst/>
        </a:prstGeom>
      </cdr:spPr>
    </cdr:pic>
  </cdr:relSizeAnchor>
  <cdr:relSizeAnchor xmlns:cdr="http://schemas.openxmlformats.org/drawingml/2006/chartDrawing">
    <cdr:from>
      <cdr:x>0</cdr:x>
      <cdr:y>0.91892</cdr:y>
    </cdr:from>
    <cdr:to>
      <cdr:x>0.99794</cdr:x>
      <cdr:y>1</cdr:y>
    </cdr:to>
    <cdr:sp macro="" textlink="">
      <cdr:nvSpPr>
        <cdr:cNvPr id="5" name="TextBox 4"/>
        <cdr:cNvSpPr txBox="1"/>
      </cdr:nvSpPr>
      <cdr:spPr>
        <a:xfrm xmlns:a="http://schemas.openxmlformats.org/drawingml/2006/main">
          <a:off x="0" y="5181599"/>
          <a:ext cx="6908509"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*HPV DNA was not detected</a:t>
          </a:r>
          <a:r>
            <a:rPr lang="en-US" sz="1000" baseline="0" dirty="0"/>
            <a:t> in a percentage of cancers (Saraiya M et al. US assessment of HPV types in cancers: implications for current and 9-valent HPV vaccines</a:t>
          </a:r>
          <a:r>
            <a:rPr lang="en-US" sz="1000" i="1" baseline="0" dirty="0"/>
            <a:t>. J Natl Cancer Inst. </a:t>
          </a:r>
          <a:r>
            <a:rPr lang="en-US" sz="1000" baseline="0" dirty="0"/>
            <a:t>2015;107:djv086).</a:t>
          </a:r>
          <a:endParaRPr lang="en-US" sz="1000" dirty="0"/>
        </a:p>
      </cdr:txBody>
    </cdr:sp>
  </cdr:relSizeAnchor>
  <cdr:relSizeAnchor xmlns:cdr="http://schemas.openxmlformats.org/drawingml/2006/chartDrawing">
    <cdr:from>
      <cdr:x>0.00142</cdr:x>
      <cdr:y>0.61031</cdr:y>
    </cdr:from>
    <cdr:to>
      <cdr:x>0.184</cdr:x>
      <cdr:y>0.61031</cdr:y>
    </cdr:to>
    <cdr:cxnSp macro="">
      <cdr:nvCxnSpPr>
        <cdr:cNvPr id="14" name="Straight Connector 13">
          <a:extLst xmlns:a="http://schemas.openxmlformats.org/drawingml/2006/main">
            <a:ext uri="{FF2B5EF4-FFF2-40B4-BE49-F238E27FC236}">
              <a16:creationId xmlns:a16="http://schemas.microsoft.com/office/drawing/2014/main" id="{1442C0A1-5CAD-48E7-8CA2-DC35D69E76EE}"/>
            </a:ext>
          </a:extLst>
        </cdr:cNvPr>
        <cdr:cNvCxnSpPr/>
      </cdr:nvCxnSpPr>
      <cdr:spPr>
        <a:xfrm xmlns:a="http://schemas.openxmlformats.org/drawingml/2006/main" flipH="1">
          <a:off x="9690" y="3767169"/>
          <a:ext cx="1243786"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0.21162</cdr:x>
      <cdr:y>0.87302</cdr:y>
    </cdr:from>
    <cdr:to>
      <cdr:x>0.69513</cdr:x>
      <cdr:y>0.95774</cdr:y>
    </cdr:to>
    <cdr:sp macro="" textlink="">
      <cdr:nvSpPr>
        <cdr:cNvPr id="2" name="TextBox 1"/>
        <cdr:cNvSpPr txBox="1"/>
      </cdr:nvSpPr>
      <cdr:spPr>
        <a:xfrm xmlns:a="http://schemas.openxmlformats.org/drawingml/2006/main">
          <a:off x="2302669" y="4809682"/>
          <a:ext cx="5261247" cy="46674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400" b="1"/>
            <a:t>Race</a:t>
          </a:r>
        </a:p>
      </cdr:txBody>
    </cdr:sp>
  </cdr:relSizeAnchor>
  <cdr:relSizeAnchor xmlns:cdr="http://schemas.openxmlformats.org/drawingml/2006/chartDrawing">
    <cdr:from>
      <cdr:x>0.69692</cdr:x>
      <cdr:y>0.87302</cdr:y>
    </cdr:from>
    <cdr:to>
      <cdr:x>0.98609</cdr:x>
      <cdr:y>0.95774</cdr:y>
    </cdr:to>
    <cdr:sp macro="" textlink="">
      <cdr:nvSpPr>
        <cdr:cNvPr id="3" name="TextBox 1"/>
        <cdr:cNvSpPr txBox="1"/>
      </cdr:nvSpPr>
      <cdr:spPr>
        <a:xfrm xmlns:a="http://schemas.openxmlformats.org/drawingml/2006/main">
          <a:off x="7583394" y="4809682"/>
          <a:ext cx="3146562" cy="466745"/>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a:t>Ethnicity</a:t>
          </a:r>
        </a:p>
      </cdr:txBody>
    </cdr:sp>
  </cdr:relSizeAnchor>
  <cdr:relSizeAnchor xmlns:cdr="http://schemas.openxmlformats.org/drawingml/2006/chartDrawing">
    <cdr:from>
      <cdr:x>0.45424</cdr:x>
      <cdr:y>0.02198</cdr:y>
    </cdr:from>
    <cdr:to>
      <cdr:x>0.69378</cdr:x>
      <cdr:y>0.07956</cdr:y>
    </cdr:to>
    <cdr:grpSp>
      <cdr:nvGrpSpPr>
        <cdr:cNvPr id="4" name="Group 3">
          <a:extLst xmlns:a="http://schemas.openxmlformats.org/drawingml/2006/main">
            <a:ext uri="{FF2B5EF4-FFF2-40B4-BE49-F238E27FC236}">
              <a16:creationId xmlns:a16="http://schemas.microsoft.com/office/drawing/2014/main" id="{C089C12F-51DE-412D-B2E9-80590E38312F}"/>
            </a:ext>
          </a:extLst>
        </cdr:cNvPr>
        <cdr:cNvGrpSpPr/>
      </cdr:nvGrpSpPr>
      <cdr:grpSpPr>
        <a:xfrm xmlns:a="http://schemas.openxmlformats.org/drawingml/2006/main">
          <a:off x="4031784" y="96771"/>
          <a:ext cx="2126130" cy="253505"/>
          <a:chOff x="4208363" y="133389"/>
          <a:chExt cx="1983773" cy="284281"/>
        </a:xfrm>
      </cdr:grpSpPr>
      <cdr:sp macro="" textlink="">
        <cdr:nvSpPr>
          <cdr:cNvPr id="5" name="TextBox 3"/>
          <cdr:cNvSpPr txBox="1"/>
        </cdr:nvSpPr>
        <cdr:spPr>
          <a:xfrm xmlns:a="http://schemas.openxmlformats.org/drawingml/2006/main">
            <a:off x="4359055" y="133389"/>
            <a:ext cx="891030" cy="284281"/>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1400" b="1" dirty="0"/>
              <a:t>Women</a:t>
            </a:r>
          </a:p>
        </cdr:txBody>
      </cdr:sp>
      <cdr:sp macro="" textlink="">
        <cdr:nvSpPr>
          <cdr:cNvPr id="6" name="Rectangle 5"/>
          <cdr:cNvSpPr/>
        </cdr:nvSpPr>
        <cdr:spPr>
          <a:xfrm xmlns:a="http://schemas.openxmlformats.org/drawingml/2006/main">
            <a:off x="4208363" y="184089"/>
            <a:ext cx="182880" cy="182880"/>
          </a:xfrm>
          <a:prstGeom xmlns:a="http://schemas.openxmlformats.org/drawingml/2006/main" prst="rect">
            <a:avLst/>
          </a:prstGeom>
          <a:solidFill xmlns:a="http://schemas.openxmlformats.org/drawingml/2006/main">
            <a:schemeClr val="bg1">
              <a:lumMod val="65000"/>
            </a:schemeClr>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7" name="TextBox 3"/>
          <cdr:cNvSpPr txBox="1"/>
        </cdr:nvSpPr>
        <cdr:spPr>
          <a:xfrm xmlns:a="http://schemas.openxmlformats.org/drawingml/2006/main">
            <a:off x="5301106" y="133389"/>
            <a:ext cx="891030" cy="284281"/>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1400" b="1" dirty="0"/>
              <a:t>Men</a:t>
            </a:r>
          </a:p>
        </cdr:txBody>
      </cdr:sp>
      <cdr:sp macro="" textlink="">
        <cdr:nvSpPr>
          <cdr:cNvPr id="8" name="Rectangle 7"/>
          <cdr:cNvSpPr/>
        </cdr:nvSpPr>
        <cdr:spPr>
          <a:xfrm xmlns:a="http://schemas.openxmlformats.org/drawingml/2006/main">
            <a:off x="5150414" y="184089"/>
            <a:ext cx="182880" cy="182880"/>
          </a:xfrm>
          <a:prstGeom xmlns:a="http://schemas.openxmlformats.org/drawingml/2006/main" prst="rect">
            <a:avLst/>
          </a:prstGeom>
          <a:pattFill xmlns:a="http://schemas.openxmlformats.org/drawingml/2006/main" prst="dkUpDiag">
            <a:fgClr>
              <a:schemeClr val="bg1">
                <a:lumMod val="65000"/>
              </a:schemeClr>
            </a:fgClr>
            <a:bgClr>
              <a:schemeClr val="bg1"/>
            </a:bgClr>
          </a:patt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relSizeAnchor>
  <cdr:relSizeAnchor xmlns:cdr="http://schemas.openxmlformats.org/drawingml/2006/chartDrawing">
    <cdr:from>
      <cdr:x>0.71706</cdr:x>
      <cdr:y>0.80009</cdr:y>
    </cdr:from>
    <cdr:to>
      <cdr:x>0.71706</cdr:x>
      <cdr:y>0.94554</cdr:y>
    </cdr:to>
    <cdr:cxnSp macro="">
      <cdr:nvCxnSpPr>
        <cdr:cNvPr id="9" name="Straight Connector 8">
          <a:extLst xmlns:a="http://schemas.openxmlformats.org/drawingml/2006/main">
            <a:ext uri="{FF2B5EF4-FFF2-40B4-BE49-F238E27FC236}">
              <a16:creationId xmlns:a16="http://schemas.microsoft.com/office/drawing/2014/main" id="{CCEB2E6E-5527-4ADB-9A56-D40DFE57F872}"/>
            </a:ext>
          </a:extLst>
        </cdr:cNvPr>
        <cdr:cNvCxnSpPr/>
      </cdr:nvCxnSpPr>
      <cdr:spPr>
        <a:xfrm xmlns:a="http://schemas.openxmlformats.org/drawingml/2006/main">
          <a:off x="7802593" y="4023812"/>
          <a:ext cx="0" cy="731520"/>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0.22267</cdr:x>
      <cdr:y>0.80174</cdr:y>
    </cdr:from>
    <cdr:to>
      <cdr:x>0.22267</cdr:x>
      <cdr:y>0.94719</cdr:y>
    </cdr:to>
    <cdr:cxnSp macro="">
      <cdr:nvCxnSpPr>
        <cdr:cNvPr id="10" name="Straight Connector 9">
          <a:extLst xmlns:a="http://schemas.openxmlformats.org/drawingml/2006/main">
            <a:ext uri="{FF2B5EF4-FFF2-40B4-BE49-F238E27FC236}">
              <a16:creationId xmlns:a16="http://schemas.microsoft.com/office/drawing/2014/main" id="{2FD92350-BE32-4977-99BF-B874BBD77A6D}"/>
            </a:ext>
          </a:extLst>
        </cdr:cNvPr>
        <cdr:cNvCxnSpPr/>
      </cdr:nvCxnSpPr>
      <cdr:spPr>
        <a:xfrm xmlns:a="http://schemas.openxmlformats.org/drawingml/2006/main">
          <a:off x="2422952" y="4032110"/>
          <a:ext cx="0" cy="731520"/>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0.82993</cdr:x>
      <cdr:y>0.06989</cdr:y>
    </cdr:from>
    <cdr:to>
      <cdr:x>0.95</cdr:x>
      <cdr:y>0.14086</cdr:y>
    </cdr:to>
    <cdr:sp macro="" textlink="">
      <cdr:nvSpPr>
        <cdr:cNvPr id="4" name="TextBox 3"/>
        <cdr:cNvSpPr txBox="1"/>
      </cdr:nvSpPr>
      <cdr:spPr>
        <a:xfrm xmlns:a="http://schemas.openxmlformats.org/drawingml/2006/main">
          <a:off x="7588880" y="333401"/>
          <a:ext cx="1097920" cy="338558"/>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600" b="1" dirty="0">
              <a:solidFill>
                <a:schemeClr val="accent2">
                  <a:lumMod val="20000"/>
                  <a:lumOff val="80000"/>
                </a:schemeClr>
              </a:solidFill>
              <a:latin typeface="Calibri" panose="020F0502020204030204" pitchFamily="34" charset="0"/>
            </a:rPr>
            <a:t>≥1 </a:t>
          </a:r>
          <a:r>
            <a:rPr lang="en-US" sz="1600" b="1" dirty="0" err="1">
              <a:solidFill>
                <a:schemeClr val="accent2">
                  <a:lumMod val="20000"/>
                  <a:lumOff val="80000"/>
                </a:schemeClr>
              </a:solidFill>
              <a:latin typeface="Calibri" panose="020F0502020204030204" pitchFamily="34" charset="0"/>
            </a:rPr>
            <a:t>Tdap</a:t>
          </a:r>
          <a:endParaRPr lang="en-US" sz="1600" b="1" dirty="0">
            <a:solidFill>
              <a:schemeClr val="accent2">
                <a:lumMod val="20000"/>
                <a:lumOff val="80000"/>
              </a:schemeClr>
            </a:solidFill>
            <a:latin typeface="Calibri" panose="020F0502020204030204" pitchFamily="34" charset="0"/>
          </a:endParaRPr>
        </a:p>
      </cdr:txBody>
    </cdr:sp>
  </cdr:relSizeAnchor>
  <cdr:relSizeAnchor xmlns:cdr="http://schemas.openxmlformats.org/drawingml/2006/chartDrawing">
    <cdr:from>
      <cdr:x>0.83072</cdr:x>
      <cdr:y>0.14369</cdr:y>
    </cdr:from>
    <cdr:to>
      <cdr:x>0.99124</cdr:x>
      <cdr:y>0.21466</cdr:y>
    </cdr:to>
    <cdr:sp macro="" textlink="">
      <cdr:nvSpPr>
        <cdr:cNvPr id="5" name="TextBox 1"/>
        <cdr:cNvSpPr txBox="1"/>
      </cdr:nvSpPr>
      <cdr:spPr>
        <a:xfrm xmlns:a="http://schemas.openxmlformats.org/drawingml/2006/main">
          <a:off x="7596103" y="685460"/>
          <a:ext cx="1467795" cy="3385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B050"/>
              </a:solidFill>
              <a:latin typeface="Calibri" panose="020F0502020204030204" pitchFamily="34" charset="0"/>
            </a:rPr>
            <a:t>≥1 </a:t>
          </a:r>
          <a:r>
            <a:rPr lang="en-US" sz="1600" b="1" dirty="0" err="1">
              <a:solidFill>
                <a:srgbClr val="00B050"/>
              </a:solidFill>
              <a:latin typeface="Calibri" panose="020F0502020204030204" pitchFamily="34" charset="0"/>
            </a:rPr>
            <a:t>MenACWY</a:t>
          </a:r>
          <a:endParaRPr lang="en-US" sz="1600" b="1" dirty="0">
            <a:solidFill>
              <a:srgbClr val="00B050"/>
            </a:solidFill>
            <a:latin typeface="Calibri" panose="020F0502020204030204" pitchFamily="34" charset="0"/>
          </a:endParaRPr>
        </a:p>
      </cdr:txBody>
    </cdr:sp>
  </cdr:relSizeAnchor>
  <cdr:relSizeAnchor xmlns:cdr="http://schemas.openxmlformats.org/drawingml/2006/chartDrawing">
    <cdr:from>
      <cdr:x>0.82955</cdr:x>
      <cdr:y>0.27336</cdr:y>
    </cdr:from>
    <cdr:to>
      <cdr:x>0.99007</cdr:x>
      <cdr:y>0.34433</cdr:y>
    </cdr:to>
    <cdr:sp macro="" textlink="">
      <cdr:nvSpPr>
        <cdr:cNvPr id="6" name="TextBox 1"/>
        <cdr:cNvSpPr txBox="1"/>
      </cdr:nvSpPr>
      <cdr:spPr>
        <a:xfrm xmlns:a="http://schemas.openxmlformats.org/drawingml/2006/main">
          <a:off x="7585405" y="1304042"/>
          <a:ext cx="1467795" cy="3385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FF0000"/>
              </a:solidFill>
              <a:latin typeface="Calibri" panose="020F0502020204030204" pitchFamily="34" charset="0"/>
            </a:rPr>
            <a:t>≥1 HPV (F)</a:t>
          </a:r>
        </a:p>
      </cdr:txBody>
    </cdr:sp>
  </cdr:relSizeAnchor>
  <cdr:relSizeAnchor xmlns:cdr="http://schemas.openxmlformats.org/drawingml/2006/chartDrawing">
    <cdr:from>
      <cdr:x>0.83213</cdr:x>
      <cdr:y>0.37338</cdr:y>
    </cdr:from>
    <cdr:to>
      <cdr:x>0.99265</cdr:x>
      <cdr:y>0.44435</cdr:y>
    </cdr:to>
    <cdr:sp macro="" textlink="">
      <cdr:nvSpPr>
        <cdr:cNvPr id="7" name="TextBox 1"/>
        <cdr:cNvSpPr txBox="1"/>
      </cdr:nvSpPr>
      <cdr:spPr>
        <a:xfrm xmlns:a="http://schemas.openxmlformats.org/drawingml/2006/main">
          <a:off x="7608957" y="1781201"/>
          <a:ext cx="1467795" cy="3385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B0F0"/>
              </a:solidFill>
              <a:latin typeface="Calibri" panose="020F0502020204030204" pitchFamily="34" charset="0"/>
            </a:rPr>
            <a:t>≥1 HPV (M)</a:t>
          </a:r>
        </a:p>
      </cdr:txBody>
    </cdr:sp>
  </cdr:relSizeAnchor>
  <cdr:relSizeAnchor xmlns:cdr="http://schemas.openxmlformats.org/drawingml/2006/chartDrawing">
    <cdr:from>
      <cdr:x>0.82955</cdr:x>
      <cdr:y>0.45524</cdr:y>
    </cdr:from>
    <cdr:to>
      <cdr:x>0.99007</cdr:x>
      <cdr:y>0.52621</cdr:y>
    </cdr:to>
    <cdr:sp macro="" textlink="">
      <cdr:nvSpPr>
        <cdr:cNvPr id="8" name="TextBox 1"/>
        <cdr:cNvSpPr txBox="1"/>
      </cdr:nvSpPr>
      <cdr:spPr>
        <a:xfrm xmlns:a="http://schemas.openxmlformats.org/drawingml/2006/main">
          <a:off x="7585405" y="2171690"/>
          <a:ext cx="1467795" cy="3385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FFC000"/>
              </a:solidFill>
              <a:latin typeface="Calibri" panose="020F0502020204030204" pitchFamily="34" charset="0"/>
            </a:rPr>
            <a:t>≥3 HPV (F)</a:t>
          </a:r>
        </a:p>
      </cdr:txBody>
    </cdr:sp>
  </cdr:relSizeAnchor>
  <cdr:relSizeAnchor xmlns:cdr="http://schemas.openxmlformats.org/drawingml/2006/chartDrawing">
    <cdr:from>
      <cdr:x>0.83382</cdr:x>
      <cdr:y>0.51714</cdr:y>
    </cdr:from>
    <cdr:to>
      <cdr:x>0.99746</cdr:x>
      <cdr:y>0.58811</cdr:y>
    </cdr:to>
    <cdr:sp macro="" textlink="">
      <cdr:nvSpPr>
        <cdr:cNvPr id="9" name="TextBox 1"/>
        <cdr:cNvSpPr txBox="1"/>
      </cdr:nvSpPr>
      <cdr:spPr>
        <a:xfrm xmlns:a="http://schemas.openxmlformats.org/drawingml/2006/main">
          <a:off x="7624485" y="2467001"/>
          <a:ext cx="1496324" cy="3385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92D050"/>
              </a:solidFill>
              <a:latin typeface="Calibri" panose="020F0502020204030204" pitchFamily="34" charset="0"/>
            </a:rPr>
            <a:t>≥2 </a:t>
          </a:r>
          <a:r>
            <a:rPr lang="en-US" sz="1600" b="1" dirty="0" err="1">
              <a:solidFill>
                <a:srgbClr val="92D050"/>
              </a:solidFill>
              <a:latin typeface="Calibri" panose="020F0502020204030204" pitchFamily="34" charset="0"/>
            </a:rPr>
            <a:t>MenACWY</a:t>
          </a:r>
          <a:r>
            <a:rPr lang="en-US" sz="1600" b="1" baseline="30000" dirty="0">
              <a:solidFill>
                <a:srgbClr val="92D050"/>
              </a:solidFill>
              <a:latin typeface="Calibri" panose="020F0502020204030204" pitchFamily="34" charset="0"/>
            </a:rPr>
            <a:t>†</a:t>
          </a:r>
        </a:p>
      </cdr:txBody>
    </cdr:sp>
  </cdr:relSizeAnchor>
  <cdr:relSizeAnchor xmlns:cdr="http://schemas.openxmlformats.org/drawingml/2006/chartDrawing">
    <cdr:from>
      <cdr:x>0.83611</cdr:x>
      <cdr:y>0.58104</cdr:y>
    </cdr:from>
    <cdr:to>
      <cdr:x>0.99663</cdr:x>
      <cdr:y>0.65201</cdr:y>
    </cdr:to>
    <cdr:sp macro="" textlink="">
      <cdr:nvSpPr>
        <cdr:cNvPr id="10" name="TextBox 1"/>
        <cdr:cNvSpPr txBox="1"/>
      </cdr:nvSpPr>
      <cdr:spPr>
        <a:xfrm xmlns:a="http://schemas.openxmlformats.org/drawingml/2006/main">
          <a:off x="7645400" y="2771801"/>
          <a:ext cx="1467795" cy="3385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70C0"/>
              </a:solidFill>
              <a:latin typeface="Calibri" panose="020F0502020204030204" pitchFamily="34" charset="0"/>
            </a:rPr>
            <a:t>≥3 HPV (M)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200" smtClean="0">
                <a:latin typeface="Arial Rounded MT Bold" pitchFamily="34" charset="0"/>
              </a:defRPr>
            </a:lvl1pPr>
          </a:lstStyle>
          <a:p>
            <a:pPr>
              <a:defRPr/>
            </a:pPr>
            <a:endParaRPr lang="en-US" dirty="0"/>
          </a:p>
        </p:txBody>
      </p:sp>
      <p:sp>
        <p:nvSpPr>
          <p:cNvPr id="1208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200" smtClean="0">
                <a:latin typeface="Arial Rounded MT Bold" pitchFamily="34" charset="0"/>
              </a:defRPr>
            </a:lvl1pPr>
          </a:lstStyle>
          <a:p>
            <a:pPr>
              <a:defRPr/>
            </a:pPr>
            <a:endParaRPr lang="en-US" dirty="0"/>
          </a:p>
        </p:txBody>
      </p:sp>
      <p:sp>
        <p:nvSpPr>
          <p:cNvPr id="1208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defRPr sz="1200" smtClean="0">
                <a:latin typeface="Arial Rounded MT Bold" pitchFamily="34" charset="0"/>
              </a:defRPr>
            </a:lvl1pPr>
          </a:lstStyle>
          <a:p>
            <a:pPr>
              <a:defRPr/>
            </a:pPr>
            <a:endParaRPr lang="en-US" dirty="0"/>
          </a:p>
        </p:txBody>
      </p:sp>
      <p:sp>
        <p:nvSpPr>
          <p:cNvPr id="1208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a:defRPr sz="1200" smtClean="0">
                <a:latin typeface="Arial Rounded MT Bold" pitchFamily="34" charset="0"/>
              </a:defRPr>
            </a:lvl1pPr>
          </a:lstStyle>
          <a:p>
            <a:pPr>
              <a:defRPr/>
            </a:pPr>
            <a:fld id="{0D564C88-031D-44AA-9AF2-4EA8F1F283AB}" type="slidenum">
              <a:rPr lang="en-US"/>
              <a:pPr>
                <a:defRPr/>
              </a:pPr>
              <a:t>‹#›</a:t>
            </a:fld>
            <a:endParaRPr lang="en-US" dirty="0"/>
          </a:p>
        </p:txBody>
      </p:sp>
    </p:spTree>
    <p:extLst>
      <p:ext uri="{BB962C8B-B14F-4D97-AF65-F5344CB8AC3E}">
        <p14:creationId xmlns:p14="http://schemas.microsoft.com/office/powerpoint/2010/main" val="3000435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200" smtClean="0">
                <a:latin typeface="Arial Rounded MT Bold" pitchFamily="34" charset="0"/>
              </a:defRPr>
            </a:lvl1pPr>
          </a:lstStyle>
          <a:p>
            <a:pPr>
              <a:defRPr/>
            </a:pPr>
            <a:endParaRPr lang="en-US" dirty="0"/>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200" smtClean="0">
                <a:latin typeface="Arial Rounded MT Bold" pitchFamily="34" charset="0"/>
              </a:defRPr>
            </a:lvl1pPr>
          </a:lstStyle>
          <a:p>
            <a:pPr>
              <a:defRPr/>
            </a:pPr>
            <a:endParaRPr lang="en-US" dirty="0"/>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defRPr sz="1200" smtClean="0">
                <a:latin typeface="Arial Rounded MT Bold" pitchFamily="34" charset="0"/>
              </a:defRPr>
            </a:lvl1pPr>
          </a:lstStyle>
          <a:p>
            <a:pPr>
              <a:defRPr/>
            </a:pPr>
            <a:endParaRPr lang="en-US" dirty="0"/>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a:defRPr sz="1200" smtClean="0">
                <a:latin typeface="Arial Rounded MT Bold" pitchFamily="34" charset="0"/>
              </a:defRPr>
            </a:lvl1pPr>
          </a:lstStyle>
          <a:p>
            <a:pPr>
              <a:defRPr/>
            </a:pPr>
            <a:fld id="{07F5A53E-F636-4F92-9CCF-1098AFF1EA90}" type="slidenum">
              <a:rPr lang="en-US"/>
              <a:pPr>
                <a:defRPr/>
              </a:pPr>
              <a:t>‹#›</a:t>
            </a:fld>
            <a:endParaRPr lang="en-US" dirty="0"/>
          </a:p>
        </p:txBody>
      </p:sp>
    </p:spTree>
    <p:extLst>
      <p:ext uri="{BB962C8B-B14F-4D97-AF65-F5344CB8AC3E}">
        <p14:creationId xmlns:p14="http://schemas.microsoft.com/office/powerpoint/2010/main" val="1124330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1</a:t>
            </a:fld>
            <a:endParaRPr lang="en-US" dirty="0"/>
          </a:p>
        </p:txBody>
      </p:sp>
    </p:spTree>
    <p:extLst>
      <p:ext uri="{BB962C8B-B14F-4D97-AF65-F5344CB8AC3E}">
        <p14:creationId xmlns:p14="http://schemas.microsoft.com/office/powerpoint/2010/main" val="1629524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Incidence rate for cervical cancer in Oregon- Trend in 2000-2015</a:t>
            </a:r>
          </a:p>
          <a:p>
            <a:pPr defTabSz="897301">
              <a:defRPr/>
            </a:pPr>
            <a:r>
              <a:rPr lang="en-US" dirty="0"/>
              <a:t>Incidence rate for oropharyngeal cancer in Oregon- trend in 2000-2015 (both men and women) </a:t>
            </a:r>
          </a:p>
          <a:p>
            <a:pPr defTabSz="897301">
              <a:defRPr/>
            </a:pPr>
            <a:endParaRPr lang="en-US" dirty="0"/>
          </a:p>
          <a:p>
            <a:pPr defTabSz="897301">
              <a:defRPr/>
            </a:pPr>
            <a:endParaRPr lang="en-US" dirty="0"/>
          </a:p>
          <a:p>
            <a:pPr defTabSz="897301">
              <a:defRPr/>
            </a:pPr>
            <a:r>
              <a:rPr lang="en-US"/>
              <a:t>*Rates </a:t>
            </a:r>
            <a:r>
              <a:rPr lang="en-US" dirty="0"/>
              <a:t>are per 100,000 and age-adjusted to the 2000 US </a:t>
            </a:r>
            <a:r>
              <a:rPr lang="en-US" dirty="0" err="1"/>
              <a:t>Std</a:t>
            </a:r>
            <a:r>
              <a:rPr lang="en-US" dirty="0"/>
              <a:t> Population (single ages to 84 - Census P25-1130) standard. </a:t>
            </a:r>
          </a:p>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11</a:t>
            </a:fld>
            <a:endParaRPr lang="en-US" dirty="0"/>
          </a:p>
        </p:txBody>
      </p:sp>
    </p:spTree>
    <p:extLst>
      <p:ext uri="{BB962C8B-B14F-4D97-AF65-F5344CB8AC3E}">
        <p14:creationId xmlns:p14="http://schemas.microsoft.com/office/powerpoint/2010/main" val="116500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Altogether</a:t>
            </a:r>
            <a:r>
              <a:rPr lang="en-US" baseline="0" dirty="0"/>
              <a:t> interval from infection to cancer takes many years. </a:t>
            </a:r>
          </a:p>
          <a:p>
            <a:endParaRPr lang="en-US" dirty="0"/>
          </a:p>
          <a:p>
            <a:r>
              <a:rPr lang="en-US" dirty="0"/>
              <a:t>Here’s another</a:t>
            </a:r>
            <a:r>
              <a:rPr lang="en-US" baseline="0" dirty="0"/>
              <a:t> </a:t>
            </a:r>
            <a:r>
              <a:rPr lang="en-US" dirty="0"/>
              <a:t>schematic of </a:t>
            </a:r>
            <a:r>
              <a:rPr lang="en-US" baseline="0" dirty="0"/>
              <a:t>the typical time course of events starting at the time women begin to have vaginal intercourse. </a:t>
            </a:r>
          </a:p>
          <a:p>
            <a:endParaRPr lang="en-US" baseline="0" dirty="0"/>
          </a:p>
          <a:p>
            <a:r>
              <a:rPr lang="en-US" baseline="0" dirty="0"/>
              <a:t>HPV infections are very common. Approximately 50% of women will have had at least one cervical or vaginal HPV infection within 2 years of first vaginal intercourse and over 80% will have at least one of these infections in their lifetime. </a:t>
            </a:r>
          </a:p>
          <a:p>
            <a:endParaRPr lang="en-US" baseline="0" dirty="0"/>
          </a:p>
          <a:p>
            <a:r>
              <a:rPr lang="en-US" baseline="0" dirty="0"/>
              <a:t>Nearly all resolve completely on their own without even being recognized. </a:t>
            </a:r>
          </a:p>
          <a:p>
            <a:endParaRPr lang="en-US" baseline="0" dirty="0"/>
          </a:p>
          <a:p>
            <a:r>
              <a:rPr lang="en-US" baseline="0" dirty="0"/>
              <a:t>In a small number of cases infections persist and the first pre-cancers appear 2 to 10 years after exposure. </a:t>
            </a:r>
          </a:p>
          <a:p>
            <a:endParaRPr lang="en-US" baseline="0" dirty="0"/>
          </a:p>
          <a:p>
            <a:r>
              <a:rPr lang="en-US" baseline="0" dirty="0"/>
              <a:t>Even at this point most will resolve, but left untreated, invasive cancer will occur within 5 to 25 years in a few of these women with </a:t>
            </a:r>
            <a:r>
              <a:rPr lang="en-US" baseline="0" dirty="0" err="1"/>
              <a:t>precancers</a:t>
            </a:r>
            <a:r>
              <a:rPr lang="en-US" baseline="0" dirty="0"/>
              <a:t> (CIN 2 and 3). </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12</a:t>
            </a:fld>
            <a:endParaRPr lang="en-US" altLang="en-US"/>
          </a:p>
        </p:txBody>
      </p:sp>
    </p:spTree>
    <p:extLst>
      <p:ext uri="{BB962C8B-B14F-4D97-AF65-F5344CB8AC3E}">
        <p14:creationId xmlns:p14="http://schemas.microsoft.com/office/powerpoint/2010/main" val="76630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14</a:t>
            </a:fld>
            <a:endParaRPr lang="en-US" dirty="0"/>
          </a:p>
        </p:txBody>
      </p:sp>
    </p:spTree>
    <p:extLst>
      <p:ext uri="{BB962C8B-B14F-4D97-AF65-F5344CB8AC3E}">
        <p14:creationId xmlns:p14="http://schemas.microsoft.com/office/powerpoint/2010/main" val="315339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31836">
              <a:spcBef>
                <a:spcPct val="30000"/>
              </a:spcBef>
              <a:defRPr sz="1200">
                <a:solidFill>
                  <a:schemeClr val="tx1"/>
                </a:solidFill>
                <a:latin typeface="Arial" panose="020B0604020202020204" pitchFamily="34" charset="0"/>
              </a:defRPr>
            </a:lvl1pPr>
            <a:lvl2pPr marL="716090" indent="-275419" defTabSz="931836">
              <a:spcBef>
                <a:spcPct val="30000"/>
              </a:spcBef>
              <a:defRPr sz="1200">
                <a:solidFill>
                  <a:schemeClr val="tx1"/>
                </a:solidFill>
                <a:latin typeface="Arial" panose="020B0604020202020204" pitchFamily="34" charset="0"/>
              </a:defRPr>
            </a:lvl2pPr>
            <a:lvl3pPr marL="1101677" indent="-220336" defTabSz="931836">
              <a:spcBef>
                <a:spcPct val="30000"/>
              </a:spcBef>
              <a:defRPr sz="1200">
                <a:solidFill>
                  <a:schemeClr val="tx1"/>
                </a:solidFill>
                <a:latin typeface="Arial" panose="020B0604020202020204" pitchFamily="34" charset="0"/>
              </a:defRPr>
            </a:lvl3pPr>
            <a:lvl4pPr marL="1542347" indent="-220336" defTabSz="931836">
              <a:spcBef>
                <a:spcPct val="30000"/>
              </a:spcBef>
              <a:defRPr sz="1200">
                <a:solidFill>
                  <a:schemeClr val="tx1"/>
                </a:solidFill>
                <a:latin typeface="Arial" panose="020B0604020202020204" pitchFamily="34" charset="0"/>
              </a:defRPr>
            </a:lvl4pPr>
            <a:lvl5pPr marL="1983018" indent="-220336" defTabSz="931836">
              <a:spcBef>
                <a:spcPct val="30000"/>
              </a:spcBef>
              <a:defRPr sz="1200">
                <a:solidFill>
                  <a:schemeClr val="tx1"/>
                </a:solidFill>
                <a:latin typeface="Arial" panose="020B0604020202020204" pitchFamily="34" charset="0"/>
              </a:defRPr>
            </a:lvl5pPr>
            <a:lvl6pPr marL="2423689" indent="-220336" defTabSz="931836" eaLnBrk="0" fontAlgn="base" hangingPunct="0">
              <a:spcBef>
                <a:spcPct val="30000"/>
              </a:spcBef>
              <a:spcAft>
                <a:spcPct val="0"/>
              </a:spcAft>
              <a:defRPr sz="1200">
                <a:solidFill>
                  <a:schemeClr val="tx1"/>
                </a:solidFill>
                <a:latin typeface="Arial" panose="020B0604020202020204" pitchFamily="34" charset="0"/>
              </a:defRPr>
            </a:lvl6pPr>
            <a:lvl7pPr marL="2864360" indent="-220336" defTabSz="931836" eaLnBrk="0" fontAlgn="base" hangingPunct="0">
              <a:spcBef>
                <a:spcPct val="30000"/>
              </a:spcBef>
              <a:spcAft>
                <a:spcPct val="0"/>
              </a:spcAft>
              <a:defRPr sz="1200">
                <a:solidFill>
                  <a:schemeClr val="tx1"/>
                </a:solidFill>
                <a:latin typeface="Arial" panose="020B0604020202020204" pitchFamily="34" charset="0"/>
              </a:defRPr>
            </a:lvl7pPr>
            <a:lvl8pPr marL="3305030" indent="-220336" defTabSz="931836" eaLnBrk="0" fontAlgn="base" hangingPunct="0">
              <a:spcBef>
                <a:spcPct val="30000"/>
              </a:spcBef>
              <a:spcAft>
                <a:spcPct val="0"/>
              </a:spcAft>
              <a:defRPr sz="1200">
                <a:solidFill>
                  <a:schemeClr val="tx1"/>
                </a:solidFill>
                <a:latin typeface="Arial" panose="020B0604020202020204" pitchFamily="34" charset="0"/>
              </a:defRPr>
            </a:lvl8pPr>
            <a:lvl9pPr marL="3745701" indent="-220336" defTabSz="93183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0D8EF8-7814-4029-B638-02955359E33F}" type="slidenum">
              <a:rPr lang="en-US" altLang="en-US" sz="1300"/>
              <a:pPr>
                <a:spcBef>
                  <a:spcPct val="0"/>
                </a:spcBef>
              </a:pPr>
              <a:t>15</a:t>
            </a:fld>
            <a:endParaRPr lang="en-US" altLang="en-US" sz="13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Why monitor </a:t>
            </a:r>
            <a:r>
              <a:rPr lang="en-US" altLang="en-US" dirty="0" err="1">
                <a:latin typeface="Arial" panose="020B0604020202020204" pitchFamily="34" charset="0"/>
              </a:rPr>
              <a:t>precancers</a:t>
            </a:r>
            <a:r>
              <a:rPr lang="en-US" altLang="en-US" dirty="0">
                <a:latin typeface="Arial" panose="020B0604020202020204" pitchFamily="34" charset="0"/>
              </a:rPr>
              <a:t> instead</a:t>
            </a:r>
            <a:r>
              <a:rPr lang="en-US" altLang="en-US" baseline="0" dirty="0">
                <a:latin typeface="Arial" panose="020B0604020202020204" pitchFamily="34" charset="0"/>
              </a:rPr>
              <a:t> of cancer itself? </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Because cancer develops over a long interval after initial infection, changes in </a:t>
            </a:r>
            <a:r>
              <a:rPr lang="en-US" altLang="en-US" i="1" baseline="0" dirty="0">
                <a:latin typeface="Arial" panose="020B0604020202020204" pitchFamily="34" charset="0"/>
              </a:rPr>
              <a:t>cancer</a:t>
            </a:r>
            <a:r>
              <a:rPr lang="en-US" altLang="en-US" baseline="0" dirty="0">
                <a:latin typeface="Arial" panose="020B0604020202020204" pitchFamily="34" charset="0"/>
              </a:rPr>
              <a:t> incidence are not expected to be seen for decades after vaccination began. </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Pre-cancers are a necessary intermediate step to cancer and occur often enough to serve as a reliable and useful surrogate. </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Pre-cancers themselves cost millions for evaluation and treatment. Reducing them is an important goal in its own right.</a:t>
            </a:r>
            <a:endParaRPr lang="en-US" altLang="en-US" dirty="0">
              <a:latin typeface="Arial" panose="020B0604020202020204" pitchFamily="34" charset="0"/>
            </a:endParaRPr>
          </a:p>
        </p:txBody>
      </p:sp>
    </p:spTree>
    <p:extLst>
      <p:ext uri="{BB962C8B-B14F-4D97-AF65-F5344CB8AC3E}">
        <p14:creationId xmlns:p14="http://schemas.microsoft.com/office/powerpoint/2010/main" val="185544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16</a:t>
            </a:fld>
            <a:endParaRPr lang="en-US" dirty="0"/>
          </a:p>
        </p:txBody>
      </p:sp>
    </p:spTree>
    <p:extLst>
      <p:ext uri="{BB962C8B-B14F-4D97-AF65-F5344CB8AC3E}">
        <p14:creationId xmlns:p14="http://schemas.microsoft.com/office/powerpoint/2010/main" val="1194620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65252" indent="-165252">
              <a:buFont typeface="Arial" panose="020B0604020202020204" pitchFamily="34" charset="0"/>
              <a:buChar char="•"/>
              <a:defRPr/>
            </a:pPr>
            <a:r>
              <a:rPr lang="en-US" dirty="0"/>
              <a:t>This</a:t>
            </a:r>
            <a:r>
              <a:rPr lang="en-US" baseline="0" dirty="0"/>
              <a:t> graph depicts the annual number of CIN2+ diagnoses in woman aged 18–20,</a:t>
            </a:r>
            <a:r>
              <a:rPr lang="en-US" dirty="0"/>
              <a:t>by year from</a:t>
            </a:r>
            <a:r>
              <a:rPr lang="en-US" baseline="0" dirty="0"/>
              <a:t> 2008 through 2014.</a:t>
            </a:r>
          </a:p>
          <a:p>
            <a:pPr marL="165252" indent="-165252">
              <a:buFont typeface="Arial" panose="020B0604020202020204" pitchFamily="34" charset="0"/>
              <a:buChar char="•"/>
              <a:defRPr/>
            </a:pPr>
            <a:endParaRPr lang="en-US" baseline="0" dirty="0"/>
          </a:p>
          <a:p>
            <a:pPr marL="165252" indent="-165252">
              <a:buFont typeface="Arial" panose="020B0604020202020204" pitchFamily="34" charset="0"/>
              <a:buChar char="•"/>
              <a:defRPr/>
            </a:pPr>
            <a:r>
              <a:rPr lang="en-US" baseline="0" dirty="0"/>
              <a:t> This is the youngest  group for which we have CIN2+ reports and this group is most likely group for which we have data, to have been vaccinated. </a:t>
            </a:r>
          </a:p>
          <a:p>
            <a:pPr marL="165252" indent="-165252">
              <a:buFont typeface="Arial" panose="020B0604020202020204" pitchFamily="34" charset="0"/>
              <a:buChar char="•"/>
              <a:defRPr/>
            </a:pPr>
            <a:endParaRPr lang="en-US" baseline="0" dirty="0"/>
          </a:p>
          <a:p>
            <a:pPr marL="165252" indent="-165252">
              <a:buFont typeface="Arial" panose="020B0604020202020204" pitchFamily="34" charset="0"/>
              <a:buChar char="•"/>
              <a:defRPr/>
            </a:pPr>
            <a:r>
              <a:rPr lang="en-US" baseline="0" dirty="0"/>
              <a:t>Most of those who were 18–20 in 2008 probably had not been vaccinated, but by 2014, a lot of 18 year-olds had received at least one HPV vaccine. </a:t>
            </a:r>
          </a:p>
          <a:p>
            <a:pPr marL="165252" indent="-165252">
              <a:buFont typeface="Arial" panose="020B0604020202020204" pitchFamily="34" charset="0"/>
              <a:buChar char="•"/>
              <a:defRPr/>
            </a:pPr>
            <a:endParaRPr lang="en-US" baseline="0" dirty="0"/>
          </a:p>
          <a:p>
            <a:pPr marL="165252" indent="-165252">
              <a:buFont typeface="Arial" panose="020B0604020202020204" pitchFamily="34" charset="0"/>
              <a:buChar char="•"/>
              <a:defRPr/>
            </a:pPr>
            <a:r>
              <a:rPr lang="en-US" baseline="0" dirty="0"/>
              <a:t>And the number of reported new diagnoses per 100,000 population in this age group obviously fell. </a:t>
            </a:r>
          </a:p>
          <a:p>
            <a:pPr marL="165252" indent="-165252">
              <a:buFont typeface="Arial" panose="020B0604020202020204" pitchFamily="34" charset="0"/>
              <a:buChar char="•"/>
              <a:defRPr/>
            </a:pPr>
            <a:endParaRPr lang="en-US" baseline="0" dirty="0"/>
          </a:p>
          <a:p>
            <a:pPr marL="165252" indent="-165252">
              <a:buFont typeface="Arial" panose="020B0604020202020204" pitchFamily="34" charset="0"/>
              <a:buChar char="•"/>
              <a:defRPr/>
            </a:pPr>
            <a:r>
              <a:rPr lang="en-US" baseline="0" dirty="0"/>
              <a:t>That’s encouraging</a:t>
            </a:r>
          </a:p>
          <a:p>
            <a:endParaRPr lang="en-US" dirty="0"/>
          </a:p>
          <a:p>
            <a:pPr marL="165252" indent="-165252">
              <a:buFont typeface="Arial" panose="020B0604020202020204" pitchFamily="34" charset="0"/>
              <a:buChar char="•"/>
              <a:defRPr/>
            </a:pPr>
            <a:endParaRPr lang="en-US" dirty="0"/>
          </a:p>
        </p:txBody>
      </p:sp>
      <p:sp>
        <p:nvSpPr>
          <p:cNvPr id="35844" name="Slide Number Placeholder 3"/>
          <p:cNvSpPr>
            <a:spLocks noGrp="1"/>
          </p:cNvSpPr>
          <p:nvPr>
            <p:ph type="sldNum" sz="quarter" idx="5"/>
          </p:nvPr>
        </p:nvSpPr>
        <p:spPr>
          <a:noFill/>
        </p:spPr>
        <p:txBody>
          <a:bodyPr/>
          <a:lstStyle>
            <a:lvl1pPr>
              <a:defRPr sz="2300">
                <a:solidFill>
                  <a:schemeClr val="tx1"/>
                </a:solidFill>
                <a:latin typeface="Times" panose="02020603050405020304" pitchFamily="18" charset="0"/>
              </a:defRPr>
            </a:lvl1pPr>
            <a:lvl2pPr marL="716090" indent="-275419">
              <a:defRPr sz="2300">
                <a:solidFill>
                  <a:schemeClr val="tx1"/>
                </a:solidFill>
                <a:latin typeface="Times" panose="02020603050405020304" pitchFamily="18" charset="0"/>
              </a:defRPr>
            </a:lvl2pPr>
            <a:lvl3pPr marL="1101677" indent="-220336">
              <a:defRPr sz="2300">
                <a:solidFill>
                  <a:schemeClr val="tx1"/>
                </a:solidFill>
                <a:latin typeface="Times" panose="02020603050405020304" pitchFamily="18" charset="0"/>
              </a:defRPr>
            </a:lvl3pPr>
            <a:lvl4pPr marL="1542347" indent="-220336">
              <a:defRPr sz="2300">
                <a:solidFill>
                  <a:schemeClr val="tx1"/>
                </a:solidFill>
                <a:latin typeface="Times" panose="02020603050405020304" pitchFamily="18" charset="0"/>
              </a:defRPr>
            </a:lvl4pPr>
            <a:lvl5pPr marL="1983018" indent="-220336">
              <a:defRPr sz="2300">
                <a:solidFill>
                  <a:schemeClr val="tx1"/>
                </a:solidFill>
                <a:latin typeface="Times" panose="02020603050405020304" pitchFamily="18" charset="0"/>
              </a:defRPr>
            </a:lvl5pPr>
            <a:lvl6pPr marL="2423689" indent="-220336" eaLnBrk="0" fontAlgn="base" hangingPunct="0">
              <a:spcBef>
                <a:spcPct val="0"/>
              </a:spcBef>
              <a:spcAft>
                <a:spcPct val="0"/>
              </a:spcAft>
              <a:defRPr sz="2300">
                <a:solidFill>
                  <a:schemeClr val="tx1"/>
                </a:solidFill>
                <a:latin typeface="Times" panose="02020603050405020304" pitchFamily="18" charset="0"/>
              </a:defRPr>
            </a:lvl6pPr>
            <a:lvl7pPr marL="2864360" indent="-220336" eaLnBrk="0" fontAlgn="base" hangingPunct="0">
              <a:spcBef>
                <a:spcPct val="0"/>
              </a:spcBef>
              <a:spcAft>
                <a:spcPct val="0"/>
              </a:spcAft>
              <a:defRPr sz="2300">
                <a:solidFill>
                  <a:schemeClr val="tx1"/>
                </a:solidFill>
                <a:latin typeface="Times" panose="02020603050405020304" pitchFamily="18" charset="0"/>
              </a:defRPr>
            </a:lvl7pPr>
            <a:lvl8pPr marL="3305030" indent="-220336" eaLnBrk="0" fontAlgn="base" hangingPunct="0">
              <a:spcBef>
                <a:spcPct val="0"/>
              </a:spcBef>
              <a:spcAft>
                <a:spcPct val="0"/>
              </a:spcAft>
              <a:defRPr sz="2300">
                <a:solidFill>
                  <a:schemeClr val="tx1"/>
                </a:solidFill>
                <a:latin typeface="Times" panose="02020603050405020304" pitchFamily="18" charset="0"/>
              </a:defRPr>
            </a:lvl8pPr>
            <a:lvl9pPr marL="3745701" indent="-220336" eaLnBrk="0" fontAlgn="base" hangingPunct="0">
              <a:spcBef>
                <a:spcPct val="0"/>
              </a:spcBef>
              <a:spcAft>
                <a:spcPct val="0"/>
              </a:spcAft>
              <a:defRPr sz="2300">
                <a:solidFill>
                  <a:schemeClr val="tx1"/>
                </a:solidFill>
                <a:latin typeface="Times" panose="02020603050405020304" pitchFamily="18" charset="0"/>
              </a:defRPr>
            </a:lvl9pPr>
          </a:lstStyle>
          <a:p>
            <a:fld id="{A94ECEC5-7A17-44EE-AB8D-17887A5C7B8C}" type="slidenum">
              <a:rPr lang="en-US" altLang="en-US" sz="1200">
                <a:solidFill>
                  <a:srgbClr val="000000"/>
                </a:solidFill>
              </a:rPr>
              <a:pPr/>
              <a:t>17</a:t>
            </a:fld>
            <a:endParaRPr lang="en-US" altLang="en-US" sz="1200">
              <a:solidFill>
                <a:srgbClr val="000000"/>
              </a:solidFill>
            </a:endParaRPr>
          </a:p>
        </p:txBody>
      </p:sp>
    </p:spTree>
    <p:extLst>
      <p:ext uri="{BB962C8B-B14F-4D97-AF65-F5344CB8AC3E}">
        <p14:creationId xmlns:p14="http://schemas.microsoft.com/office/powerpoint/2010/main" val="481696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61" eaLnBrk="1" hangingPunct="1">
              <a:defRPr/>
            </a:pPr>
            <a:fld id="{5D6CFC96-4FAE-4DEA-943D-ED403D822229}" type="slidenum">
              <a:rPr lang="en-US" altLang="en-US" sz="1300">
                <a:solidFill>
                  <a:srgbClr val="000000"/>
                </a:solidFill>
                <a:latin typeface="Arial" panose="020B0604020202020204" pitchFamily="34" charset="0"/>
              </a:rPr>
              <a:pPr defTabSz="914461" eaLnBrk="1" hangingPunct="1">
                <a:defRPr/>
              </a:pPr>
              <a:t>18</a:t>
            </a:fld>
            <a:endParaRPr lang="en-US" altLang="en-US" sz="1300">
              <a:solidFill>
                <a:srgbClr val="000000"/>
              </a:solidFill>
              <a:latin typeface="Arial" panose="020B0604020202020204" pitchFamily="34" charset="0"/>
            </a:endParaRPr>
          </a:p>
        </p:txBody>
      </p:sp>
    </p:spTree>
    <p:extLst>
      <p:ext uri="{BB962C8B-B14F-4D97-AF65-F5344CB8AC3E}">
        <p14:creationId xmlns:p14="http://schemas.microsoft.com/office/powerpoint/2010/main" val="2879249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received reports of several</a:t>
            </a:r>
            <a:r>
              <a:rPr lang="en-US" baseline="0" dirty="0"/>
              <a:t> thousand pre-cancer cases and sent tissue from 1728 to CDC for HPV typing. </a:t>
            </a:r>
          </a:p>
          <a:p>
            <a:endParaRPr lang="en-US" baseline="0" dirty="0"/>
          </a:p>
          <a:p>
            <a:r>
              <a:rPr lang="en-US" baseline="0" dirty="0"/>
              <a:t>Only 40 cases in women under 21 have been typed because as we’ve seen here Pap smears aren’t regularly done now in this age group and few pre-cancers were diagnosed. Many more cases among women 21–29 and 30–39 have been typed. </a:t>
            </a:r>
          </a:p>
          <a:p>
            <a:endParaRPr lang="en-US" baseline="0" dirty="0"/>
          </a:p>
          <a:p>
            <a:r>
              <a:rPr lang="en-US" baseline="0" dirty="0"/>
              <a:t>Also, completely unvaccinated women prevail by about 3 or 4 to one in women under 30 and by a much larger amount in the older women. This is true for all cases, not just those for which HPV typing is available. </a:t>
            </a:r>
          </a:p>
          <a:p>
            <a:endParaRPr lang="en-US" baseline="0" dirty="0"/>
          </a:p>
          <a:p>
            <a:r>
              <a:rPr lang="en-US" baseline="0" dirty="0"/>
              <a:t>The reasons are if, as expected, the vaccine prevents pre-cancer, we’d </a:t>
            </a:r>
            <a:r>
              <a:rPr lang="en-US" i="1" baseline="0" dirty="0"/>
              <a:t>expect</a:t>
            </a:r>
            <a:r>
              <a:rPr lang="en-US" baseline="0" dirty="0"/>
              <a:t> to see fewer vaccinated women among our cases. </a:t>
            </a:r>
          </a:p>
          <a:p>
            <a:endParaRPr lang="en-US" baseline="0" dirty="0"/>
          </a:p>
          <a:p>
            <a:r>
              <a:rPr lang="en-US" baseline="0" dirty="0"/>
              <a:t>Also most of the women with cases were past the recommended age for vaccination of 11 to 13 when the vaccine was introduced. </a:t>
            </a:r>
          </a:p>
          <a:p>
            <a:endParaRPr lang="en-US" baseline="0" dirty="0"/>
          </a:p>
          <a:p>
            <a:r>
              <a:rPr lang="en-US" baseline="0" dirty="0"/>
              <a:t>Finally, uptake of the vaccine has been less than complete.</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19</a:t>
            </a:fld>
            <a:endParaRPr lang="en-US" altLang="en-US"/>
          </a:p>
        </p:txBody>
      </p:sp>
    </p:spTree>
    <p:extLst>
      <p:ext uri="{BB962C8B-B14F-4D97-AF65-F5344CB8AC3E}">
        <p14:creationId xmlns:p14="http://schemas.microsoft.com/office/powerpoint/2010/main" val="3162740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12205">
              <a:defRPr/>
            </a:pPr>
            <a:r>
              <a:rPr lang="en-US" dirty="0"/>
              <a:t>As</a:t>
            </a:r>
            <a:r>
              <a:rPr lang="en-US" baseline="0" dirty="0"/>
              <a:t> you can see, the rates of first and third dose of HPV vaccine are not nearly as high as the coverage rates for the other vaccines routinely recommended for 11 and 12 year olds. However, the very important piece of information that this slide provides is that t</a:t>
            </a:r>
            <a:r>
              <a:rPr lang="en-US" dirty="0"/>
              <a:t>he strong coverage rates for Tdap vaccine</a:t>
            </a:r>
            <a:r>
              <a:rPr lang="en-US" baseline="0" dirty="0"/>
              <a:t> demonstrate that not only are most preteens and teens getting to the doctor, but they are also getting at least one of the recommended adolescent vaccines.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dirty="0"/>
          </a:p>
        </p:txBody>
      </p:sp>
    </p:spTree>
    <p:extLst>
      <p:ext uri="{BB962C8B-B14F-4D97-AF65-F5344CB8AC3E}">
        <p14:creationId xmlns:p14="http://schemas.microsoft.com/office/powerpoint/2010/main" val="4285525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2</a:t>
            </a:fld>
            <a:endParaRPr lang="en-US" dirty="0"/>
          </a:p>
        </p:txBody>
      </p:sp>
    </p:spTree>
    <p:extLst>
      <p:ext uri="{BB962C8B-B14F-4D97-AF65-F5344CB8AC3E}">
        <p14:creationId xmlns:p14="http://schemas.microsoft.com/office/powerpoint/2010/main" val="569301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21</a:t>
            </a:fld>
            <a:endParaRPr lang="en-US" dirty="0"/>
          </a:p>
        </p:txBody>
      </p:sp>
    </p:spTree>
    <p:extLst>
      <p:ext uri="{BB962C8B-B14F-4D97-AF65-F5344CB8AC3E}">
        <p14:creationId xmlns:p14="http://schemas.microsoft.com/office/powerpoint/2010/main" val="3515391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878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29</a:t>
            </a:fld>
            <a:endParaRPr lang="en-US" dirty="0"/>
          </a:p>
        </p:txBody>
      </p:sp>
    </p:spTree>
    <p:extLst>
      <p:ext uri="{BB962C8B-B14F-4D97-AF65-F5344CB8AC3E}">
        <p14:creationId xmlns:p14="http://schemas.microsoft.com/office/powerpoint/2010/main" val="758283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Calibri" panose="020F0502020204030204" pitchFamily="34" charset="0"/>
                <a:ea typeface="Calibri" panose="020F0502020204030204" pitchFamily="34" charset="0"/>
              </a:rPr>
              <a:t>This graph displays figures generated from the Oregon Immunization Program’s quality Improvement program, AFIX – Assessment, Feedback, Incentive, </a:t>
            </a:r>
            <a:r>
              <a:rPr lang="en-US" dirty="0" err="1">
                <a:latin typeface="Calibri" panose="020F0502020204030204" pitchFamily="34" charset="0"/>
                <a:ea typeface="Calibri" panose="020F0502020204030204" pitchFamily="34" charset="0"/>
              </a:rPr>
              <a:t>eXchange</a:t>
            </a:r>
            <a:r>
              <a:rPr lang="en-US" dirty="0">
                <a:latin typeface="Calibri" panose="020F0502020204030204" pitchFamily="34" charset="0"/>
                <a:ea typeface="Calibri" panose="020F0502020204030204" pitchFamily="34" charset="0"/>
              </a:rPr>
              <a:t>. The AFIX programs works with clinics over a year to develop and implement strategies to improve immunization rates. The numbers above are from a clinic in Marion County participating in the AFIX program. </a:t>
            </a:r>
          </a:p>
          <a:p>
            <a:pPr>
              <a:spcBef>
                <a:spcPts val="0"/>
              </a:spcBef>
              <a:spcAft>
                <a:spcPts val="0"/>
              </a:spcAft>
            </a:pPr>
            <a:endParaRPr lang="en-US" dirty="0">
              <a:latin typeface="Calibri" panose="020F0502020204030204" pitchFamily="34" charset="0"/>
              <a:ea typeface="Calibri" panose="020F0502020204030204" pitchFamily="34" charset="0"/>
            </a:endParaRPr>
          </a:p>
          <a:p>
            <a:pPr>
              <a:spcBef>
                <a:spcPts val="0"/>
              </a:spcBef>
              <a:spcAft>
                <a:spcPts val="0"/>
              </a:spcAft>
            </a:pPr>
            <a:endParaRPr lang="en-US" dirty="0">
              <a:latin typeface="Calibri" panose="020F0502020204030204" pitchFamily="34" charset="0"/>
              <a:ea typeface="Calibri" panose="020F0502020204030204" pitchFamily="34" charset="0"/>
            </a:endParaRPr>
          </a:p>
          <a:p>
            <a:pPr>
              <a:spcBef>
                <a:spcPts val="0"/>
              </a:spcBef>
              <a:spcAft>
                <a:spcPts val="0"/>
              </a:spcAft>
            </a:pPr>
            <a:r>
              <a:rPr lang="en-US" dirty="0">
                <a:latin typeface="Calibri" panose="020F0502020204030204" pitchFamily="34" charset="0"/>
                <a:ea typeface="Calibri" panose="020F0502020204030204" pitchFamily="34" charset="0"/>
              </a:rPr>
              <a:t>The graph shows adolescent rates at the initial visit (first time numbers generated through the AFIX program) , adolescent rates 6 months after rate review, the entire Marion county immunization rates, and missed opportunities (when a patient is given.  This data is from a clinic in Marion County. </a:t>
            </a:r>
          </a:p>
          <a:p>
            <a:pPr>
              <a:spcBef>
                <a:spcPts val="0"/>
              </a:spcBef>
              <a:spcAft>
                <a:spcPts val="0"/>
              </a:spcAft>
            </a:pPr>
            <a:endParaRPr lang="en-US" dirty="0">
              <a:latin typeface="Calibri" panose="020F0502020204030204" pitchFamily="34" charset="0"/>
              <a:ea typeface="Calibri" panose="020F0502020204030204" pitchFamily="34" charset="0"/>
            </a:endParaRPr>
          </a:p>
          <a:p>
            <a:pPr>
              <a:spcBef>
                <a:spcPts val="0"/>
              </a:spcBef>
              <a:spcAft>
                <a:spcPts val="0"/>
              </a:spcAft>
            </a:pPr>
            <a:r>
              <a:rPr lang="en-US" dirty="0">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31</a:t>
            </a:fld>
            <a:endParaRPr lang="en-US" dirty="0"/>
          </a:p>
        </p:txBody>
      </p:sp>
    </p:spTree>
    <p:extLst>
      <p:ext uri="{BB962C8B-B14F-4D97-AF65-F5344CB8AC3E}">
        <p14:creationId xmlns:p14="http://schemas.microsoft.com/office/powerpoint/2010/main" val="510574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32</a:t>
            </a:fld>
            <a:endParaRPr lang="en-US" dirty="0"/>
          </a:p>
        </p:txBody>
      </p:sp>
    </p:spTree>
    <p:extLst>
      <p:ext uri="{BB962C8B-B14F-4D97-AF65-F5344CB8AC3E}">
        <p14:creationId xmlns:p14="http://schemas.microsoft.com/office/powerpoint/2010/main" val="376165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31887">
              <a:spcBef>
                <a:spcPct val="30000"/>
              </a:spcBef>
              <a:defRPr sz="1200">
                <a:solidFill>
                  <a:schemeClr val="tx1"/>
                </a:solidFill>
                <a:latin typeface="Arial" panose="020B0604020202020204" pitchFamily="34" charset="0"/>
              </a:defRPr>
            </a:lvl1pPr>
            <a:lvl2pPr marL="716130" indent="-275434" defTabSz="931887">
              <a:spcBef>
                <a:spcPct val="30000"/>
              </a:spcBef>
              <a:defRPr sz="1200">
                <a:solidFill>
                  <a:schemeClr val="tx1"/>
                </a:solidFill>
                <a:latin typeface="Arial" panose="020B0604020202020204" pitchFamily="34" charset="0"/>
              </a:defRPr>
            </a:lvl2pPr>
            <a:lvl3pPr marL="1101738" indent="-220348" defTabSz="931887">
              <a:spcBef>
                <a:spcPct val="30000"/>
              </a:spcBef>
              <a:defRPr sz="1200">
                <a:solidFill>
                  <a:schemeClr val="tx1"/>
                </a:solidFill>
                <a:latin typeface="Arial" panose="020B0604020202020204" pitchFamily="34" charset="0"/>
              </a:defRPr>
            </a:lvl3pPr>
            <a:lvl4pPr marL="1542433" indent="-220348" defTabSz="931887">
              <a:spcBef>
                <a:spcPct val="30000"/>
              </a:spcBef>
              <a:defRPr sz="1200">
                <a:solidFill>
                  <a:schemeClr val="tx1"/>
                </a:solidFill>
                <a:latin typeface="Arial" panose="020B0604020202020204" pitchFamily="34" charset="0"/>
              </a:defRPr>
            </a:lvl4pPr>
            <a:lvl5pPr marL="1983128" indent="-220348" defTabSz="931887">
              <a:spcBef>
                <a:spcPct val="30000"/>
              </a:spcBef>
              <a:defRPr sz="1200">
                <a:solidFill>
                  <a:schemeClr val="tx1"/>
                </a:solidFill>
                <a:latin typeface="Arial" panose="020B0604020202020204" pitchFamily="34" charset="0"/>
              </a:defRPr>
            </a:lvl5pPr>
            <a:lvl6pPr marL="2423823" indent="-220348" defTabSz="931887" eaLnBrk="0" fontAlgn="base" hangingPunct="0">
              <a:spcBef>
                <a:spcPct val="30000"/>
              </a:spcBef>
              <a:spcAft>
                <a:spcPct val="0"/>
              </a:spcAft>
              <a:defRPr sz="1200">
                <a:solidFill>
                  <a:schemeClr val="tx1"/>
                </a:solidFill>
                <a:latin typeface="Arial" panose="020B0604020202020204" pitchFamily="34" charset="0"/>
              </a:defRPr>
            </a:lvl6pPr>
            <a:lvl7pPr marL="2864518" indent="-220348" defTabSz="931887" eaLnBrk="0" fontAlgn="base" hangingPunct="0">
              <a:spcBef>
                <a:spcPct val="30000"/>
              </a:spcBef>
              <a:spcAft>
                <a:spcPct val="0"/>
              </a:spcAft>
              <a:defRPr sz="1200">
                <a:solidFill>
                  <a:schemeClr val="tx1"/>
                </a:solidFill>
                <a:latin typeface="Arial" panose="020B0604020202020204" pitchFamily="34" charset="0"/>
              </a:defRPr>
            </a:lvl7pPr>
            <a:lvl8pPr marL="3305213" indent="-220348" defTabSz="931887" eaLnBrk="0" fontAlgn="base" hangingPunct="0">
              <a:spcBef>
                <a:spcPct val="30000"/>
              </a:spcBef>
              <a:spcAft>
                <a:spcPct val="0"/>
              </a:spcAft>
              <a:defRPr sz="1200">
                <a:solidFill>
                  <a:schemeClr val="tx1"/>
                </a:solidFill>
                <a:latin typeface="Arial" panose="020B0604020202020204" pitchFamily="34" charset="0"/>
              </a:defRPr>
            </a:lvl8pPr>
            <a:lvl9pPr marL="3745908" indent="-220348" defTabSz="93188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0D8EF8-7814-4029-B638-02955359E33F}" type="slidenum">
              <a:rPr lang="en-US" altLang="en-US" sz="1300"/>
              <a:pPr>
                <a:spcBef>
                  <a:spcPct val="0"/>
                </a:spcBef>
              </a:pPr>
              <a:t>3</a:t>
            </a:fld>
            <a:endParaRPr lang="en-US" altLang="en-US" sz="13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More than 100 different human types have been characterized. </a:t>
            </a:r>
          </a:p>
          <a:p>
            <a:pPr eaLnBrk="1" hangingPunct="1"/>
            <a:r>
              <a:rPr lang="en-US" altLang="en-US" dirty="0">
                <a:latin typeface="Arial" panose="020B0604020202020204" pitchFamily="34" charset="0"/>
              </a:rPr>
              <a:t>Most</a:t>
            </a:r>
            <a:r>
              <a:rPr lang="en-US" altLang="en-US" baseline="0" dirty="0">
                <a:latin typeface="Arial" panose="020B0604020202020204" pitchFamily="34" charset="0"/>
              </a:rPr>
              <a:t> do not cause cancer.</a:t>
            </a:r>
          </a:p>
          <a:p>
            <a:pPr eaLnBrk="1" hangingPunct="1"/>
            <a:r>
              <a:rPr lang="en-US" altLang="en-US" baseline="0" dirty="0">
                <a:latin typeface="Arial" panose="020B0604020202020204" pitchFamily="34" charset="0"/>
              </a:rPr>
              <a:t>They cause </a:t>
            </a:r>
            <a:r>
              <a:rPr lang="en-US" altLang="en-US" dirty="0" err="1">
                <a:latin typeface="Arial" panose="020B0604020202020204" pitchFamily="34" charset="0"/>
              </a:rPr>
              <a:t>cause</a:t>
            </a:r>
            <a:r>
              <a:rPr lang="en-US" altLang="en-US" dirty="0">
                <a:latin typeface="Arial" panose="020B0604020202020204" pitchFamily="34" charset="0"/>
              </a:rPr>
              <a:t> genital warts, mildly abnormal Pap</a:t>
            </a:r>
            <a:r>
              <a:rPr lang="en-US" altLang="en-US" baseline="0" dirty="0">
                <a:latin typeface="Arial" panose="020B0604020202020204" pitchFamily="34" charset="0"/>
              </a:rPr>
              <a:t> smears, </a:t>
            </a:r>
            <a:r>
              <a:rPr lang="en-US" altLang="en-US" dirty="0">
                <a:latin typeface="Arial" panose="020B0604020202020204" pitchFamily="34" charset="0"/>
              </a:rPr>
              <a:t>growths</a:t>
            </a:r>
            <a:r>
              <a:rPr lang="en-US" altLang="en-US" baseline="0" dirty="0">
                <a:latin typeface="Arial" panose="020B0604020202020204" pitchFamily="34" charset="0"/>
              </a:rPr>
              <a:t> on the larynx</a:t>
            </a:r>
            <a:r>
              <a:rPr lang="en-US" altLang="en-US" dirty="0">
                <a:latin typeface="Arial" panose="020B0604020202020204" pitchFamily="34" charset="0"/>
              </a:rPr>
              <a:t>, skin</a:t>
            </a:r>
            <a:r>
              <a:rPr lang="en-US" altLang="en-US" baseline="0" dirty="0">
                <a:latin typeface="Arial" panose="020B0604020202020204" pitchFamily="34" charset="0"/>
              </a:rPr>
              <a:t> warts, or no </a:t>
            </a:r>
            <a:r>
              <a:rPr lang="en-US" altLang="en-US" dirty="0">
                <a:latin typeface="Arial" panose="020B0604020202020204" pitchFamily="34" charset="0"/>
              </a:rPr>
              <a:t>lesions at all. </a:t>
            </a:r>
            <a:r>
              <a:rPr lang="en-US" altLang="en-US" baseline="0" dirty="0">
                <a:latin typeface="Arial" panose="020B0604020202020204" pitchFamily="34" charset="0"/>
              </a:rPr>
              <a:t> </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About </a:t>
            </a:r>
            <a:r>
              <a:rPr lang="en-US" altLang="en-US" dirty="0">
                <a:latin typeface="Arial" panose="020B0604020202020204" pitchFamily="34" charset="0"/>
              </a:rPr>
              <a:t>15 types cause cancer.</a:t>
            </a:r>
            <a:r>
              <a:rPr lang="en-US" altLang="en-US" baseline="0" dirty="0">
                <a:latin typeface="Arial" panose="020B0604020202020204" pitchFamily="34" charset="0"/>
              </a:rPr>
              <a:t> Two </a:t>
            </a:r>
            <a:r>
              <a:rPr lang="en-US" altLang="en-US" dirty="0">
                <a:latin typeface="Arial" panose="020B0604020202020204" pitchFamily="34" charset="0"/>
              </a:rPr>
              <a:t>types that are prevented </a:t>
            </a:r>
            <a:r>
              <a:rPr lang="en-US" altLang="en-US" baseline="0" dirty="0">
                <a:latin typeface="Arial" panose="020B0604020202020204" pitchFamily="34" charset="0"/>
              </a:rPr>
              <a:t>by the original HPV vaccines, </a:t>
            </a:r>
            <a:r>
              <a:rPr lang="en-US" altLang="en-US" dirty="0">
                <a:latin typeface="Arial" panose="020B0604020202020204" pitchFamily="34" charset="0"/>
              </a:rPr>
              <a:t>16 and</a:t>
            </a:r>
            <a:r>
              <a:rPr lang="en-US" altLang="en-US" baseline="0" dirty="0">
                <a:latin typeface="Arial" panose="020B0604020202020204" pitchFamily="34" charset="0"/>
              </a:rPr>
              <a:t> 18, caused about 75% of cervical cancer in the US.</a:t>
            </a:r>
            <a:r>
              <a:rPr lang="en-US" altLang="en-US" dirty="0">
                <a:latin typeface="Arial" panose="020B0604020202020204" pitchFamily="34" charset="0"/>
              </a:rPr>
              <a:t> Cancer causing HPV types</a:t>
            </a:r>
            <a:r>
              <a:rPr lang="en-US" altLang="en-US" baseline="0" dirty="0">
                <a:latin typeface="Arial" panose="020B0604020202020204" pitchFamily="34" charset="0"/>
              </a:rPr>
              <a:t> also cause head and neck tumors as you’ll learn later in addition to anal, vaginal, vulvar and penile cancers.</a:t>
            </a:r>
            <a:endParaRPr lang="en-US" altLang="en-US" dirty="0">
              <a:latin typeface="Arial" panose="020B0604020202020204" pitchFamily="34" charset="0"/>
            </a:endParaRPr>
          </a:p>
        </p:txBody>
      </p:sp>
    </p:spTree>
    <p:extLst>
      <p:ext uri="{BB962C8B-B14F-4D97-AF65-F5344CB8AC3E}">
        <p14:creationId xmlns:p14="http://schemas.microsoft.com/office/powerpoint/2010/main" val="2605264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Studies consistently show that a strong recommendation from you is the single best predictor of vaccination for any vaccine, including HPV vaccine. In the 2013 NIS-Teen nearly 15% of parents who said that they would not be getting their child vaccinated against HPV in the next 12 months, identified not receiving a recommendation as one of the top reasons not to vaccinate. </a:t>
            </a:r>
          </a:p>
          <a:p>
            <a:endParaRPr lang="en-US" sz="1100"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33</a:t>
            </a:fld>
            <a:endParaRPr lang="en-US"/>
          </a:p>
        </p:txBody>
      </p:sp>
    </p:spTree>
    <p:extLst>
      <p:ext uri="{BB962C8B-B14F-4D97-AF65-F5344CB8AC3E}">
        <p14:creationId xmlns:p14="http://schemas.microsoft.com/office/powerpoint/2010/main" val="3278795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Parent Hesitancy – lack of knowledge and feeling the vaccine is not necessary</a:t>
            </a:r>
          </a:p>
          <a:p>
            <a:pPr marL="616894" lvl="1" indent="-168244">
              <a:buFont typeface="Arial" panose="020B0604020202020204" pitchFamily="34" charset="0"/>
              <a:buChar char="•"/>
            </a:pPr>
            <a:r>
              <a:rPr lang="en-US" dirty="0"/>
              <a:t>Delaying vaccinations  is a problem</a:t>
            </a:r>
            <a:r>
              <a:rPr lang="en-US" baseline="0" dirty="0"/>
              <a:t> because v</a:t>
            </a:r>
            <a:r>
              <a:rPr lang="en-US" dirty="0"/>
              <a:t>accination</a:t>
            </a:r>
            <a:r>
              <a:rPr lang="en-US" baseline="0" dirty="0"/>
              <a:t> helps ensure protection before potential risk of infections, which is the purpose of all vaccines and recommended timeline for HPV vaccine corresponds to the already existing series – Tdap and Meng – initiation of HPV during these visits because as teens age preventative care visits are less frequent. </a:t>
            </a:r>
          </a:p>
          <a:p>
            <a:pPr marL="616894" lvl="1" indent="-168244">
              <a:buFont typeface="Arial" panose="020B0604020202020204" pitchFamily="34" charset="0"/>
              <a:buChar char="•"/>
            </a:pPr>
            <a:endParaRPr lang="en-US" baseline="0" dirty="0"/>
          </a:p>
          <a:p>
            <a:pPr marL="616894" lvl="1" indent="-168244">
              <a:buFont typeface="Arial" panose="020B0604020202020204" pitchFamily="34" charset="0"/>
              <a:buChar char="•"/>
            </a:pPr>
            <a:endParaRPr lang="en-US" dirty="0"/>
          </a:p>
          <a:p>
            <a:r>
              <a:rPr lang="en-US" dirty="0"/>
              <a:t>2. Provider</a:t>
            </a:r>
            <a:r>
              <a:rPr lang="en-US" baseline="0" dirty="0"/>
              <a:t> recommendation practices – less emphasis than other routine adolescent vaccines</a:t>
            </a:r>
          </a:p>
          <a:p>
            <a:r>
              <a:rPr lang="en-US" baseline="0" dirty="0"/>
              <a:t>3. Accessibility – adolescents and young adults are less likely to seek out preventive care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34</a:t>
            </a:fld>
            <a:endParaRPr lang="en-US" dirty="0"/>
          </a:p>
        </p:txBody>
      </p:sp>
    </p:spTree>
    <p:extLst>
      <p:ext uri="{BB962C8B-B14F-4D97-AF65-F5344CB8AC3E}">
        <p14:creationId xmlns:p14="http://schemas.microsoft.com/office/powerpoint/2010/main" val="312053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Missed opportunities for vaccination – v</a:t>
            </a:r>
            <a:r>
              <a:rPr lang="en-US" dirty="0" err="1">
                <a:solidFill>
                  <a:srgbClr val="000000"/>
                </a:solidFill>
              </a:rPr>
              <a:t>accine</a:t>
            </a:r>
            <a:r>
              <a:rPr lang="en-US" dirty="0">
                <a:solidFill>
                  <a:srgbClr val="000000"/>
                </a:solidFill>
              </a:rPr>
              <a:t> not offered at acute care visits </a:t>
            </a:r>
          </a:p>
          <a:p>
            <a:r>
              <a:rPr lang="en-US" dirty="0"/>
              <a:t>No standard practice in place for recalling patients when due for a vaccine aka reminder recalls </a:t>
            </a:r>
          </a:p>
          <a:p>
            <a:r>
              <a:rPr lang="en-US" dirty="0"/>
              <a:t>Cost of the vaccination – including payment for vaccines outside the medical home and by out-of-network or non-physician providers . </a:t>
            </a:r>
          </a:p>
          <a:p>
            <a:r>
              <a:rPr lang="en-US" dirty="0"/>
              <a:t>Parents whose children start the HPV vaccine series may forget or might not be aware that their children need to receive 2- 3 separate doses of the vaccine.</a:t>
            </a:r>
          </a:p>
          <a:p>
            <a:r>
              <a:rPr lang="en-US" dirty="0"/>
              <a:t>Many parents who got their children vaccinated said they did so because a doctor recommended it.</a:t>
            </a:r>
          </a:p>
          <a:p>
            <a:endParaRPr lang="en-US" dirty="0"/>
          </a:p>
          <a:p>
            <a:r>
              <a:rPr lang="en-US" dirty="0"/>
              <a:t>https://www.ncbi.nlm.nih.gov/pmc/articles/PMC4716467/ </a:t>
            </a:r>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35</a:t>
            </a:fld>
            <a:endParaRPr lang="en-US" dirty="0"/>
          </a:p>
        </p:txBody>
      </p:sp>
    </p:spTree>
    <p:extLst>
      <p:ext uri="{BB962C8B-B14F-4D97-AF65-F5344CB8AC3E}">
        <p14:creationId xmlns:p14="http://schemas.microsoft.com/office/powerpoint/2010/main" val="1607718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with high HPV vaccination rates presented the vaccine as a routine adolescent</a:t>
            </a:r>
            <a:r>
              <a:rPr lang="en-US" baseline="0" dirty="0"/>
              <a:t> vaccine with proven safety to prevent cancer. </a:t>
            </a:r>
          </a:p>
          <a:p>
            <a:endParaRPr lang="en-US" baseline="0" dirty="0"/>
          </a:p>
          <a:p>
            <a:r>
              <a:rPr lang="en-US" baseline="0" dirty="0"/>
              <a:t>Capture community missed opportunities for vaccination </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36</a:t>
            </a:fld>
            <a:endParaRPr lang="en-US" dirty="0"/>
          </a:p>
        </p:txBody>
      </p:sp>
    </p:spTree>
    <p:extLst>
      <p:ext uri="{BB962C8B-B14F-4D97-AF65-F5344CB8AC3E}">
        <p14:creationId xmlns:p14="http://schemas.microsoft.com/office/powerpoint/2010/main" val="3430719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37</a:t>
            </a:fld>
            <a:endParaRPr lang="en-US"/>
          </a:p>
        </p:txBody>
      </p:sp>
    </p:spTree>
    <p:extLst>
      <p:ext uri="{BB962C8B-B14F-4D97-AF65-F5344CB8AC3E}">
        <p14:creationId xmlns:p14="http://schemas.microsoft.com/office/powerpoint/2010/main" val="2151998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348" y="4347148"/>
            <a:ext cx="5485804" cy="4113892"/>
          </a:xfrm>
        </p:spPr>
        <p:txBody>
          <a:bodyPr/>
          <a:lstStyle/>
          <a:p>
            <a:r>
              <a:rPr lang="en-US" b="1" dirty="0">
                <a:effectLst/>
              </a:rPr>
              <a:t>HPV Impact: </a:t>
            </a:r>
            <a:r>
              <a:rPr lang="en-US" dirty="0">
                <a:latin typeface="Arial" charset="0"/>
              </a:rPr>
              <a:t>The HPV Impact program helps track HPV-related Cervical pre-cancers to assess the effect of HPV vaccine before they become cancer. HPV Impact also tests tissue samples for different types of HPV to assess what types of HPV are common in Oregon. </a:t>
            </a:r>
          </a:p>
          <a:p>
            <a:r>
              <a:rPr lang="en-US" b="1" dirty="0">
                <a:effectLst/>
              </a:rPr>
              <a:t>The Oregon Immunization Program (OIP): </a:t>
            </a:r>
            <a:r>
              <a:rPr lang="en-US" dirty="0">
                <a:latin typeface="Arial" charset="0"/>
              </a:rPr>
              <a:t>The Oregon Immunization Program (OIP) works to reach and maintain high immunization rates in Oregon. This occurs through work with immunizing providers, partnership development and vaccine tracking. </a:t>
            </a:r>
          </a:p>
          <a:p>
            <a:r>
              <a:rPr lang="en-US" b="1" dirty="0">
                <a:latin typeface="Arial" charset="0"/>
              </a:rPr>
              <a:t>Vaccines for Children (VFC): </a:t>
            </a:r>
            <a:r>
              <a:rPr lang="en-US" dirty="0">
                <a:latin typeface="Arial" charset="0"/>
              </a:rPr>
              <a:t>OIP supplies HPV vaccine through the Vaccines for Children (VFC) program. VFC provides vaccines at no cost for qualified groups through age 18 years. Qualified groups include Medicaid-eligible, uninsured, American Indian/Alaskan Native and underinsured children and adolescents. About half of children in Oregon can get vaccines through VFC. </a:t>
            </a:r>
          </a:p>
          <a:p>
            <a:r>
              <a:rPr lang="en-US" b="1" dirty="0">
                <a:latin typeface="Arial" charset="0"/>
              </a:rPr>
              <a:t>ALERT: </a:t>
            </a:r>
            <a:r>
              <a:rPr lang="en-US" dirty="0">
                <a:latin typeface="Arial" charset="0"/>
              </a:rPr>
              <a:t>OIP tracks vaccine use in Oregon through the ALERT Immunization Information System (ALERT IIS). ALERT IIS includes immunization records for all people in Oregon. It tracks the number of HPV vaccine doses given in Oregon each year. ALERT IIS also tracks the total number of adolescents who get HPV vaccine each year. ALERT IIS reminds health care providers that HPV vaccine can be given as early as 9 years of age. ALERT IIS also helps health care providers know who needs HPV vaccine by showing when it is due. </a:t>
            </a:r>
            <a:endParaRPr lang="en-US" b="1" dirty="0">
              <a:effectLst/>
            </a:endParaRPr>
          </a:p>
          <a:p>
            <a:pPr defTabSz="897301">
              <a:defRPr/>
            </a:pPr>
            <a:r>
              <a:rPr lang="en-US" b="1" dirty="0">
                <a:effectLst/>
              </a:rPr>
              <a:t>The Oregon Youth Sexual Health Plan</a:t>
            </a:r>
            <a:r>
              <a:rPr lang="en-US" dirty="0">
                <a:effectLst/>
              </a:rPr>
              <a:t>, coordinated by the statewide Teen Pregnancy Prevention/Adolescent Sexual Health Partnership (TPP/SHP), a coalition of state, county and community advocates and non-profit organizations, is a holistic action plan to address all aspects of youth sexual health</a:t>
            </a:r>
          </a:p>
          <a:p>
            <a:pPr defTabSz="897301">
              <a:defRPr/>
            </a:pPr>
            <a:r>
              <a:rPr lang="en-US" b="1" dirty="0">
                <a:effectLst/>
              </a:rPr>
              <a:t>The Immunization Policy Advisory Team (IPAT), </a:t>
            </a:r>
            <a:r>
              <a:rPr lang="en-US" dirty="0">
                <a:effectLst/>
              </a:rPr>
              <a:t>established in 1999, advises the Oregon Public Health Immunization Program on the development, prioritization and implementation of immunization policy issues. Composed of voting members who are experts in immunization and/or policy fields and non-voting members from the Oregon Health Authority, IPAT strives to facilitate a sound, collaborative decision-making process around immunization issues facing Oregonians</a:t>
            </a:r>
          </a:p>
          <a:p>
            <a:pPr defTabSz="897301">
              <a:defRPr/>
            </a:pPr>
            <a:r>
              <a:rPr lang="en-US" b="1" dirty="0">
                <a:latin typeface="Arial" charset="0"/>
              </a:rPr>
              <a:t>Oregon School-Based Health Centers (SBHCs) </a:t>
            </a:r>
            <a:r>
              <a:rPr lang="en-US" dirty="0">
                <a:latin typeface="Arial" charset="0"/>
              </a:rPr>
              <a:t>are medical clinics that offer primary care services at schools. There are currently 68 certified SBHCs that provide clinical preventive services including immunizations and well-child visits. SBHCs are important and effective providers of HPV vaccinations to adolescents. Vaccine series completion rates among those who received the HPV vaccine at an SBHC are higher than the general population. </a:t>
            </a:r>
          </a:p>
          <a:p>
            <a:pPr defTabSz="897301">
              <a:defRPr/>
            </a:pPr>
            <a:r>
              <a:rPr lang="en-US" b="1" dirty="0">
                <a:effectLst/>
              </a:rPr>
              <a:t>The Breast and Cervical Cancer Treatment Program (BCCTP) </a:t>
            </a:r>
            <a:r>
              <a:rPr lang="en-US" dirty="0">
                <a:effectLst/>
              </a:rPr>
              <a:t>provides funding assistance to eligible women in need of cancer treatment. Women who qualify do not need to be enrolled in Breast and Cervical Cancer Screening Services in order to access BCCTP.</a:t>
            </a:r>
            <a:endParaRPr lang="en-US" dirty="0"/>
          </a:p>
          <a:p>
            <a:r>
              <a:rPr lang="en-US" b="1" dirty="0">
                <a:effectLst/>
              </a:rPr>
              <a:t>The Oregon Comprehensive Cancer Control Program (OCCCP) </a:t>
            </a:r>
            <a:r>
              <a:rPr lang="en-US" dirty="0">
                <a:effectLst/>
              </a:rPr>
              <a:t>works alongside other chronic disease prevention programs to support state and community initiatives through policy, systems and environmental approaches.  OCCCP works collaboratively with multiple public health, health system, community, and advocacy partners at the local, state, and federal levels to address the modifiable root causes of cancers, improving screening rates and community-clinical linkages for at-risk populations, and improve the health and quality of life for cancer survivors.</a:t>
            </a:r>
          </a:p>
          <a:p>
            <a:pPr defTabSz="897301">
              <a:defRPr/>
            </a:pPr>
            <a:r>
              <a:rPr lang="en-US" b="1" dirty="0">
                <a:latin typeface="Arial" charset="0"/>
              </a:rPr>
              <a:t>The Oregon State Cancer Registry (</a:t>
            </a:r>
            <a:r>
              <a:rPr lang="en-US" b="1" dirty="0" err="1">
                <a:latin typeface="Arial" charset="0"/>
              </a:rPr>
              <a:t>OSCaR</a:t>
            </a:r>
            <a:r>
              <a:rPr lang="en-US" b="1" dirty="0">
                <a:latin typeface="Arial" charset="0"/>
              </a:rPr>
              <a:t>): </a:t>
            </a:r>
            <a:r>
              <a:rPr lang="en-US" dirty="0" err="1">
                <a:latin typeface="Arial" charset="0"/>
              </a:rPr>
              <a:t>OSCaR</a:t>
            </a:r>
            <a:r>
              <a:rPr lang="en-US" dirty="0">
                <a:latin typeface="Arial" charset="0"/>
              </a:rPr>
              <a:t> is a statewide, population-based registry that collects and analyzes information about cancer diagnosed in Oregonians.  Reportable cancers include HPV-related cancers. </a:t>
            </a:r>
          </a:p>
          <a:p>
            <a:pPr defTabSz="897301">
              <a:defRPr/>
            </a:pPr>
            <a:r>
              <a:rPr lang="en-US" b="1" dirty="0" err="1">
                <a:latin typeface="Arial" charset="0"/>
              </a:rPr>
              <a:t>ScreenWise</a:t>
            </a:r>
            <a:r>
              <a:rPr lang="en-US" b="1" dirty="0">
                <a:latin typeface="Arial" charset="0"/>
              </a:rPr>
              <a:t>: </a:t>
            </a:r>
            <a:r>
              <a:rPr lang="en-US" dirty="0" err="1">
                <a:effectLst/>
              </a:rPr>
              <a:t>ScreenWise</a:t>
            </a:r>
            <a:r>
              <a:rPr lang="en-US" dirty="0">
                <a:effectLst/>
              </a:rPr>
              <a:t> is a statewide network of providers offering breast cancer, cervical cancer and heart disease screenings and diagnostic services to low income women living in Oregon. The </a:t>
            </a:r>
            <a:r>
              <a:rPr lang="en-US" dirty="0" err="1">
                <a:effectLst/>
              </a:rPr>
              <a:t>ScreenWise</a:t>
            </a:r>
            <a:r>
              <a:rPr lang="en-US" dirty="0">
                <a:effectLst/>
              </a:rPr>
              <a:t> mission is to reduce breast cancer, cervical cancer, heart disease and other chronic diseases by promoting early detection, screening, and risk reduction support.</a:t>
            </a:r>
            <a:endParaRPr lang="en-US" b="1" dirty="0">
              <a:effectLst/>
            </a:endParaRPr>
          </a:p>
          <a:p>
            <a:endParaRPr lang="en-US" dirty="0">
              <a:effectLst/>
            </a:endParaRPr>
          </a:p>
        </p:txBody>
      </p:sp>
      <p:sp>
        <p:nvSpPr>
          <p:cNvPr id="4" name="Slide Number Placeholder 3"/>
          <p:cNvSpPr>
            <a:spLocks noGrp="1"/>
          </p:cNvSpPr>
          <p:nvPr>
            <p:ph type="sldNum" sz="quarter" idx="10"/>
          </p:nvPr>
        </p:nvSpPr>
        <p:spPr/>
        <p:txBody>
          <a:bodyPr/>
          <a:lstStyle/>
          <a:p>
            <a:pPr defTabSz="914461" eaLnBrk="1" hangingPunct="1">
              <a:defRPr/>
            </a:pPr>
            <a:fld id="{52D12C36-17EB-459C-9146-2BC523D18A2F}" type="slidenum">
              <a:rPr lang="en-US" sz="1300">
                <a:solidFill>
                  <a:prstClr val="black"/>
                </a:solidFill>
                <a:latin typeface="Arial" panose="020B0604020202020204" pitchFamily="34" charset="0"/>
              </a:rPr>
              <a:pPr defTabSz="914461" eaLnBrk="1" hangingPunct="1">
                <a:defRPr/>
              </a:pPr>
              <a:t>39</a:t>
            </a:fld>
            <a:endParaRPr lang="en-US" sz="1300">
              <a:solidFill>
                <a:prstClr val="black"/>
              </a:solidFill>
              <a:latin typeface="Arial" panose="020B0604020202020204" pitchFamily="34" charset="0"/>
            </a:endParaRPr>
          </a:p>
        </p:txBody>
      </p:sp>
    </p:spTree>
    <p:extLst>
      <p:ext uri="{BB962C8B-B14F-4D97-AF65-F5344CB8AC3E}">
        <p14:creationId xmlns:p14="http://schemas.microsoft.com/office/powerpoint/2010/main" val="231213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40</a:t>
            </a:fld>
            <a:endParaRPr lang="en-US" dirty="0"/>
          </a:p>
        </p:txBody>
      </p:sp>
    </p:spTree>
    <p:extLst>
      <p:ext uri="{BB962C8B-B14F-4D97-AF65-F5344CB8AC3E}">
        <p14:creationId xmlns:p14="http://schemas.microsoft.com/office/powerpoint/2010/main" val="381675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insects animals plants and bacteria,</a:t>
            </a:r>
            <a:r>
              <a:rPr lang="en-US" baseline="0" dirty="0"/>
              <a:t> t</a:t>
            </a:r>
            <a:r>
              <a:rPr lang="en-US" dirty="0"/>
              <a:t>he many</a:t>
            </a:r>
            <a:r>
              <a:rPr lang="en-US" baseline="0" dirty="0"/>
              <a:t> interrelated p</a:t>
            </a:r>
            <a:r>
              <a:rPr lang="en-US" dirty="0"/>
              <a:t>apillomaviruses</a:t>
            </a:r>
            <a:r>
              <a:rPr lang="en-US" baseline="0" dirty="0"/>
              <a:t> are grouped into </a:t>
            </a:r>
            <a:r>
              <a:rPr lang="en-US" baseline="0" dirty="0" err="1"/>
              <a:t>genuses</a:t>
            </a:r>
            <a:r>
              <a:rPr lang="en-US" baseline="0" dirty="0"/>
              <a:t>, species. Human papillomavirus species A9 and A7 have the most cancer-causing types.</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4</a:t>
            </a:fld>
            <a:endParaRPr lang="en-US" altLang="en-US"/>
          </a:p>
        </p:txBody>
      </p:sp>
    </p:spTree>
    <p:extLst>
      <p:ext uri="{BB962C8B-B14F-4D97-AF65-F5344CB8AC3E}">
        <p14:creationId xmlns:p14="http://schemas.microsoft.com/office/powerpoint/2010/main" val="2232843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31836">
              <a:spcBef>
                <a:spcPct val="30000"/>
              </a:spcBef>
              <a:defRPr sz="1200">
                <a:solidFill>
                  <a:schemeClr val="tx1"/>
                </a:solidFill>
                <a:latin typeface="Arial" panose="020B0604020202020204" pitchFamily="34" charset="0"/>
              </a:defRPr>
            </a:lvl1pPr>
            <a:lvl2pPr marL="716090" indent="-275419" defTabSz="931836">
              <a:spcBef>
                <a:spcPct val="30000"/>
              </a:spcBef>
              <a:defRPr sz="1200">
                <a:solidFill>
                  <a:schemeClr val="tx1"/>
                </a:solidFill>
                <a:latin typeface="Arial" panose="020B0604020202020204" pitchFamily="34" charset="0"/>
              </a:defRPr>
            </a:lvl2pPr>
            <a:lvl3pPr marL="1101677" indent="-220336" defTabSz="931836">
              <a:spcBef>
                <a:spcPct val="30000"/>
              </a:spcBef>
              <a:defRPr sz="1200">
                <a:solidFill>
                  <a:schemeClr val="tx1"/>
                </a:solidFill>
                <a:latin typeface="Arial" panose="020B0604020202020204" pitchFamily="34" charset="0"/>
              </a:defRPr>
            </a:lvl3pPr>
            <a:lvl4pPr marL="1542347" indent="-220336" defTabSz="931836">
              <a:spcBef>
                <a:spcPct val="30000"/>
              </a:spcBef>
              <a:defRPr sz="1200">
                <a:solidFill>
                  <a:schemeClr val="tx1"/>
                </a:solidFill>
                <a:latin typeface="Arial" panose="020B0604020202020204" pitchFamily="34" charset="0"/>
              </a:defRPr>
            </a:lvl4pPr>
            <a:lvl5pPr marL="1983018" indent="-220336" defTabSz="931836">
              <a:spcBef>
                <a:spcPct val="30000"/>
              </a:spcBef>
              <a:defRPr sz="1200">
                <a:solidFill>
                  <a:schemeClr val="tx1"/>
                </a:solidFill>
                <a:latin typeface="Arial" panose="020B0604020202020204" pitchFamily="34" charset="0"/>
              </a:defRPr>
            </a:lvl5pPr>
            <a:lvl6pPr marL="2423689" indent="-220336" defTabSz="931836" eaLnBrk="0" fontAlgn="base" hangingPunct="0">
              <a:spcBef>
                <a:spcPct val="30000"/>
              </a:spcBef>
              <a:spcAft>
                <a:spcPct val="0"/>
              </a:spcAft>
              <a:defRPr sz="1200">
                <a:solidFill>
                  <a:schemeClr val="tx1"/>
                </a:solidFill>
                <a:latin typeface="Arial" panose="020B0604020202020204" pitchFamily="34" charset="0"/>
              </a:defRPr>
            </a:lvl6pPr>
            <a:lvl7pPr marL="2864360" indent="-220336" defTabSz="931836" eaLnBrk="0" fontAlgn="base" hangingPunct="0">
              <a:spcBef>
                <a:spcPct val="30000"/>
              </a:spcBef>
              <a:spcAft>
                <a:spcPct val="0"/>
              </a:spcAft>
              <a:defRPr sz="1200">
                <a:solidFill>
                  <a:schemeClr val="tx1"/>
                </a:solidFill>
                <a:latin typeface="Arial" panose="020B0604020202020204" pitchFamily="34" charset="0"/>
              </a:defRPr>
            </a:lvl7pPr>
            <a:lvl8pPr marL="3305030" indent="-220336" defTabSz="931836" eaLnBrk="0" fontAlgn="base" hangingPunct="0">
              <a:spcBef>
                <a:spcPct val="30000"/>
              </a:spcBef>
              <a:spcAft>
                <a:spcPct val="0"/>
              </a:spcAft>
              <a:defRPr sz="1200">
                <a:solidFill>
                  <a:schemeClr val="tx1"/>
                </a:solidFill>
                <a:latin typeface="Arial" panose="020B0604020202020204" pitchFamily="34" charset="0"/>
              </a:defRPr>
            </a:lvl8pPr>
            <a:lvl9pPr marL="3745701" indent="-220336" defTabSz="93183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0D8EF8-7814-4029-B638-02955359E33F}" type="slidenum">
              <a:rPr lang="en-US" altLang="en-US" sz="1300"/>
              <a:pPr>
                <a:spcBef>
                  <a:spcPct val="0"/>
                </a:spcBef>
              </a:pPr>
              <a:t>5</a:t>
            </a:fld>
            <a:endParaRPr lang="en-US" altLang="en-US" sz="13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More than 100 different human types have been characterized. </a:t>
            </a:r>
          </a:p>
          <a:p>
            <a:pPr eaLnBrk="1" hangingPunct="1"/>
            <a:r>
              <a:rPr lang="en-US" altLang="en-US" dirty="0">
                <a:latin typeface="Arial" panose="020B0604020202020204" pitchFamily="34" charset="0"/>
              </a:rPr>
              <a:t>Most</a:t>
            </a:r>
            <a:r>
              <a:rPr lang="en-US" altLang="en-US" baseline="0" dirty="0">
                <a:latin typeface="Arial" panose="020B0604020202020204" pitchFamily="34" charset="0"/>
              </a:rPr>
              <a:t> do not cause cancer.</a:t>
            </a:r>
          </a:p>
          <a:p>
            <a:pPr eaLnBrk="1" hangingPunct="1"/>
            <a:r>
              <a:rPr lang="en-US" altLang="en-US" baseline="0" dirty="0">
                <a:latin typeface="Arial" panose="020B0604020202020204" pitchFamily="34" charset="0"/>
              </a:rPr>
              <a:t>They cause </a:t>
            </a:r>
            <a:r>
              <a:rPr lang="en-US" altLang="en-US" dirty="0" err="1">
                <a:latin typeface="Arial" panose="020B0604020202020204" pitchFamily="34" charset="0"/>
              </a:rPr>
              <a:t>cause</a:t>
            </a:r>
            <a:r>
              <a:rPr lang="en-US" altLang="en-US" dirty="0">
                <a:latin typeface="Arial" panose="020B0604020202020204" pitchFamily="34" charset="0"/>
              </a:rPr>
              <a:t> genital warts, mildly abnormal Pap</a:t>
            </a:r>
            <a:r>
              <a:rPr lang="en-US" altLang="en-US" baseline="0" dirty="0">
                <a:latin typeface="Arial" panose="020B0604020202020204" pitchFamily="34" charset="0"/>
              </a:rPr>
              <a:t> smears, </a:t>
            </a:r>
            <a:r>
              <a:rPr lang="en-US" altLang="en-US" dirty="0">
                <a:latin typeface="Arial" panose="020B0604020202020204" pitchFamily="34" charset="0"/>
              </a:rPr>
              <a:t>growths</a:t>
            </a:r>
            <a:r>
              <a:rPr lang="en-US" altLang="en-US" baseline="0" dirty="0">
                <a:latin typeface="Arial" panose="020B0604020202020204" pitchFamily="34" charset="0"/>
              </a:rPr>
              <a:t> on the larynx</a:t>
            </a:r>
            <a:r>
              <a:rPr lang="en-US" altLang="en-US" dirty="0">
                <a:latin typeface="Arial" panose="020B0604020202020204" pitchFamily="34" charset="0"/>
              </a:rPr>
              <a:t>, skin</a:t>
            </a:r>
            <a:r>
              <a:rPr lang="en-US" altLang="en-US" baseline="0" dirty="0">
                <a:latin typeface="Arial" panose="020B0604020202020204" pitchFamily="34" charset="0"/>
              </a:rPr>
              <a:t> warts, or no </a:t>
            </a:r>
            <a:r>
              <a:rPr lang="en-US" altLang="en-US" dirty="0">
                <a:latin typeface="Arial" panose="020B0604020202020204" pitchFamily="34" charset="0"/>
              </a:rPr>
              <a:t>lesions at all. </a:t>
            </a:r>
            <a:r>
              <a:rPr lang="en-US" altLang="en-US" baseline="0" dirty="0">
                <a:latin typeface="Arial" panose="020B0604020202020204" pitchFamily="34" charset="0"/>
              </a:rPr>
              <a:t> </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About </a:t>
            </a:r>
            <a:r>
              <a:rPr lang="en-US" altLang="en-US" dirty="0">
                <a:latin typeface="Arial" panose="020B0604020202020204" pitchFamily="34" charset="0"/>
              </a:rPr>
              <a:t>15 types cause cancer.</a:t>
            </a:r>
            <a:r>
              <a:rPr lang="en-US" altLang="en-US" baseline="0" dirty="0">
                <a:latin typeface="Arial" panose="020B0604020202020204" pitchFamily="34" charset="0"/>
              </a:rPr>
              <a:t> Two </a:t>
            </a:r>
            <a:r>
              <a:rPr lang="en-US" altLang="en-US" dirty="0">
                <a:latin typeface="Arial" panose="020B0604020202020204" pitchFamily="34" charset="0"/>
              </a:rPr>
              <a:t>types that are prevented </a:t>
            </a:r>
            <a:r>
              <a:rPr lang="en-US" altLang="en-US" baseline="0" dirty="0">
                <a:latin typeface="Arial" panose="020B0604020202020204" pitchFamily="34" charset="0"/>
              </a:rPr>
              <a:t>by the original HPV vaccines, </a:t>
            </a:r>
            <a:r>
              <a:rPr lang="en-US" altLang="en-US" dirty="0">
                <a:latin typeface="Arial" panose="020B0604020202020204" pitchFamily="34" charset="0"/>
              </a:rPr>
              <a:t>16 and</a:t>
            </a:r>
            <a:r>
              <a:rPr lang="en-US" altLang="en-US" baseline="0" dirty="0">
                <a:latin typeface="Arial" panose="020B0604020202020204" pitchFamily="34" charset="0"/>
              </a:rPr>
              <a:t> 18, caused about 75% of cervical cancer in the US.</a:t>
            </a:r>
            <a:r>
              <a:rPr lang="en-US" altLang="en-US" dirty="0">
                <a:latin typeface="Arial" panose="020B0604020202020204" pitchFamily="34" charset="0"/>
              </a:rPr>
              <a:t> Cancer causing HPV types</a:t>
            </a:r>
            <a:r>
              <a:rPr lang="en-US" altLang="en-US" baseline="0" dirty="0">
                <a:latin typeface="Arial" panose="020B0604020202020204" pitchFamily="34" charset="0"/>
              </a:rPr>
              <a:t> also cause head and neck tumors as you’ll learn later in addition to anal, vaginal, vulvar and penile cancers.</a:t>
            </a:r>
            <a:endParaRPr lang="en-US" altLang="en-US" dirty="0">
              <a:latin typeface="Arial" panose="020B0604020202020204" pitchFamily="34" charset="0"/>
            </a:endParaRPr>
          </a:p>
        </p:txBody>
      </p:sp>
    </p:spTree>
    <p:extLst>
      <p:ext uri="{BB962C8B-B14F-4D97-AF65-F5344CB8AC3E}">
        <p14:creationId xmlns:p14="http://schemas.microsoft.com/office/powerpoint/2010/main" val="3211360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shows the number of HPV-Associated Cancer cases that were diagnosed and reported each year in United States from 2010 to 2014 (the most recent 5-year period with available data) by sex, cancer type, and HPV-type.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Cancer registries do not routinely collect data on whether HPV is in the cancer tissue. So, to estimate the number of HPV-associated cancers, researchers look at cancer in parts of the body and cancer cell types that are likely to be caused by HPV. These include all carcinomas of the cervix and squamous cell carcinomas of the vagina, vulva, penis, anus</a:t>
            </a:r>
            <a:r>
              <a:rPr lang="en-US" sz="1200" kern="1200" baseline="0" dirty="0">
                <a:solidFill>
                  <a:schemeClr val="tx1"/>
                </a:solidFill>
                <a:effectLst/>
                <a:latin typeface="+mn-lt"/>
                <a:ea typeface="+mn-ea"/>
                <a:cs typeface="+mn-cs"/>
              </a:rPr>
              <a:t> (including rectal squamous cell carcinomas), and </a:t>
            </a:r>
            <a:r>
              <a:rPr lang="en-US" sz="1200" kern="1200" dirty="0">
                <a:solidFill>
                  <a:schemeClr val="tx1"/>
                </a:solidFill>
                <a:effectLst/>
                <a:latin typeface="+mn-lt"/>
                <a:ea typeface="+mn-ea"/>
                <a:cs typeface="+mn-cs"/>
              </a:rPr>
              <a:t>oropharynx, which is the back of the throat, including the base of the tongue and the tonsils. Additionally, in this analysis, all cancers were microscopically confirmed.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CDC study published in 2016 used population-based data to genotype HPV types from cancer tissue. These data are used to estimate the percentage of these cancers that are probably caused by HPV, what we call HPV-attributable cancers.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graph shows the total number of HPV-associated cancers and uses the attributable fractions from the genotyping study to estimate the number probably caused by HPV types. HPV types were grouped as 16/18 (the dark blue bar), other high risk types 31/33/45/52/58 (the medium blue bar), and other HPV types (light blue bar). The white bar means that HPV DNA was not detected.</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a:t>
            </a:fld>
            <a:endParaRPr lang="en-US"/>
          </a:p>
        </p:txBody>
      </p:sp>
    </p:spTree>
    <p:extLst>
      <p:ext uri="{BB962C8B-B14F-4D97-AF65-F5344CB8AC3E}">
        <p14:creationId xmlns:p14="http://schemas.microsoft.com/office/powerpoint/2010/main" val="124423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graph shows the</a:t>
            </a:r>
            <a:r>
              <a:rPr lang="en-US" sz="1200" kern="1200" baseline="0" dirty="0">
                <a:solidFill>
                  <a:schemeClr val="tx1"/>
                </a:solidFill>
                <a:effectLst/>
                <a:latin typeface="+mn-lt"/>
                <a:ea typeface="+mn-ea"/>
                <a:cs typeface="+mn-cs"/>
              </a:rPr>
              <a:t> incidence of all HPV-associated cancers (</a:t>
            </a:r>
            <a:r>
              <a:rPr lang="en-US" sz="1200" dirty="0">
                <a:solidFill>
                  <a:schemeClr val="tx1"/>
                </a:solidFill>
                <a:latin typeface="+mn-lt"/>
              </a:rPr>
              <a:t>all carcinomas of the cervix and squamous cell carcinomas of the vagina, vulva, penis, anus [including rectal squamous</a:t>
            </a:r>
            <a:r>
              <a:rPr lang="en-US" sz="1200" baseline="0" dirty="0">
                <a:solidFill>
                  <a:schemeClr val="tx1"/>
                </a:solidFill>
                <a:latin typeface="+mn-lt"/>
              </a:rPr>
              <a:t> cell carcinomas]</a:t>
            </a:r>
            <a:r>
              <a:rPr lang="en-US" sz="1200" dirty="0">
                <a:solidFill>
                  <a:schemeClr val="tx1"/>
                </a:solidFill>
                <a:latin typeface="+mn-lt"/>
              </a:rPr>
              <a:t>, and oropharynx) by sex, race and ethnicity. </a:t>
            </a:r>
            <a:r>
              <a:rPr lang="en-US" sz="1200" dirty="0">
                <a:solidFill>
                  <a:schemeClr val="tx1"/>
                </a:solidFill>
                <a:effectLst/>
                <a:latin typeface="+mn-lt"/>
              </a:rPr>
              <a:t>“Incidence rate” means how many people out of a given number get the disease each year. Incidence rates of HPV-associated cancers varied by sex and race or ethnic group. </a:t>
            </a:r>
            <a:r>
              <a:rPr lang="en-US" sz="1200" dirty="0">
                <a:solidFill>
                  <a:schemeClr val="tx1"/>
                </a:solidFill>
                <a:latin typeface="+mn-lt"/>
              </a:rPr>
              <a:t>The</a:t>
            </a:r>
            <a:r>
              <a:rPr lang="en-US" sz="1200" baseline="0" dirty="0">
                <a:solidFill>
                  <a:schemeClr val="tx1"/>
                </a:solidFill>
                <a:latin typeface="+mn-lt"/>
              </a:rPr>
              <a:t> rate for women is shown in the solid bar and the rate for men is shown in the hatched bar.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mn-lt"/>
              </a:rPr>
              <a:t>In each race/ethnic group, women had higher rates than 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mn-lt"/>
              </a:rPr>
              <a:t>Among women, blacks and whites had higher rates and Asian/Pacific Islanders had lower rates compared with other racial groups</a:t>
            </a:r>
            <a:r>
              <a:rPr lang="en-US" sz="1200" u="none" baseline="0" dirty="0">
                <a:solidFill>
                  <a:schemeClr val="tx1"/>
                </a:solidFill>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mn-lt"/>
              </a:rPr>
              <a:t>Among men, whites had the highest rates and Asian/Pacific Islanders had the lowest rates compared with other racial groups </a:t>
            </a:r>
            <a:r>
              <a:rPr lang="en-US" sz="1200" u="none" baseline="0" dirty="0">
                <a:solidFill>
                  <a:schemeClr val="tx1"/>
                </a:solidFill>
                <a:latin typeface="+mn-lt"/>
              </a:rPr>
              <a:t>and non-</a:t>
            </a:r>
            <a:r>
              <a:rPr lang="en-US" sz="1200" u="none" baseline="0" dirty="0">
                <a:solidFill>
                  <a:srgbClr val="FFFF00"/>
                </a:solidFill>
                <a:latin typeface="+mn-lt"/>
              </a:rPr>
              <a:t>Hispanics had higher rates than Hispanics.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9</a:t>
            </a:fld>
            <a:endParaRPr lang="en-US"/>
          </a:p>
        </p:txBody>
      </p:sp>
    </p:spTree>
    <p:extLst>
      <p:ext uri="{BB962C8B-B14F-4D97-AF65-F5344CB8AC3E}">
        <p14:creationId xmlns:p14="http://schemas.microsoft.com/office/powerpoint/2010/main" val="1969315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Oregon State Cancer Registry 2014-2015 data. </a:t>
            </a:r>
          </a:p>
          <a:p>
            <a:endParaRPr lang="en-US" dirty="0"/>
          </a:p>
          <a:p>
            <a:r>
              <a:rPr lang="en-US" dirty="0"/>
              <a:t>Site and histology code</a:t>
            </a:r>
          </a:p>
          <a:p>
            <a:pPr defTabSz="897301">
              <a:defRPr/>
            </a:pPr>
            <a:r>
              <a:rPr lang="en-US" dirty="0"/>
              <a:t>Cervix: Site (C53.0-53.9), histology (8010-8671, 8940-8941)</a:t>
            </a:r>
          </a:p>
          <a:p>
            <a:pPr defTabSz="897301">
              <a:defRPr/>
            </a:pPr>
            <a:r>
              <a:rPr lang="en-US" dirty="0"/>
              <a:t>Vagina: Site (C52.9), histology (8050-8084, 8120-8131 )</a:t>
            </a:r>
            <a:br>
              <a:rPr lang="en-US" dirty="0"/>
            </a:br>
            <a:r>
              <a:rPr lang="en-US" dirty="0"/>
              <a:t>Vulva: Site ( C51.0-C51.9), histology (8050-8084, 8120-8131 )</a:t>
            </a:r>
          </a:p>
          <a:p>
            <a:pPr defTabSz="897301">
              <a:defRPr/>
            </a:pPr>
            <a:r>
              <a:rPr lang="en-US" dirty="0" err="1"/>
              <a:t>Ano</a:t>
            </a:r>
            <a:r>
              <a:rPr lang="en-US" dirty="0"/>
              <a:t>-rectal: Site (C21.0-21.8, C20.9, histology (8050-8084, 8120-8131 )</a:t>
            </a:r>
          </a:p>
          <a:p>
            <a:pPr defTabSz="897301">
              <a:defRPr/>
            </a:pPr>
            <a:r>
              <a:rPr lang="en-US" dirty="0"/>
              <a:t>Penis: site (C60.0-C60.9), histology (8050-8084, 8120-8131 )</a:t>
            </a:r>
          </a:p>
          <a:p>
            <a:pPr defTabSz="897301">
              <a:defRPr/>
            </a:pPr>
            <a:r>
              <a:rPr lang="en-US" dirty="0"/>
              <a:t>Oropharynx:  (C01.9, C02.4, C09.0-09.9, C14.2, C02.8, C10.2, C10.8, C10.9, C14.0, C14.8), histology (8050-8084, 8120-8131)</a:t>
            </a:r>
          </a:p>
          <a:p>
            <a:pPr defTabSz="897301">
              <a:defRPr/>
            </a:pPr>
            <a:endParaRPr lang="en-US" dirty="0"/>
          </a:p>
          <a:p>
            <a:pPr defTabSz="897301">
              <a:defRPr/>
            </a:pPr>
            <a:r>
              <a:rPr lang="en-US" dirty="0"/>
              <a:t>Oropharyngeal site include base of tongue and lingual tonsil, tonsil (including </a:t>
            </a:r>
            <a:r>
              <a:rPr lang="en-US" dirty="0" err="1"/>
              <a:t>waldeyer</a:t>
            </a:r>
            <a:r>
              <a:rPr lang="en-US" dirty="0"/>
              <a:t> ring) and other oropharynx site</a:t>
            </a:r>
          </a:p>
          <a:p>
            <a:pPr defTabSz="897301">
              <a:defRPr/>
            </a:pPr>
            <a:r>
              <a:rPr lang="en-US" dirty="0" err="1"/>
              <a:t>Ano</a:t>
            </a:r>
            <a:r>
              <a:rPr lang="en-US" dirty="0"/>
              <a:t>-rectal site includes rectum, anus, anal canal, </a:t>
            </a:r>
            <a:r>
              <a:rPr lang="en-US" dirty="0" err="1"/>
              <a:t>cloacogenic</a:t>
            </a:r>
            <a:r>
              <a:rPr lang="en-US" dirty="0"/>
              <a:t> zone, and overlapping lesion of rectum, anus and anal canal. </a:t>
            </a:r>
          </a:p>
          <a:p>
            <a:pPr defTabSz="897301">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10</a:t>
            </a:fld>
            <a:endParaRPr lang="en-US" dirty="0"/>
          </a:p>
        </p:txBody>
      </p:sp>
    </p:spTree>
    <p:extLst>
      <p:ext uri="{BB962C8B-B14F-4D97-AF65-F5344CB8AC3E}">
        <p14:creationId xmlns:p14="http://schemas.microsoft.com/office/powerpoint/2010/main" val="2268201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9" descr="ohamaster_dark"/>
          <p:cNvPicPr>
            <a:picLocks noChangeAspect="1" noChangeArrowheads="1"/>
          </p:cNvPicPr>
          <p:nvPr userDrawn="1"/>
        </p:nvPicPr>
        <p:blipFill>
          <a:blip r:embed="rId2" cstate="print"/>
          <a:srcRect/>
          <a:stretch>
            <a:fillRect/>
          </a:stretch>
        </p:blipFill>
        <p:spPr bwMode="auto">
          <a:xfrm>
            <a:off x="152400" y="203200"/>
            <a:ext cx="8839200" cy="6519863"/>
          </a:xfrm>
          <a:prstGeom prst="rect">
            <a:avLst/>
          </a:prstGeom>
          <a:noFill/>
        </p:spPr>
      </p:pic>
      <p:sp>
        <p:nvSpPr>
          <p:cNvPr id="2" name="Title 1"/>
          <p:cNvSpPr>
            <a:spLocks noGrp="1"/>
          </p:cNvSpPr>
          <p:nvPr>
            <p:ph type="ctrTitle"/>
          </p:nvPr>
        </p:nvSpPr>
        <p:spPr>
          <a:xfrm>
            <a:off x="685800" y="1143000"/>
            <a:ext cx="7772400" cy="1470025"/>
          </a:xfrm>
        </p:spPr>
        <p:txBody>
          <a:bodyPr/>
          <a:lstStyle>
            <a:lvl1pPr>
              <a:defRPr>
                <a:solidFill>
                  <a:srgbClr val="F59F41"/>
                </a:solidFill>
              </a:defRPr>
            </a:lvl1pPr>
          </a:lstStyle>
          <a:p>
            <a:r>
              <a:rPr lang="en-US" dirty="0"/>
              <a:t>Click to edit Master title style</a:t>
            </a:r>
          </a:p>
        </p:txBody>
      </p:sp>
      <p:sp>
        <p:nvSpPr>
          <p:cNvPr id="3" name="Subtitle 2"/>
          <p:cNvSpPr>
            <a:spLocks noGrp="1"/>
          </p:cNvSpPr>
          <p:nvPr>
            <p:ph type="subTitle" idx="1"/>
          </p:nvPr>
        </p:nvSpPr>
        <p:spPr>
          <a:xfrm>
            <a:off x="1371600" y="28987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3CDF35-806D-4AC2-90E2-85399945035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59F4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4618945-C797-4CEC-A6A8-938CE0F7F9F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131C13F-9E47-4291-880C-0C13D35784D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A0C1DF3-CC48-4C15-AF66-2B362ECCCE7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2B1178F-F042-44C0-B78B-C67AC549CEB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6440A01-A779-4B1C-BA73-8B92521CA51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250"/>
              </a:lnSpc>
              <a:defRPr sz="21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825">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643005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10" descr="ohapg2_dark2"/>
          <p:cNvPicPr>
            <a:picLocks noChangeAspect="1" noChangeArrowheads="1"/>
          </p:cNvPicPr>
          <p:nvPr userDrawn="1"/>
        </p:nvPicPr>
        <p:blipFill>
          <a:blip r:embed="rId2" cstate="print"/>
          <a:srcRect/>
          <a:stretch>
            <a:fillRect/>
          </a:stretch>
        </p:blipFill>
        <p:spPr bwMode="auto">
          <a:xfrm>
            <a:off x="0" y="0"/>
            <a:ext cx="9144000" cy="6642100"/>
          </a:xfrm>
          <a:prstGeom prst="rect">
            <a:avLst/>
          </a:prstGeom>
          <a:noFill/>
        </p:spPr>
      </p:pic>
      <p:sp>
        <p:nvSpPr>
          <p:cNvPr id="8" name="Rectangle 9"/>
          <p:cNvSpPr>
            <a:spLocks noChangeArrowheads="1"/>
          </p:cNvSpPr>
          <p:nvPr userDrawn="1"/>
        </p:nvSpPr>
        <p:spPr bwMode="auto">
          <a:xfrm>
            <a:off x="266700" y="6172200"/>
            <a:ext cx="3505200" cy="247650"/>
          </a:xfrm>
          <a:prstGeom prst="rect">
            <a:avLst/>
          </a:prstGeom>
          <a:noFill/>
          <a:ln w="9525">
            <a:noFill/>
            <a:miter lim="800000"/>
            <a:headEnd/>
            <a:tailEnd/>
          </a:ln>
          <a:effectLst/>
        </p:spPr>
        <p:txBody>
          <a:bodyPr/>
          <a:lstStyle/>
          <a:p>
            <a:pPr algn="l"/>
            <a:r>
              <a:rPr lang="en-US" sz="1200" dirty="0">
                <a:solidFill>
                  <a:schemeClr val="tx1"/>
                </a:solidFill>
              </a:rPr>
              <a:t>Public Health Division</a:t>
            </a:r>
          </a:p>
        </p:txBody>
      </p:sp>
      <p:sp>
        <p:nvSpPr>
          <p:cNvPr id="9" name="Rectangle 11"/>
          <p:cNvSpPr txBox="1">
            <a:spLocks noChangeArrowheads="1"/>
          </p:cNvSpPr>
          <p:nvPr userDrawn="1"/>
        </p:nvSpPr>
        <p:spPr bwMode="auto">
          <a:xfrm>
            <a:off x="3048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2399441-5DE6-47CC-976A-5DDB8A42EF5F}"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p:txBody>
          <a:bodyPr/>
          <a:lstStyle>
            <a:lvl1pPr>
              <a:defRPr>
                <a:solidFill>
                  <a:srgbClr val="F59F4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477000"/>
            <a:ext cx="2895600" cy="381000"/>
          </a:xfrm>
          <a:ln/>
        </p:spPr>
        <p:txBody>
          <a:bodyPr/>
          <a:lstStyle>
            <a:lvl1pPr>
              <a:defRPr lang="en-US" dirty="0"/>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55413F-F936-4E71-AB96-8D466C03687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9811B95-0692-4AB7-8173-63651614478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94ACE12-0D53-4155-B61D-35ED2FF471A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E06755-DCFF-4B46-8B72-DFE9EBA3FD9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C6F0AC8-EC2C-4135-9651-2DEFA5921C4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59F41"/>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33D55FB-C717-47DA-999F-20B0E3B1A38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F59F4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5C3253B-F26D-4907-ABFB-2C256BB1A74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A"/>
            </a:gs>
          </a:gsLst>
          <a:path path="rect">
            <a:fillToRect l="100000" t="100000"/>
          </a:path>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8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US" dirty="0"/>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pitchFamily="18" charset="0"/>
              </a:defRPr>
            </a:lvl1pPr>
          </a:lstStyle>
          <a:p>
            <a:pPr>
              <a:defRPr/>
            </a:pPr>
            <a:endParaRPr lang="en-US" dirty="0"/>
          </a:p>
        </p:txBody>
      </p:sp>
      <p:sp>
        <p:nvSpPr>
          <p:cNvPr id="78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pitchFamily="18" charset="0"/>
              </a:defRPr>
            </a:lvl1pPr>
          </a:lstStyle>
          <a:p>
            <a:pPr>
              <a:defRPr/>
            </a:pPr>
            <a:fld id="{FFB6DD79-AC07-4EBB-8FE6-44B621E5CC72}"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ctr" rtl="0" eaLnBrk="0" fontAlgn="base" hangingPunct="0">
        <a:spcBef>
          <a:spcPct val="0"/>
        </a:spcBef>
        <a:spcAft>
          <a:spcPct val="0"/>
        </a:spcAft>
        <a:defRPr sz="4000" b="1">
          <a:solidFill>
            <a:srgbClr val="F59F41"/>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0" fontAlgn="base" hangingPunct="0">
        <a:spcBef>
          <a:spcPct val="0"/>
        </a:spcBef>
        <a:spcAft>
          <a:spcPct val="0"/>
        </a:spcAft>
        <a:defRPr sz="4000" b="1">
          <a:solidFill>
            <a:schemeClr val="tx2"/>
          </a:solidFill>
          <a:latin typeface="Arial" charset="0"/>
        </a:defRPr>
      </a:lvl6pPr>
      <a:lvl7pPr marL="914400" algn="ctr" rtl="0" eaLnBrk="0" fontAlgn="base" hangingPunct="0">
        <a:spcBef>
          <a:spcPct val="0"/>
        </a:spcBef>
        <a:spcAft>
          <a:spcPct val="0"/>
        </a:spcAft>
        <a:defRPr sz="4000" b="1">
          <a:solidFill>
            <a:schemeClr val="tx2"/>
          </a:solidFill>
          <a:latin typeface="Arial" charset="0"/>
        </a:defRPr>
      </a:lvl7pPr>
      <a:lvl8pPr marL="1371600" algn="ctr" rtl="0" eaLnBrk="0" fontAlgn="base" hangingPunct="0">
        <a:spcBef>
          <a:spcPct val="0"/>
        </a:spcBef>
        <a:spcAft>
          <a:spcPct val="0"/>
        </a:spcAft>
        <a:defRPr sz="4000" b="1">
          <a:solidFill>
            <a:schemeClr val="tx2"/>
          </a:solidFill>
          <a:latin typeface="Arial" charset="0"/>
        </a:defRPr>
      </a:lvl8pPr>
      <a:lvl9pPr marL="1828800" algn="ctr" rtl="0" eaLnBrk="0" fontAlgn="base" hangingPunct="0">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FFFF99"/>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99"/>
          </a:solidFill>
          <a:latin typeface="+mn-lt"/>
        </a:defRPr>
      </a:lvl2pPr>
      <a:lvl3pPr marL="1143000" indent="-228600" algn="l" rtl="0" eaLnBrk="0" fontAlgn="base" hangingPunct="0">
        <a:spcBef>
          <a:spcPct val="20000"/>
        </a:spcBef>
        <a:spcAft>
          <a:spcPct val="0"/>
        </a:spcAft>
        <a:buChar char="•"/>
        <a:defRPr sz="2400">
          <a:solidFill>
            <a:srgbClr val="FFFF99"/>
          </a:solidFill>
          <a:latin typeface="+mn-lt"/>
        </a:defRPr>
      </a:lvl3pPr>
      <a:lvl4pPr marL="1600200" indent="-228600" algn="l" rtl="0" eaLnBrk="0" fontAlgn="base" hangingPunct="0">
        <a:spcBef>
          <a:spcPct val="20000"/>
        </a:spcBef>
        <a:spcAft>
          <a:spcPct val="0"/>
        </a:spcAft>
        <a:buChar char="–"/>
        <a:defRPr sz="2000">
          <a:solidFill>
            <a:srgbClr val="FFFF99"/>
          </a:solidFill>
          <a:latin typeface="+mn-lt"/>
        </a:defRPr>
      </a:lvl4pPr>
      <a:lvl5pPr marL="2057400" indent="-228600" algn="l" rtl="0" eaLnBrk="0" fontAlgn="base" hangingPunct="0">
        <a:spcBef>
          <a:spcPct val="20000"/>
        </a:spcBef>
        <a:spcAft>
          <a:spcPct val="0"/>
        </a:spcAft>
        <a:buChar char="»"/>
        <a:defRPr sz="2000">
          <a:solidFill>
            <a:srgbClr val="FFFF99"/>
          </a:solidFill>
          <a:latin typeface="+mn-lt"/>
        </a:defRPr>
      </a:lvl5pPr>
      <a:lvl6pPr marL="2514600" indent="-228600" algn="l" rtl="0" eaLnBrk="0" fontAlgn="base" hangingPunct="0">
        <a:spcBef>
          <a:spcPct val="20000"/>
        </a:spcBef>
        <a:spcAft>
          <a:spcPct val="0"/>
        </a:spcAft>
        <a:buChar char="»"/>
        <a:defRPr sz="2000">
          <a:solidFill>
            <a:srgbClr val="FFFF99"/>
          </a:solidFill>
          <a:latin typeface="+mn-lt"/>
        </a:defRPr>
      </a:lvl6pPr>
      <a:lvl7pPr marL="2971800" indent="-228600" algn="l" rtl="0" eaLnBrk="0" fontAlgn="base" hangingPunct="0">
        <a:spcBef>
          <a:spcPct val="20000"/>
        </a:spcBef>
        <a:spcAft>
          <a:spcPct val="0"/>
        </a:spcAft>
        <a:buChar char="»"/>
        <a:defRPr sz="2000">
          <a:solidFill>
            <a:srgbClr val="FFFF99"/>
          </a:solidFill>
          <a:latin typeface="+mn-lt"/>
        </a:defRPr>
      </a:lvl7pPr>
      <a:lvl8pPr marL="3429000" indent="-228600" algn="l" rtl="0" eaLnBrk="0" fontAlgn="base" hangingPunct="0">
        <a:spcBef>
          <a:spcPct val="20000"/>
        </a:spcBef>
        <a:spcAft>
          <a:spcPct val="0"/>
        </a:spcAft>
        <a:buChar char="»"/>
        <a:defRPr sz="2000">
          <a:solidFill>
            <a:srgbClr val="FFFF99"/>
          </a:solidFill>
          <a:latin typeface="+mn-lt"/>
        </a:defRPr>
      </a:lvl8pPr>
      <a:lvl9pPr marL="3886200" indent="-228600" algn="l" rtl="0" eaLnBrk="0" fontAlgn="base" hangingPunct="0">
        <a:spcBef>
          <a:spcPct val="20000"/>
        </a:spcBef>
        <a:spcAft>
          <a:spcPct val="0"/>
        </a:spcAft>
        <a:buChar char="»"/>
        <a:defRPr sz="2000">
          <a:solidFill>
            <a:srgbClr val="FFFF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dc.gov/cancer/hpv/statistics"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cdc.gov/cancer/hpv/statist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52400" y="457200"/>
            <a:ext cx="8991600" cy="2209800"/>
          </a:xfrm>
        </p:spPr>
        <p:txBody>
          <a:bodyPr/>
          <a:lstStyle/>
          <a:p>
            <a:pPr>
              <a:lnSpc>
                <a:spcPct val="125000"/>
              </a:lnSpc>
            </a:pPr>
            <a:r>
              <a:rPr lang="en-US" sz="3800" dirty="0"/>
              <a:t>Preventing HPV-Associated Cancers:</a:t>
            </a:r>
            <a:br>
              <a:rPr lang="en-US" sz="3800" dirty="0"/>
            </a:br>
            <a:r>
              <a:rPr lang="en-US" sz="3800" dirty="0"/>
              <a:t>Increasing Teen HPV Vaccination </a:t>
            </a:r>
            <a:br>
              <a:rPr lang="en-US" dirty="0"/>
            </a:br>
            <a:endParaRPr lang="en-US" dirty="0"/>
          </a:p>
        </p:txBody>
      </p:sp>
      <p:sp>
        <p:nvSpPr>
          <p:cNvPr id="11267" name="Text Box 11"/>
          <p:cNvSpPr txBox="1">
            <a:spLocks noChangeArrowheads="1"/>
          </p:cNvSpPr>
          <p:nvPr/>
        </p:nvSpPr>
        <p:spPr bwMode="auto">
          <a:xfrm>
            <a:off x="723900" y="2667000"/>
            <a:ext cx="7772400" cy="1077218"/>
          </a:xfrm>
          <a:prstGeom prst="rect">
            <a:avLst/>
          </a:prstGeom>
          <a:noFill/>
          <a:ln w="9525">
            <a:noFill/>
            <a:miter lim="800000"/>
            <a:headEnd/>
            <a:tailEnd/>
          </a:ln>
        </p:spPr>
        <p:txBody>
          <a:bodyPr wrap="square">
            <a:spAutoFit/>
          </a:bodyPr>
          <a:lstStyle/>
          <a:p>
            <a:pPr algn="ctr" eaLnBrk="0" hangingPunct="0">
              <a:spcBef>
                <a:spcPts val="0"/>
              </a:spcBef>
            </a:pPr>
            <a:r>
              <a:rPr lang="en-US" sz="3200" dirty="0">
                <a:solidFill>
                  <a:srgbClr val="FFFF99"/>
                </a:solidFill>
              </a:rPr>
              <a:t>Katrina Hedberg, MD, MPH</a:t>
            </a:r>
          </a:p>
          <a:p>
            <a:pPr algn="ctr" eaLnBrk="0" hangingPunct="0">
              <a:spcBef>
                <a:spcPts val="0"/>
              </a:spcBef>
            </a:pPr>
            <a:r>
              <a:rPr lang="en-US" sz="3200" dirty="0">
                <a:solidFill>
                  <a:srgbClr val="FFFF99"/>
                </a:solidFill>
              </a:rPr>
              <a:t>Health Officer &amp; State Epidemiologist</a:t>
            </a:r>
          </a:p>
        </p:txBody>
      </p:sp>
      <p:sp>
        <p:nvSpPr>
          <p:cNvPr id="11268" name="Text Box 12"/>
          <p:cNvSpPr txBox="1">
            <a:spLocks noChangeArrowheads="1"/>
          </p:cNvSpPr>
          <p:nvPr/>
        </p:nvSpPr>
        <p:spPr bwMode="auto">
          <a:xfrm>
            <a:off x="1600200" y="6019800"/>
            <a:ext cx="6019800" cy="519113"/>
          </a:xfrm>
          <a:prstGeom prst="rect">
            <a:avLst/>
          </a:prstGeom>
          <a:noFill/>
          <a:ln w="9525">
            <a:noFill/>
            <a:miter lim="800000"/>
            <a:headEnd/>
            <a:tailEnd/>
          </a:ln>
        </p:spPr>
        <p:txBody>
          <a:bodyPr>
            <a:spAutoFit/>
          </a:bodyPr>
          <a:lstStyle/>
          <a:p>
            <a:pPr algn="ctr" eaLnBrk="0" hangingPunct="0">
              <a:spcBef>
                <a:spcPct val="50000"/>
              </a:spcBef>
            </a:pPr>
            <a:r>
              <a:rPr lang="en-US" sz="2800" dirty="0">
                <a:solidFill>
                  <a:srgbClr val="F59F41"/>
                </a:solidFill>
              </a:rPr>
              <a:t>May 31, 2018</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1143000"/>
          </a:xfrm>
        </p:spPr>
        <p:txBody>
          <a:bodyPr/>
          <a:lstStyle/>
          <a:p>
            <a:r>
              <a:rPr lang="en-US" altLang="en-US" dirty="0"/>
              <a:t>HPV cancers in Oregon, </a:t>
            </a:r>
            <a:br>
              <a:rPr lang="en-US" altLang="en-US" dirty="0"/>
            </a:br>
            <a:r>
              <a:rPr lang="en-US" altLang="en-US" dirty="0"/>
              <a:t>2014-2015</a:t>
            </a:r>
            <a:endParaRPr lang="en-US" dirty="0"/>
          </a:p>
        </p:txBody>
      </p:sp>
      <p:sp>
        <p:nvSpPr>
          <p:cNvPr id="7" name="Content Placeholder 6"/>
          <p:cNvSpPr>
            <a:spLocks noGrp="1"/>
          </p:cNvSpPr>
          <p:nvPr>
            <p:ph idx="1"/>
          </p:nvPr>
        </p:nvSpPr>
        <p:spPr/>
        <p:txBody>
          <a:bodyPr/>
          <a:lstStyle/>
          <a:p>
            <a:pPr marL="0" indent="0">
              <a:buNone/>
            </a:pPr>
            <a:r>
              <a:rPr lang="en-US" dirty="0"/>
              <a:t>     </a:t>
            </a:r>
          </a:p>
        </p:txBody>
      </p:sp>
      <p:graphicFrame>
        <p:nvGraphicFramePr>
          <p:cNvPr id="5" name="Chart 4">
            <a:extLst>
              <a:ext uri="{FF2B5EF4-FFF2-40B4-BE49-F238E27FC236}">
                <a16:creationId xmlns:a16="http://schemas.microsoft.com/office/drawing/2014/main" id="{464C44FF-C6BC-4501-A1D3-7D1F362EBCB2}"/>
              </a:ext>
            </a:extLst>
          </p:cNvPr>
          <p:cNvGraphicFramePr/>
          <p:nvPr>
            <p:extLst>
              <p:ext uri="{D42A27DB-BD31-4B8C-83A1-F6EECF244321}">
                <p14:modId xmlns:p14="http://schemas.microsoft.com/office/powerpoint/2010/main" val="275848561"/>
              </p:ext>
            </p:extLst>
          </p:nvPr>
        </p:nvGraphicFramePr>
        <p:xfrm>
          <a:off x="914400" y="1371600"/>
          <a:ext cx="72390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6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A3870-9618-4904-BD81-C6238ADA888A}"/>
              </a:ext>
            </a:extLst>
          </p:cNvPr>
          <p:cNvSpPr>
            <a:spLocks noGrp="1"/>
          </p:cNvSpPr>
          <p:nvPr>
            <p:ph type="title"/>
          </p:nvPr>
        </p:nvSpPr>
        <p:spPr>
          <a:xfrm>
            <a:off x="381000" y="533400"/>
            <a:ext cx="8382000" cy="1143000"/>
          </a:xfrm>
        </p:spPr>
        <p:txBody>
          <a:bodyPr/>
          <a:lstStyle/>
          <a:p>
            <a:r>
              <a:rPr lang="en-US" sz="3600" dirty="0"/>
              <a:t>Cervical and oropharyngeal cancer trends in Oregon, 2000-2015</a:t>
            </a:r>
          </a:p>
        </p:txBody>
      </p:sp>
      <p:graphicFrame>
        <p:nvGraphicFramePr>
          <p:cNvPr id="6" name="Content Placeholder 5">
            <a:extLst>
              <a:ext uri="{FF2B5EF4-FFF2-40B4-BE49-F238E27FC236}">
                <a16:creationId xmlns:a16="http://schemas.microsoft.com/office/drawing/2014/main" id="{28543FCD-8126-4EB5-8AFB-FB21357EFAAF}"/>
              </a:ext>
            </a:extLst>
          </p:cNvPr>
          <p:cNvGraphicFramePr>
            <a:graphicFrameLocks noGrp="1"/>
          </p:cNvGraphicFramePr>
          <p:nvPr>
            <p:ph idx="1"/>
            <p:extLst>
              <p:ext uri="{D42A27DB-BD31-4B8C-83A1-F6EECF244321}">
                <p14:modId xmlns:p14="http://schemas.microsoft.com/office/powerpoint/2010/main" val="3879549637"/>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141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7739" y="1438389"/>
            <a:ext cx="8287211" cy="4387623"/>
          </a:xfrm>
          <a:prstGeom prst="rect">
            <a:avLst/>
          </a:prstGeom>
        </p:spPr>
      </p:pic>
      <p:sp>
        <p:nvSpPr>
          <p:cNvPr id="5" name="TextBox 4"/>
          <p:cNvSpPr txBox="1"/>
          <p:nvPr/>
        </p:nvSpPr>
        <p:spPr>
          <a:xfrm>
            <a:off x="206378" y="6172200"/>
            <a:ext cx="8709931" cy="338554"/>
          </a:xfrm>
          <a:prstGeom prst="rect">
            <a:avLst/>
          </a:prstGeom>
          <a:noFill/>
        </p:spPr>
        <p:txBody>
          <a:bodyPr wrap="square" rtlCol="0">
            <a:spAutoFit/>
          </a:bodyPr>
          <a:lstStyle/>
          <a:p>
            <a:r>
              <a:rPr lang="en-US" sz="1600" b="1" dirty="0"/>
              <a:t>Lowry DR, </a:t>
            </a:r>
            <a:r>
              <a:rPr lang="en-US" sz="1600" b="1" dirty="0" err="1"/>
              <a:t>Schiler</a:t>
            </a:r>
            <a:r>
              <a:rPr lang="en-US" sz="1600" b="1" dirty="0"/>
              <a:t> JT. Prophylactic HPV vaccines. J </a:t>
            </a:r>
            <a:r>
              <a:rPr lang="en-US" sz="1600" b="1" dirty="0" err="1"/>
              <a:t>Clin</a:t>
            </a:r>
            <a:r>
              <a:rPr lang="en-US" sz="1600" b="1" dirty="0"/>
              <a:t> Inv. 2006;116(5)</a:t>
            </a:r>
          </a:p>
        </p:txBody>
      </p:sp>
      <p:sp>
        <p:nvSpPr>
          <p:cNvPr id="4" name="Rectangle 3"/>
          <p:cNvSpPr txBox="1">
            <a:spLocks noChangeArrowheads="1"/>
          </p:cNvSpPr>
          <p:nvPr/>
        </p:nvSpPr>
        <p:spPr>
          <a:xfrm>
            <a:off x="417739" y="74386"/>
            <a:ext cx="7971790" cy="11430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solidFill>
                  <a:srgbClr val="F59F41"/>
                </a:solidFill>
              </a:rPr>
              <a:t>Timeline of HPV infection to  cervical cancer development</a:t>
            </a:r>
          </a:p>
        </p:txBody>
      </p:sp>
    </p:spTree>
    <p:extLst>
      <p:ext uri="{BB962C8B-B14F-4D97-AF65-F5344CB8AC3E}">
        <p14:creationId xmlns:p14="http://schemas.microsoft.com/office/powerpoint/2010/main" val="330813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80C13D9-5218-4900-B2D9-9C3E892C2EAB}"/>
              </a:ext>
            </a:extLst>
          </p:cNvPr>
          <p:cNvSpPr/>
          <p:nvPr/>
        </p:nvSpPr>
        <p:spPr bwMode="auto">
          <a:xfrm>
            <a:off x="6096000" y="2143125"/>
            <a:ext cx="2266950" cy="3048000"/>
          </a:xfrm>
          <a:prstGeom prst="round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6" name="Rectangle: Rounded Corners 5">
            <a:extLst>
              <a:ext uri="{FF2B5EF4-FFF2-40B4-BE49-F238E27FC236}">
                <a16:creationId xmlns:a16="http://schemas.microsoft.com/office/drawing/2014/main" id="{B9333E23-413D-4C79-8A4C-DC063CC7B15E}"/>
              </a:ext>
            </a:extLst>
          </p:cNvPr>
          <p:cNvSpPr/>
          <p:nvPr/>
        </p:nvSpPr>
        <p:spPr bwMode="auto">
          <a:xfrm>
            <a:off x="3543300" y="2143125"/>
            <a:ext cx="1981200" cy="304800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5" name="Rectangle: Rounded Corners 4">
            <a:extLst>
              <a:ext uri="{FF2B5EF4-FFF2-40B4-BE49-F238E27FC236}">
                <a16:creationId xmlns:a16="http://schemas.microsoft.com/office/drawing/2014/main" id="{0A605927-5FFD-4388-9C8E-CEA0EA44BD31}"/>
              </a:ext>
            </a:extLst>
          </p:cNvPr>
          <p:cNvSpPr/>
          <p:nvPr/>
        </p:nvSpPr>
        <p:spPr bwMode="auto">
          <a:xfrm>
            <a:off x="714375" y="2143125"/>
            <a:ext cx="2209800" cy="304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12291" name="Rectangle 3"/>
          <p:cNvSpPr>
            <a:spLocks noGrp="1" noChangeArrowheads="1"/>
          </p:cNvSpPr>
          <p:nvPr>
            <p:ph type="title"/>
          </p:nvPr>
        </p:nvSpPr>
        <p:spPr>
          <a:xfrm>
            <a:off x="685800" y="533400"/>
            <a:ext cx="7696200" cy="1143000"/>
          </a:xfrm>
          <a:noFill/>
        </p:spPr>
        <p:txBody>
          <a:bodyPr/>
          <a:lstStyle/>
          <a:p>
            <a:pPr eaLnBrk="1" hangingPunct="1"/>
            <a:r>
              <a:rPr lang="en-US" altLang="en-US" dirty="0"/>
              <a:t>HPV impact monitoring</a:t>
            </a:r>
          </a:p>
        </p:txBody>
      </p:sp>
      <p:sp>
        <p:nvSpPr>
          <p:cNvPr id="4" name="TextBox 3">
            <a:extLst>
              <a:ext uri="{FF2B5EF4-FFF2-40B4-BE49-F238E27FC236}">
                <a16:creationId xmlns:a16="http://schemas.microsoft.com/office/drawing/2014/main" id="{D618A9E8-B354-4136-8374-3F3ED4E195F8}"/>
              </a:ext>
            </a:extLst>
          </p:cNvPr>
          <p:cNvSpPr txBox="1"/>
          <p:nvPr/>
        </p:nvSpPr>
        <p:spPr>
          <a:xfrm>
            <a:off x="714375" y="2347347"/>
            <a:ext cx="2209800" cy="2677656"/>
          </a:xfrm>
          <a:prstGeom prst="rect">
            <a:avLst/>
          </a:prstGeom>
          <a:noFill/>
        </p:spPr>
        <p:txBody>
          <a:bodyPr wrap="square" rtlCol="0">
            <a:spAutoFit/>
          </a:bodyPr>
          <a:lstStyle/>
          <a:p>
            <a:pPr algn="ctr"/>
            <a:r>
              <a:rPr lang="en-US" sz="2800" b="1" dirty="0">
                <a:solidFill>
                  <a:schemeClr val="bg2"/>
                </a:solidFill>
              </a:rPr>
              <a:t>Early outcomes </a:t>
            </a:r>
            <a:r>
              <a:rPr lang="en-US" sz="2400" b="1" dirty="0">
                <a:solidFill>
                  <a:schemeClr val="bg2"/>
                </a:solidFill>
              </a:rPr>
              <a:t>(years)</a:t>
            </a:r>
          </a:p>
          <a:p>
            <a:pPr algn="ctr"/>
            <a:endParaRPr lang="en-US" sz="2400" b="1" dirty="0">
              <a:solidFill>
                <a:schemeClr val="bg2"/>
              </a:solidFill>
            </a:endParaRPr>
          </a:p>
          <a:p>
            <a:pPr algn="ctr"/>
            <a:endParaRPr lang="en-US" sz="2400" b="1" dirty="0">
              <a:solidFill>
                <a:schemeClr val="bg2"/>
              </a:solidFill>
            </a:endParaRPr>
          </a:p>
          <a:p>
            <a:pPr algn="ctr"/>
            <a:r>
              <a:rPr lang="en-US" sz="2000" b="1" dirty="0">
                <a:solidFill>
                  <a:schemeClr val="bg2"/>
                </a:solidFill>
              </a:rPr>
              <a:t>HPV prevalence</a:t>
            </a:r>
          </a:p>
          <a:p>
            <a:pPr algn="ctr"/>
            <a:r>
              <a:rPr lang="en-US" sz="2000" b="1" dirty="0">
                <a:solidFill>
                  <a:schemeClr val="bg2"/>
                </a:solidFill>
              </a:rPr>
              <a:t>Genital warts</a:t>
            </a:r>
          </a:p>
        </p:txBody>
      </p:sp>
      <p:sp>
        <p:nvSpPr>
          <p:cNvPr id="7" name="TextBox 6">
            <a:extLst>
              <a:ext uri="{FF2B5EF4-FFF2-40B4-BE49-F238E27FC236}">
                <a16:creationId xmlns:a16="http://schemas.microsoft.com/office/drawing/2014/main" id="{E0AC0B30-7E0D-491B-8E37-70C367E430F8}"/>
              </a:ext>
            </a:extLst>
          </p:cNvPr>
          <p:cNvSpPr txBox="1"/>
          <p:nvPr/>
        </p:nvSpPr>
        <p:spPr>
          <a:xfrm>
            <a:off x="3429000" y="2337822"/>
            <a:ext cx="2209800" cy="2431435"/>
          </a:xfrm>
          <a:prstGeom prst="rect">
            <a:avLst/>
          </a:prstGeom>
          <a:noFill/>
        </p:spPr>
        <p:txBody>
          <a:bodyPr wrap="square" rtlCol="0">
            <a:spAutoFit/>
          </a:bodyPr>
          <a:lstStyle/>
          <a:p>
            <a:pPr algn="ctr"/>
            <a:r>
              <a:rPr lang="en-US" sz="2800" b="1" dirty="0">
                <a:solidFill>
                  <a:schemeClr val="bg2"/>
                </a:solidFill>
              </a:rPr>
              <a:t>Mid outcomes </a:t>
            </a:r>
            <a:r>
              <a:rPr lang="en-US" sz="2400" b="1" dirty="0">
                <a:solidFill>
                  <a:schemeClr val="bg2"/>
                </a:solidFill>
              </a:rPr>
              <a:t>(</a:t>
            </a:r>
            <a:r>
              <a:rPr lang="en-US" sz="2400" b="1" dirty="0" err="1">
                <a:solidFill>
                  <a:schemeClr val="bg2"/>
                </a:solidFill>
              </a:rPr>
              <a:t>yrs</a:t>
            </a:r>
            <a:r>
              <a:rPr lang="en-US" sz="2400" b="1" dirty="0">
                <a:solidFill>
                  <a:schemeClr val="bg2"/>
                </a:solidFill>
              </a:rPr>
              <a:t> to decades)</a:t>
            </a:r>
          </a:p>
          <a:p>
            <a:pPr algn="ctr"/>
            <a:endParaRPr lang="en-US" sz="2400" b="1" dirty="0">
              <a:solidFill>
                <a:schemeClr val="bg2"/>
              </a:solidFill>
            </a:endParaRPr>
          </a:p>
          <a:p>
            <a:pPr algn="ctr"/>
            <a:r>
              <a:rPr lang="en-US" sz="2000" b="1" dirty="0">
                <a:solidFill>
                  <a:schemeClr val="bg2"/>
                </a:solidFill>
              </a:rPr>
              <a:t>CIN/ precancers</a:t>
            </a:r>
          </a:p>
        </p:txBody>
      </p:sp>
      <p:sp>
        <p:nvSpPr>
          <p:cNvPr id="8" name="TextBox 7">
            <a:extLst>
              <a:ext uri="{FF2B5EF4-FFF2-40B4-BE49-F238E27FC236}">
                <a16:creationId xmlns:a16="http://schemas.microsoft.com/office/drawing/2014/main" id="{74DA72F9-6529-46CC-B081-716303423516}"/>
              </a:ext>
            </a:extLst>
          </p:cNvPr>
          <p:cNvSpPr txBox="1"/>
          <p:nvPr/>
        </p:nvSpPr>
        <p:spPr>
          <a:xfrm>
            <a:off x="6115050" y="2318772"/>
            <a:ext cx="2133600" cy="2677656"/>
          </a:xfrm>
          <a:prstGeom prst="rect">
            <a:avLst/>
          </a:prstGeom>
          <a:noFill/>
        </p:spPr>
        <p:txBody>
          <a:bodyPr wrap="square" rtlCol="0">
            <a:spAutoFit/>
          </a:bodyPr>
          <a:lstStyle/>
          <a:p>
            <a:pPr algn="ctr"/>
            <a:r>
              <a:rPr lang="en-US" sz="2800" b="1" dirty="0">
                <a:solidFill>
                  <a:schemeClr val="bg2"/>
                </a:solidFill>
              </a:rPr>
              <a:t>Late outcomes </a:t>
            </a:r>
            <a:r>
              <a:rPr lang="en-US" sz="2400" b="1" dirty="0">
                <a:solidFill>
                  <a:schemeClr val="bg2"/>
                </a:solidFill>
              </a:rPr>
              <a:t>(decades)</a:t>
            </a:r>
          </a:p>
          <a:p>
            <a:pPr algn="ctr"/>
            <a:endParaRPr lang="en-US" sz="2400" b="1" dirty="0">
              <a:solidFill>
                <a:schemeClr val="bg2"/>
              </a:solidFill>
            </a:endParaRPr>
          </a:p>
          <a:p>
            <a:pPr algn="ctr"/>
            <a:endParaRPr lang="en-US" sz="2400" b="1" dirty="0">
              <a:solidFill>
                <a:schemeClr val="bg2"/>
              </a:solidFill>
            </a:endParaRPr>
          </a:p>
          <a:p>
            <a:pPr algn="ctr"/>
            <a:r>
              <a:rPr lang="en-US" sz="2000" b="1" dirty="0">
                <a:solidFill>
                  <a:schemeClr val="bg2"/>
                </a:solidFill>
              </a:rPr>
              <a:t>HPV-associated cancers</a:t>
            </a:r>
          </a:p>
        </p:txBody>
      </p:sp>
      <p:cxnSp>
        <p:nvCxnSpPr>
          <p:cNvPr id="11" name="Straight Arrow Connector 10">
            <a:extLst>
              <a:ext uri="{FF2B5EF4-FFF2-40B4-BE49-F238E27FC236}">
                <a16:creationId xmlns:a16="http://schemas.microsoft.com/office/drawing/2014/main" id="{5214220F-2731-482D-AB23-F8B4B1A5A8D5}"/>
              </a:ext>
            </a:extLst>
          </p:cNvPr>
          <p:cNvCxnSpPr/>
          <p:nvPr/>
        </p:nvCxnSpPr>
        <p:spPr bwMode="auto">
          <a:xfrm>
            <a:off x="2952750" y="3505200"/>
            <a:ext cx="552450"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41131B37-51D2-427E-8E92-F07532D799A8}"/>
              </a:ext>
            </a:extLst>
          </p:cNvPr>
          <p:cNvCxnSpPr/>
          <p:nvPr/>
        </p:nvCxnSpPr>
        <p:spPr bwMode="auto">
          <a:xfrm>
            <a:off x="5524500" y="3581400"/>
            <a:ext cx="552450"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198085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543800" cy="1295400"/>
          </a:xfrm>
        </p:spPr>
        <p:txBody>
          <a:bodyPr/>
          <a:lstStyle/>
          <a:p>
            <a:r>
              <a:rPr lang="en-US" sz="4800" dirty="0"/>
              <a:t>HPV-related conditions</a:t>
            </a:r>
          </a:p>
        </p:txBody>
      </p:sp>
      <p:sp>
        <p:nvSpPr>
          <p:cNvPr id="3" name="Content Placeholder 2"/>
          <p:cNvSpPr>
            <a:spLocks noGrp="1"/>
          </p:cNvSpPr>
          <p:nvPr>
            <p:ph idx="1"/>
          </p:nvPr>
        </p:nvSpPr>
        <p:spPr>
          <a:xfrm>
            <a:off x="838200" y="1819275"/>
            <a:ext cx="7772400" cy="3733800"/>
          </a:xfrm>
        </p:spPr>
        <p:txBody>
          <a:bodyPr/>
          <a:lstStyle/>
          <a:p>
            <a:r>
              <a:rPr lang="en-US" dirty="0"/>
              <a:t>Major cause of cervical dysplasia: </a:t>
            </a:r>
          </a:p>
          <a:p>
            <a:pPr lvl="1"/>
            <a:r>
              <a:rPr lang="en-US" dirty="0"/>
              <a:t>1.4 million new cases of low grade dysplasia in US</a:t>
            </a:r>
          </a:p>
          <a:p>
            <a:pPr lvl="1"/>
            <a:r>
              <a:rPr lang="en-US" dirty="0"/>
              <a:t>330,000 new cases of high-grade cervical dysplasia in US</a:t>
            </a:r>
          </a:p>
          <a:p>
            <a:pPr lvl="1"/>
            <a:r>
              <a:rPr lang="en-US" dirty="0"/>
              <a:t> 3500 cases of high-grade dysplasia in women 21-29 </a:t>
            </a:r>
            <a:r>
              <a:rPr lang="en-US" dirty="0" err="1"/>
              <a:t>yrs</a:t>
            </a:r>
            <a:r>
              <a:rPr lang="en-US" dirty="0"/>
              <a:t> in Oregon</a:t>
            </a:r>
          </a:p>
        </p:txBody>
      </p:sp>
    </p:spTree>
    <p:extLst>
      <p:ext uri="{BB962C8B-B14F-4D97-AF65-F5344CB8AC3E}">
        <p14:creationId xmlns:p14="http://schemas.microsoft.com/office/powerpoint/2010/main" val="987026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body" idx="1"/>
          </p:nvPr>
        </p:nvSpPr>
        <p:spPr>
          <a:xfrm>
            <a:off x="660400" y="1676400"/>
            <a:ext cx="7620000" cy="4419600"/>
          </a:xfrm>
        </p:spPr>
        <p:txBody>
          <a:bodyPr/>
          <a:lstStyle/>
          <a:p>
            <a:pPr marL="223838" indent="-223838" eaLnBrk="1" hangingPunct="1">
              <a:tabLst>
                <a:tab pos="803275" algn="l"/>
                <a:tab pos="858838" algn="l"/>
              </a:tabLst>
              <a:defRPr/>
            </a:pPr>
            <a:r>
              <a:rPr lang="en-US" dirty="0"/>
              <a:t>Changes in cancer incidence occur only decades after vaccine introduction</a:t>
            </a:r>
          </a:p>
          <a:p>
            <a:pPr marL="223838" indent="-223838" eaLnBrk="1" hangingPunct="1">
              <a:tabLst>
                <a:tab pos="803275" algn="l"/>
                <a:tab pos="858838" algn="l"/>
              </a:tabLst>
              <a:defRPr/>
            </a:pPr>
            <a:r>
              <a:rPr lang="en-US" dirty="0"/>
              <a:t>Pre-cancers a necessary intermediate step to cancer</a:t>
            </a:r>
          </a:p>
          <a:p>
            <a:pPr marL="223838" indent="-223838" eaLnBrk="1" hangingPunct="1">
              <a:tabLst>
                <a:tab pos="803275" algn="l"/>
                <a:tab pos="858838" algn="l"/>
              </a:tabLst>
              <a:defRPr/>
            </a:pPr>
            <a:r>
              <a:rPr lang="en-US" dirty="0"/>
              <a:t>Pre-cancers cost $ millions for evaluation and treatment</a:t>
            </a:r>
          </a:p>
          <a:p>
            <a:pPr marL="0" indent="0" eaLnBrk="1" hangingPunct="1">
              <a:buNone/>
              <a:tabLst>
                <a:tab pos="803275" algn="l"/>
                <a:tab pos="858838" algn="l"/>
              </a:tabLst>
              <a:defRPr/>
            </a:pPr>
            <a:endParaRPr lang="en-US" b="1" dirty="0"/>
          </a:p>
        </p:txBody>
      </p:sp>
      <p:sp>
        <p:nvSpPr>
          <p:cNvPr id="12291" name="Rectangle 3"/>
          <p:cNvSpPr>
            <a:spLocks noGrp="1" noChangeArrowheads="1"/>
          </p:cNvSpPr>
          <p:nvPr>
            <p:ph type="title"/>
          </p:nvPr>
        </p:nvSpPr>
        <p:spPr>
          <a:xfrm>
            <a:off x="685800" y="533400"/>
            <a:ext cx="7696200" cy="1143000"/>
          </a:xfrm>
          <a:noFill/>
        </p:spPr>
        <p:txBody>
          <a:bodyPr/>
          <a:lstStyle/>
          <a:p>
            <a:pPr eaLnBrk="1" hangingPunct="1"/>
            <a:r>
              <a:rPr lang="en-US" altLang="en-US" dirty="0"/>
              <a:t>Why monitor pre-cancers?</a:t>
            </a:r>
          </a:p>
        </p:txBody>
      </p:sp>
    </p:spTree>
    <p:extLst>
      <p:ext uri="{BB962C8B-B14F-4D97-AF65-F5344CB8AC3E}">
        <p14:creationId xmlns:p14="http://schemas.microsoft.com/office/powerpoint/2010/main" val="801919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377C-4364-426C-B104-B7AFF6B804EA}"/>
              </a:ext>
            </a:extLst>
          </p:cNvPr>
          <p:cNvSpPr>
            <a:spLocks noGrp="1"/>
          </p:cNvSpPr>
          <p:nvPr>
            <p:ph type="title"/>
          </p:nvPr>
        </p:nvSpPr>
        <p:spPr>
          <a:xfrm>
            <a:off x="528712" y="533401"/>
            <a:ext cx="7941734" cy="1219198"/>
          </a:xfrm>
        </p:spPr>
        <p:txBody>
          <a:bodyPr/>
          <a:lstStyle/>
          <a:p>
            <a:r>
              <a:rPr lang="en-US" sz="3200" dirty="0"/>
              <a:t>CIN 2+ among women aged 18-24 years by year of diagnosis, Portland, Oregon</a:t>
            </a:r>
          </a:p>
        </p:txBody>
      </p:sp>
      <p:graphicFrame>
        <p:nvGraphicFramePr>
          <p:cNvPr id="4" name="Content Placeholder 3">
            <a:extLst>
              <a:ext uri="{FF2B5EF4-FFF2-40B4-BE49-F238E27FC236}">
                <a16:creationId xmlns:a16="http://schemas.microsoft.com/office/drawing/2014/main" id="{D787B572-7CFE-4B14-BB00-329CCE5F1752}"/>
              </a:ext>
            </a:extLst>
          </p:cNvPr>
          <p:cNvGraphicFramePr>
            <a:graphicFrameLocks noGrp="1"/>
          </p:cNvGraphicFramePr>
          <p:nvPr>
            <p:ph idx="1"/>
            <p:extLst>
              <p:ext uri="{D42A27DB-BD31-4B8C-83A1-F6EECF244321}">
                <p14:modId xmlns:p14="http://schemas.microsoft.com/office/powerpoint/2010/main" val="2602861694"/>
              </p:ext>
            </p:extLst>
          </p:nvPr>
        </p:nvGraphicFramePr>
        <p:xfrm>
          <a:off x="304800" y="1828800"/>
          <a:ext cx="7848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8CFCC83-6A2D-469E-BA3C-AA1E7200585F}"/>
              </a:ext>
            </a:extLst>
          </p:cNvPr>
          <p:cNvSpPr txBox="1"/>
          <p:nvPr/>
        </p:nvSpPr>
        <p:spPr>
          <a:xfrm rot="16200000">
            <a:off x="6641646" y="3427511"/>
            <a:ext cx="3657600" cy="307777"/>
          </a:xfrm>
          <a:prstGeom prst="rect">
            <a:avLst/>
          </a:prstGeom>
          <a:noFill/>
        </p:spPr>
        <p:txBody>
          <a:bodyPr wrap="square" rtlCol="0">
            <a:spAutoFit/>
          </a:bodyPr>
          <a:lstStyle/>
          <a:p>
            <a:r>
              <a:rPr lang="en-US" sz="1400" dirty="0"/>
              <a:t>Rate per 100,000 women screened</a:t>
            </a:r>
          </a:p>
        </p:txBody>
      </p:sp>
    </p:spTree>
    <p:extLst>
      <p:ext uri="{BB962C8B-B14F-4D97-AF65-F5344CB8AC3E}">
        <p14:creationId xmlns:p14="http://schemas.microsoft.com/office/powerpoint/2010/main" val="1856481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885828111"/>
              </p:ext>
            </p:extLst>
          </p:nvPr>
        </p:nvGraphicFramePr>
        <p:xfrm>
          <a:off x="457200" y="381000"/>
          <a:ext cx="82296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5509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4D443-B1B0-4B63-B76C-2C454C642EE0}"/>
              </a:ext>
            </a:extLst>
          </p:cNvPr>
          <p:cNvSpPr>
            <a:spLocks noGrp="1"/>
          </p:cNvSpPr>
          <p:nvPr>
            <p:ph type="title"/>
          </p:nvPr>
        </p:nvSpPr>
        <p:spPr>
          <a:xfrm>
            <a:off x="292100" y="453629"/>
            <a:ext cx="8559800" cy="1600200"/>
          </a:xfrm>
        </p:spPr>
        <p:txBody>
          <a:bodyPr>
            <a:normAutofit/>
          </a:bodyPr>
          <a:lstStyle/>
          <a:p>
            <a:r>
              <a:rPr lang="en-US" sz="3100" dirty="0"/>
              <a:t>Women with CIN 2+, </a:t>
            </a:r>
            <a:br>
              <a:rPr lang="en-US" sz="3100" dirty="0"/>
            </a:br>
            <a:r>
              <a:rPr lang="en-US" sz="3100" dirty="0"/>
              <a:t>by age and HPV vaccination status, </a:t>
            </a:r>
            <a:br>
              <a:rPr lang="en-US" sz="3100" dirty="0"/>
            </a:br>
            <a:r>
              <a:rPr lang="en-US" sz="3100" dirty="0"/>
              <a:t>Portland, Oregon, 2008–2015</a:t>
            </a:r>
            <a:endParaRPr lang="en-US" dirty="0"/>
          </a:p>
        </p:txBody>
      </p:sp>
      <p:graphicFrame>
        <p:nvGraphicFramePr>
          <p:cNvPr id="7" name="Content Placeholder 6">
            <a:extLst>
              <a:ext uri="{FF2B5EF4-FFF2-40B4-BE49-F238E27FC236}">
                <a16:creationId xmlns:a16="http://schemas.microsoft.com/office/drawing/2014/main" id="{1879E761-E514-4128-806A-BBE16C279212}"/>
              </a:ext>
            </a:extLst>
          </p:cNvPr>
          <p:cNvGraphicFramePr>
            <a:graphicFrameLocks noGrp="1"/>
          </p:cNvGraphicFramePr>
          <p:nvPr>
            <p:ph idx="1"/>
            <p:extLst>
              <p:ext uri="{D42A27DB-BD31-4B8C-83A1-F6EECF244321}">
                <p14:modId xmlns:p14="http://schemas.microsoft.com/office/powerpoint/2010/main" val="4218552561"/>
              </p:ext>
            </p:extLst>
          </p:nvPr>
        </p:nvGraphicFramePr>
        <p:xfrm>
          <a:off x="381000" y="2362200"/>
          <a:ext cx="8119533" cy="323577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4A8E68FA-0EB7-4BE3-8FC4-B9EDD4A6A066}"/>
              </a:ext>
            </a:extLst>
          </p:cNvPr>
          <p:cNvSpPr>
            <a:spLocks noGrp="1"/>
          </p:cNvSpPr>
          <p:nvPr>
            <p:ph type="sldNum" sz="quarter" idx="11"/>
          </p:nvPr>
        </p:nvSpPr>
        <p:spPr/>
        <p:txBody>
          <a:bodyPr/>
          <a:lstStyle/>
          <a:p>
            <a:pPr fontAlgn="base">
              <a:spcBef>
                <a:spcPct val="0"/>
              </a:spcBef>
              <a:spcAft>
                <a:spcPct val="0"/>
              </a:spcAft>
              <a:defRPr/>
            </a:pPr>
            <a:fld id="{BFE51332-72B6-46A0-A4CA-0EA10C26723F}" type="slidenum">
              <a:rPr lang="en-US" altLang="en-US">
                <a:latin typeface="Arial"/>
              </a:rPr>
              <a:pPr fontAlgn="base">
                <a:spcBef>
                  <a:spcPct val="0"/>
                </a:spcBef>
                <a:spcAft>
                  <a:spcPct val="0"/>
                </a:spcAft>
                <a:defRPr/>
              </a:pPr>
              <a:t>18</a:t>
            </a:fld>
            <a:endParaRPr lang="en-US" altLang="en-US">
              <a:latin typeface="Arial"/>
            </a:endParaRPr>
          </a:p>
        </p:txBody>
      </p:sp>
    </p:spTree>
    <p:extLst>
      <p:ext uri="{BB962C8B-B14F-4D97-AF65-F5344CB8AC3E}">
        <p14:creationId xmlns:p14="http://schemas.microsoft.com/office/powerpoint/2010/main" val="22275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928875812"/>
              </p:ext>
            </p:extLst>
          </p:nvPr>
        </p:nvGraphicFramePr>
        <p:xfrm>
          <a:off x="914400" y="1828800"/>
          <a:ext cx="7515573" cy="45429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1998" y="3317265"/>
            <a:ext cx="1273105" cy="461665"/>
          </a:xfrm>
          <a:prstGeom prst="rect">
            <a:avLst/>
          </a:prstGeom>
          <a:noFill/>
        </p:spPr>
        <p:txBody>
          <a:bodyPr wrap="none" rtlCol="0">
            <a:spAutoFit/>
          </a:bodyPr>
          <a:lstStyle/>
          <a:p>
            <a:r>
              <a:rPr lang="en-US" sz="2400" b="1" dirty="0">
                <a:solidFill>
                  <a:srgbClr val="FFFF99"/>
                </a:solidFill>
              </a:rPr>
              <a:t>N=1728</a:t>
            </a:r>
          </a:p>
        </p:txBody>
      </p:sp>
      <p:sp>
        <p:nvSpPr>
          <p:cNvPr id="2" name="TextBox 1"/>
          <p:cNvSpPr txBox="1"/>
          <p:nvPr/>
        </p:nvSpPr>
        <p:spPr>
          <a:xfrm>
            <a:off x="1066800" y="228600"/>
            <a:ext cx="6903968" cy="2062103"/>
          </a:xfrm>
          <a:prstGeom prst="rect">
            <a:avLst/>
          </a:prstGeom>
          <a:noFill/>
        </p:spPr>
        <p:txBody>
          <a:bodyPr wrap="square" rtlCol="0">
            <a:spAutoFit/>
          </a:bodyPr>
          <a:lstStyle/>
          <a:p>
            <a:pPr algn="ctr"/>
            <a:r>
              <a:rPr lang="en-US" sz="3200" b="1" dirty="0">
                <a:solidFill>
                  <a:srgbClr val="F59F41"/>
                </a:solidFill>
              </a:rPr>
              <a:t>Women with HPV pre-cancers,</a:t>
            </a:r>
          </a:p>
          <a:p>
            <a:pPr algn="ctr"/>
            <a:r>
              <a:rPr lang="en-US" sz="3200" b="1" dirty="0">
                <a:solidFill>
                  <a:srgbClr val="F59F41"/>
                </a:solidFill>
              </a:rPr>
              <a:t>by age &amp; HPV vaccination status,</a:t>
            </a:r>
          </a:p>
          <a:p>
            <a:pPr algn="ctr"/>
            <a:r>
              <a:rPr lang="en-US" sz="3200" b="1" dirty="0">
                <a:solidFill>
                  <a:srgbClr val="F59F41"/>
                </a:solidFill>
              </a:rPr>
              <a:t>Portland 2008–2016</a:t>
            </a:r>
          </a:p>
          <a:p>
            <a:endParaRPr lang="en-US" sz="3200" dirty="0">
              <a:solidFill>
                <a:srgbClr val="FFFF00"/>
              </a:solidFill>
            </a:endParaRPr>
          </a:p>
        </p:txBody>
      </p:sp>
    </p:spTree>
    <p:extLst>
      <p:ext uri="{BB962C8B-B14F-4D97-AF65-F5344CB8AC3E}">
        <p14:creationId xmlns:p14="http://schemas.microsoft.com/office/powerpoint/2010/main" val="99787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400" dirty="0"/>
              <a:t>Overview</a:t>
            </a:r>
          </a:p>
        </p:txBody>
      </p:sp>
      <p:sp>
        <p:nvSpPr>
          <p:cNvPr id="3" name="Content Placeholder 2"/>
          <p:cNvSpPr>
            <a:spLocks noGrp="1"/>
          </p:cNvSpPr>
          <p:nvPr>
            <p:ph idx="1"/>
          </p:nvPr>
        </p:nvSpPr>
        <p:spPr>
          <a:xfrm>
            <a:off x="715108" y="1371600"/>
            <a:ext cx="7971692" cy="4419600"/>
          </a:xfrm>
        </p:spPr>
        <p:txBody>
          <a:bodyPr/>
          <a:lstStyle/>
          <a:p>
            <a:r>
              <a:rPr lang="en-US" dirty="0"/>
              <a:t>HPV-related diseases</a:t>
            </a:r>
          </a:p>
          <a:p>
            <a:r>
              <a:rPr lang="en-US" dirty="0"/>
              <a:t>HPV-disease burden in US and Oregon </a:t>
            </a:r>
          </a:p>
          <a:p>
            <a:r>
              <a:rPr lang="en-US" dirty="0"/>
              <a:t>Oregon HPV immunization rates</a:t>
            </a:r>
          </a:p>
          <a:p>
            <a:pPr lvl="1"/>
            <a:r>
              <a:rPr lang="en-US" dirty="0"/>
              <a:t>Trends</a:t>
            </a:r>
          </a:p>
          <a:p>
            <a:pPr lvl="1"/>
            <a:r>
              <a:rPr lang="en-US" dirty="0"/>
              <a:t>Demographic, geography</a:t>
            </a:r>
          </a:p>
          <a:p>
            <a:pPr lvl="1"/>
            <a:r>
              <a:rPr lang="en-US" dirty="0"/>
              <a:t>Clinic type</a:t>
            </a:r>
          </a:p>
          <a:p>
            <a:r>
              <a:rPr lang="en-US" dirty="0"/>
              <a:t>Addressing barriers to HPV immunization</a:t>
            </a:r>
          </a:p>
        </p:txBody>
      </p:sp>
    </p:spTree>
    <p:extLst>
      <p:ext uri="{BB962C8B-B14F-4D97-AF65-F5344CB8AC3E}">
        <p14:creationId xmlns:p14="http://schemas.microsoft.com/office/powerpoint/2010/main" val="2756343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extLst>
              <p:ext uri="{D42A27DB-BD31-4B8C-83A1-F6EECF244321}">
                <p14:modId xmlns:p14="http://schemas.microsoft.com/office/powerpoint/2010/main" val="580663313"/>
              </p:ext>
            </p:extLst>
          </p:nvPr>
        </p:nvGraphicFramePr>
        <p:xfrm>
          <a:off x="0" y="1571598"/>
          <a:ext cx="9144000" cy="478437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838200" y="397794"/>
            <a:ext cx="7772400" cy="1143000"/>
          </a:xfrm>
        </p:spPr>
        <p:txBody>
          <a:bodyPr>
            <a:normAutofit fontScale="90000"/>
          </a:bodyPr>
          <a:lstStyle/>
          <a:p>
            <a:r>
              <a:rPr lang="en-US" dirty="0"/>
              <a:t>Adolescent Vaccination Coverage</a:t>
            </a:r>
            <a:br>
              <a:rPr lang="en-US" dirty="0"/>
            </a:br>
            <a:r>
              <a:rPr lang="en-US" dirty="0"/>
              <a:t>United States, 2006-2016</a:t>
            </a:r>
          </a:p>
        </p:txBody>
      </p:sp>
    </p:spTree>
    <p:extLst>
      <p:ext uri="{BB962C8B-B14F-4D97-AF65-F5344CB8AC3E}">
        <p14:creationId xmlns:p14="http://schemas.microsoft.com/office/powerpoint/2010/main" val="1952111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Oregon ALERT IIS</a:t>
            </a:r>
          </a:p>
        </p:txBody>
      </p:sp>
      <p:sp>
        <p:nvSpPr>
          <p:cNvPr id="3" name="Content Placeholder 2"/>
          <p:cNvSpPr>
            <a:spLocks noGrp="1"/>
          </p:cNvSpPr>
          <p:nvPr>
            <p:ph idx="1"/>
          </p:nvPr>
        </p:nvSpPr>
        <p:spPr>
          <a:xfrm>
            <a:off x="691662" y="1752600"/>
            <a:ext cx="7772400" cy="4114800"/>
          </a:xfrm>
        </p:spPr>
        <p:txBody>
          <a:bodyPr/>
          <a:lstStyle/>
          <a:p>
            <a:r>
              <a:rPr lang="en-US" dirty="0"/>
              <a:t>Oregon has a nationally recognized approach to assessing adolescent immunization rates</a:t>
            </a:r>
          </a:p>
          <a:p>
            <a:r>
              <a:rPr lang="en-US" dirty="0"/>
              <a:t>ALERT Immunization Information (ALERT IIS) is used for teen rates</a:t>
            </a:r>
          </a:p>
          <a:p>
            <a:r>
              <a:rPr lang="en-US" dirty="0"/>
              <a:t>Oregon rates are assessed as of May 1</a:t>
            </a:r>
            <a:r>
              <a:rPr lang="en-US" baseline="30000" dirty="0"/>
              <a:t>st</a:t>
            </a:r>
            <a:r>
              <a:rPr lang="en-US" dirty="0"/>
              <a:t> of each year</a:t>
            </a:r>
          </a:p>
          <a:p>
            <a:pPr marL="0" indent="0">
              <a:buNone/>
            </a:pPr>
            <a:endParaRPr lang="en-US" dirty="0">
              <a:latin typeface="Candara" panose="020E0502030303020204" pitchFamily="34" charset="0"/>
            </a:endParaRPr>
          </a:p>
        </p:txBody>
      </p:sp>
    </p:spTree>
    <p:extLst>
      <p:ext uri="{BB962C8B-B14F-4D97-AF65-F5344CB8AC3E}">
        <p14:creationId xmlns:p14="http://schemas.microsoft.com/office/powerpoint/2010/main" val="3814601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4851F91-073B-4C70-AF28-53D29263D331}"/>
              </a:ext>
            </a:extLst>
          </p:cNvPr>
          <p:cNvSpPr txBox="1">
            <a:spLocks/>
          </p:cNvSpPr>
          <p:nvPr/>
        </p:nvSpPr>
        <p:spPr bwMode="auto">
          <a:xfrm>
            <a:off x="666307" y="2286000"/>
            <a:ext cx="8291623"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FFFF99"/>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99"/>
                </a:solidFill>
                <a:latin typeface="+mn-lt"/>
              </a:defRPr>
            </a:lvl2pPr>
            <a:lvl3pPr marL="1143000" indent="-228600" algn="l" rtl="0" eaLnBrk="0" fontAlgn="base" hangingPunct="0">
              <a:spcBef>
                <a:spcPct val="20000"/>
              </a:spcBef>
              <a:spcAft>
                <a:spcPct val="0"/>
              </a:spcAft>
              <a:buChar char="•"/>
              <a:defRPr sz="2400">
                <a:solidFill>
                  <a:srgbClr val="FFFF99"/>
                </a:solidFill>
                <a:latin typeface="+mn-lt"/>
              </a:defRPr>
            </a:lvl3pPr>
            <a:lvl4pPr marL="1600200" indent="-228600" algn="l" rtl="0" eaLnBrk="0" fontAlgn="base" hangingPunct="0">
              <a:spcBef>
                <a:spcPct val="20000"/>
              </a:spcBef>
              <a:spcAft>
                <a:spcPct val="0"/>
              </a:spcAft>
              <a:buChar char="–"/>
              <a:defRPr sz="2000">
                <a:solidFill>
                  <a:srgbClr val="FFFF99"/>
                </a:solidFill>
                <a:latin typeface="+mn-lt"/>
              </a:defRPr>
            </a:lvl4pPr>
            <a:lvl5pPr marL="2057400" indent="-228600" algn="l" rtl="0" eaLnBrk="0" fontAlgn="base" hangingPunct="0">
              <a:spcBef>
                <a:spcPct val="20000"/>
              </a:spcBef>
              <a:spcAft>
                <a:spcPct val="0"/>
              </a:spcAft>
              <a:buChar char="»"/>
              <a:defRPr sz="2000">
                <a:solidFill>
                  <a:srgbClr val="FFFF99"/>
                </a:solidFill>
                <a:latin typeface="+mn-lt"/>
              </a:defRPr>
            </a:lvl5pPr>
            <a:lvl6pPr marL="2514600" indent="-228600" algn="l" rtl="0" eaLnBrk="0" fontAlgn="base" hangingPunct="0">
              <a:spcBef>
                <a:spcPct val="20000"/>
              </a:spcBef>
              <a:spcAft>
                <a:spcPct val="0"/>
              </a:spcAft>
              <a:buChar char="»"/>
              <a:defRPr sz="2000">
                <a:solidFill>
                  <a:srgbClr val="FFFF99"/>
                </a:solidFill>
                <a:latin typeface="+mn-lt"/>
              </a:defRPr>
            </a:lvl6pPr>
            <a:lvl7pPr marL="2971800" indent="-228600" algn="l" rtl="0" eaLnBrk="0" fontAlgn="base" hangingPunct="0">
              <a:spcBef>
                <a:spcPct val="20000"/>
              </a:spcBef>
              <a:spcAft>
                <a:spcPct val="0"/>
              </a:spcAft>
              <a:buChar char="»"/>
              <a:defRPr sz="2000">
                <a:solidFill>
                  <a:srgbClr val="FFFF99"/>
                </a:solidFill>
                <a:latin typeface="+mn-lt"/>
              </a:defRPr>
            </a:lvl7pPr>
            <a:lvl8pPr marL="3429000" indent="-228600" algn="l" rtl="0" eaLnBrk="0" fontAlgn="base" hangingPunct="0">
              <a:spcBef>
                <a:spcPct val="20000"/>
              </a:spcBef>
              <a:spcAft>
                <a:spcPct val="0"/>
              </a:spcAft>
              <a:buChar char="»"/>
              <a:defRPr sz="2000">
                <a:solidFill>
                  <a:srgbClr val="FFFF99"/>
                </a:solidFill>
                <a:latin typeface="+mn-lt"/>
              </a:defRPr>
            </a:lvl8pPr>
            <a:lvl9pPr marL="3886200" indent="-228600" algn="l" rtl="0" eaLnBrk="0" fontAlgn="base" hangingPunct="0">
              <a:spcBef>
                <a:spcPct val="20000"/>
              </a:spcBef>
              <a:spcAft>
                <a:spcPct val="0"/>
              </a:spcAft>
              <a:buChar char="»"/>
              <a:defRPr sz="2000">
                <a:solidFill>
                  <a:srgbClr val="FFFF99"/>
                </a:solidFill>
                <a:latin typeface="+mn-lt"/>
              </a:defRPr>
            </a:lvl9pPr>
          </a:lstStyle>
          <a:p>
            <a:pPr marL="0" indent="0">
              <a:buFontTx/>
              <a:buNone/>
            </a:pPr>
            <a:r>
              <a:rPr lang="en-US" sz="2800" u="sng" kern="0" dirty="0"/>
              <a:t>Immunization		2016	     2017	2018</a:t>
            </a:r>
            <a:endParaRPr lang="en-US" sz="2800" kern="0" dirty="0"/>
          </a:p>
          <a:p>
            <a:pPr marL="0" indent="0">
              <a:buFontTx/>
              <a:buNone/>
            </a:pPr>
            <a:r>
              <a:rPr lang="en-US" sz="2800" kern="0" dirty="0"/>
              <a:t>Tdap				92%	     93%	93%</a:t>
            </a:r>
          </a:p>
          <a:p>
            <a:pPr marL="0" indent="0">
              <a:buFontTx/>
              <a:buNone/>
            </a:pPr>
            <a:r>
              <a:rPr lang="en-US" sz="2800" kern="0" dirty="0"/>
              <a:t>Meningococcal(1+)	65%	     75%	77%</a:t>
            </a:r>
          </a:p>
          <a:p>
            <a:pPr marL="0" indent="0">
              <a:buFontTx/>
              <a:buNone/>
            </a:pPr>
            <a:r>
              <a:rPr lang="en-US" sz="2800" kern="0" dirty="0"/>
              <a:t>Seasonal Influenza	24%	     25%	28%</a:t>
            </a:r>
          </a:p>
          <a:p>
            <a:pPr marL="0" indent="0">
              <a:buFontTx/>
              <a:buNone/>
            </a:pPr>
            <a:r>
              <a:rPr lang="en-US" sz="2800" kern="0" dirty="0"/>
              <a:t>HPV (1+)			62%	     65%	67%</a:t>
            </a:r>
          </a:p>
          <a:p>
            <a:pPr marL="0" indent="0">
              <a:buFontTx/>
              <a:buNone/>
            </a:pPr>
            <a:r>
              <a:rPr lang="en-US" sz="2800" kern="0" dirty="0"/>
              <a:t>HPV UTD (2 or 3)	36%	     44%	46%</a:t>
            </a:r>
          </a:p>
          <a:p>
            <a:pPr marL="0" indent="0">
              <a:buFontTx/>
              <a:buNone/>
            </a:pPr>
            <a:endParaRPr lang="en-US" sz="2400" kern="0" dirty="0"/>
          </a:p>
        </p:txBody>
      </p:sp>
      <p:sp>
        <p:nvSpPr>
          <p:cNvPr id="5" name="Title 1">
            <a:extLst>
              <a:ext uri="{FF2B5EF4-FFF2-40B4-BE49-F238E27FC236}">
                <a16:creationId xmlns:a16="http://schemas.microsoft.com/office/drawing/2014/main" id="{8B515990-A2FE-451E-83D6-869BAC4B358F}"/>
              </a:ext>
            </a:extLst>
          </p:cNvPr>
          <p:cNvSpPr txBox="1">
            <a:spLocks/>
          </p:cNvSpPr>
          <p:nvPr/>
        </p:nvSpPr>
        <p:spPr bwMode="auto">
          <a:xfrm>
            <a:off x="666307" y="457200"/>
            <a:ext cx="77724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F59F41"/>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0" fontAlgn="base" hangingPunct="0">
              <a:spcBef>
                <a:spcPct val="0"/>
              </a:spcBef>
              <a:spcAft>
                <a:spcPct val="0"/>
              </a:spcAft>
              <a:defRPr sz="4000" b="1">
                <a:solidFill>
                  <a:schemeClr val="tx2"/>
                </a:solidFill>
                <a:latin typeface="Arial" charset="0"/>
              </a:defRPr>
            </a:lvl6pPr>
            <a:lvl7pPr marL="914400" algn="ctr" rtl="0" eaLnBrk="0" fontAlgn="base" hangingPunct="0">
              <a:spcBef>
                <a:spcPct val="0"/>
              </a:spcBef>
              <a:spcAft>
                <a:spcPct val="0"/>
              </a:spcAft>
              <a:defRPr sz="4000" b="1">
                <a:solidFill>
                  <a:schemeClr val="tx2"/>
                </a:solidFill>
                <a:latin typeface="Arial" charset="0"/>
              </a:defRPr>
            </a:lvl7pPr>
            <a:lvl8pPr marL="1371600" algn="ctr" rtl="0" eaLnBrk="0" fontAlgn="base" hangingPunct="0">
              <a:spcBef>
                <a:spcPct val="0"/>
              </a:spcBef>
              <a:spcAft>
                <a:spcPct val="0"/>
              </a:spcAft>
              <a:defRPr sz="4000" b="1">
                <a:solidFill>
                  <a:schemeClr val="tx2"/>
                </a:solidFill>
                <a:latin typeface="Arial" charset="0"/>
              </a:defRPr>
            </a:lvl8pPr>
            <a:lvl9pPr marL="1828800" algn="ctr" rtl="0" eaLnBrk="0" fontAlgn="base" hangingPunct="0">
              <a:spcBef>
                <a:spcPct val="0"/>
              </a:spcBef>
              <a:spcAft>
                <a:spcPct val="0"/>
              </a:spcAft>
              <a:defRPr sz="4000" b="1">
                <a:solidFill>
                  <a:schemeClr val="tx2"/>
                </a:solidFill>
                <a:latin typeface="Arial" charset="0"/>
              </a:defRPr>
            </a:lvl9pPr>
          </a:lstStyle>
          <a:p>
            <a:r>
              <a:rPr lang="en-US" kern="0" dirty="0"/>
              <a:t>Teen Immunization Rates, Oregon 13-17 year-olds </a:t>
            </a:r>
          </a:p>
        </p:txBody>
      </p:sp>
    </p:spTree>
    <p:extLst>
      <p:ext uri="{BB962C8B-B14F-4D97-AF65-F5344CB8AC3E}">
        <p14:creationId xmlns:p14="http://schemas.microsoft.com/office/powerpoint/2010/main" val="3467373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4851F91-073B-4C70-AF28-53D29263D331}"/>
              </a:ext>
            </a:extLst>
          </p:cNvPr>
          <p:cNvSpPr txBox="1">
            <a:spLocks/>
          </p:cNvSpPr>
          <p:nvPr/>
        </p:nvSpPr>
        <p:spPr bwMode="auto">
          <a:xfrm>
            <a:off x="666307" y="2286000"/>
            <a:ext cx="8291623"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FFFF99"/>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99"/>
                </a:solidFill>
                <a:latin typeface="+mn-lt"/>
              </a:defRPr>
            </a:lvl2pPr>
            <a:lvl3pPr marL="1143000" indent="-228600" algn="l" rtl="0" eaLnBrk="0" fontAlgn="base" hangingPunct="0">
              <a:spcBef>
                <a:spcPct val="20000"/>
              </a:spcBef>
              <a:spcAft>
                <a:spcPct val="0"/>
              </a:spcAft>
              <a:buChar char="•"/>
              <a:defRPr sz="2400">
                <a:solidFill>
                  <a:srgbClr val="FFFF99"/>
                </a:solidFill>
                <a:latin typeface="+mn-lt"/>
              </a:defRPr>
            </a:lvl3pPr>
            <a:lvl4pPr marL="1600200" indent="-228600" algn="l" rtl="0" eaLnBrk="0" fontAlgn="base" hangingPunct="0">
              <a:spcBef>
                <a:spcPct val="20000"/>
              </a:spcBef>
              <a:spcAft>
                <a:spcPct val="0"/>
              </a:spcAft>
              <a:buChar char="–"/>
              <a:defRPr sz="2000">
                <a:solidFill>
                  <a:srgbClr val="FFFF99"/>
                </a:solidFill>
                <a:latin typeface="+mn-lt"/>
              </a:defRPr>
            </a:lvl4pPr>
            <a:lvl5pPr marL="2057400" indent="-228600" algn="l" rtl="0" eaLnBrk="0" fontAlgn="base" hangingPunct="0">
              <a:spcBef>
                <a:spcPct val="20000"/>
              </a:spcBef>
              <a:spcAft>
                <a:spcPct val="0"/>
              </a:spcAft>
              <a:buChar char="»"/>
              <a:defRPr sz="2000">
                <a:solidFill>
                  <a:srgbClr val="FFFF99"/>
                </a:solidFill>
                <a:latin typeface="+mn-lt"/>
              </a:defRPr>
            </a:lvl5pPr>
            <a:lvl6pPr marL="2514600" indent="-228600" algn="l" rtl="0" eaLnBrk="0" fontAlgn="base" hangingPunct="0">
              <a:spcBef>
                <a:spcPct val="20000"/>
              </a:spcBef>
              <a:spcAft>
                <a:spcPct val="0"/>
              </a:spcAft>
              <a:buChar char="»"/>
              <a:defRPr sz="2000">
                <a:solidFill>
                  <a:srgbClr val="FFFF99"/>
                </a:solidFill>
                <a:latin typeface="+mn-lt"/>
              </a:defRPr>
            </a:lvl6pPr>
            <a:lvl7pPr marL="2971800" indent="-228600" algn="l" rtl="0" eaLnBrk="0" fontAlgn="base" hangingPunct="0">
              <a:spcBef>
                <a:spcPct val="20000"/>
              </a:spcBef>
              <a:spcAft>
                <a:spcPct val="0"/>
              </a:spcAft>
              <a:buChar char="»"/>
              <a:defRPr sz="2000">
                <a:solidFill>
                  <a:srgbClr val="FFFF99"/>
                </a:solidFill>
                <a:latin typeface="+mn-lt"/>
              </a:defRPr>
            </a:lvl7pPr>
            <a:lvl8pPr marL="3429000" indent="-228600" algn="l" rtl="0" eaLnBrk="0" fontAlgn="base" hangingPunct="0">
              <a:spcBef>
                <a:spcPct val="20000"/>
              </a:spcBef>
              <a:spcAft>
                <a:spcPct val="0"/>
              </a:spcAft>
              <a:buChar char="»"/>
              <a:defRPr sz="2000">
                <a:solidFill>
                  <a:srgbClr val="FFFF99"/>
                </a:solidFill>
                <a:latin typeface="+mn-lt"/>
              </a:defRPr>
            </a:lvl8pPr>
            <a:lvl9pPr marL="3886200" indent="-228600" algn="l" rtl="0" eaLnBrk="0" fontAlgn="base" hangingPunct="0">
              <a:spcBef>
                <a:spcPct val="20000"/>
              </a:spcBef>
              <a:spcAft>
                <a:spcPct val="0"/>
              </a:spcAft>
              <a:buChar char="»"/>
              <a:defRPr sz="2000">
                <a:solidFill>
                  <a:srgbClr val="FFFF99"/>
                </a:solidFill>
                <a:latin typeface="+mn-lt"/>
              </a:defRPr>
            </a:lvl9pPr>
          </a:lstStyle>
          <a:p>
            <a:pPr marL="0" indent="0">
              <a:buFontTx/>
              <a:buNone/>
            </a:pPr>
            <a:r>
              <a:rPr lang="en-US" sz="2800" u="sng" kern="0" dirty="0"/>
              <a:t>Immunization		2016	     2017	2018</a:t>
            </a:r>
            <a:endParaRPr lang="en-US" sz="2800" kern="0" dirty="0"/>
          </a:p>
          <a:p>
            <a:pPr marL="0" indent="0">
              <a:buFontTx/>
              <a:buNone/>
            </a:pPr>
            <a:r>
              <a:rPr lang="en-US" sz="2800" kern="0" dirty="0"/>
              <a:t>Tdap				92%	     93%	93%</a:t>
            </a:r>
          </a:p>
          <a:p>
            <a:pPr marL="0" indent="0">
              <a:buFontTx/>
              <a:buNone/>
            </a:pPr>
            <a:r>
              <a:rPr lang="en-US" sz="2800" kern="0" dirty="0"/>
              <a:t>Meningococcal(1+)	65%	     75%	77%</a:t>
            </a:r>
          </a:p>
          <a:p>
            <a:pPr marL="0" indent="0">
              <a:buFontTx/>
              <a:buNone/>
            </a:pPr>
            <a:r>
              <a:rPr lang="en-US" sz="2800" kern="0" dirty="0"/>
              <a:t>Seasonal Influenza	24%	     25%	28%</a:t>
            </a:r>
          </a:p>
          <a:p>
            <a:pPr marL="0" indent="0">
              <a:buFontTx/>
              <a:buNone/>
            </a:pPr>
            <a:r>
              <a:rPr lang="en-US" sz="2800" kern="0" dirty="0"/>
              <a:t>HPV (1+)			62%	     65%	67%</a:t>
            </a:r>
          </a:p>
          <a:p>
            <a:pPr marL="0" indent="0">
              <a:buFontTx/>
              <a:buNone/>
            </a:pPr>
            <a:r>
              <a:rPr lang="en-US" sz="2800" kern="0" dirty="0"/>
              <a:t>HPV UTD (2 or 3)	36%	     44%	46%</a:t>
            </a:r>
          </a:p>
          <a:p>
            <a:pPr marL="0" indent="0">
              <a:buFontTx/>
              <a:buNone/>
            </a:pPr>
            <a:endParaRPr lang="en-US" sz="2400" kern="0" dirty="0"/>
          </a:p>
        </p:txBody>
      </p:sp>
      <p:sp>
        <p:nvSpPr>
          <p:cNvPr id="5" name="Title 1">
            <a:extLst>
              <a:ext uri="{FF2B5EF4-FFF2-40B4-BE49-F238E27FC236}">
                <a16:creationId xmlns:a16="http://schemas.microsoft.com/office/drawing/2014/main" id="{8B515990-A2FE-451E-83D6-869BAC4B358F}"/>
              </a:ext>
            </a:extLst>
          </p:cNvPr>
          <p:cNvSpPr txBox="1">
            <a:spLocks/>
          </p:cNvSpPr>
          <p:nvPr/>
        </p:nvSpPr>
        <p:spPr bwMode="auto">
          <a:xfrm>
            <a:off x="666307" y="457200"/>
            <a:ext cx="77724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F59F41"/>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0" fontAlgn="base" hangingPunct="0">
              <a:spcBef>
                <a:spcPct val="0"/>
              </a:spcBef>
              <a:spcAft>
                <a:spcPct val="0"/>
              </a:spcAft>
              <a:defRPr sz="4000" b="1">
                <a:solidFill>
                  <a:schemeClr val="tx2"/>
                </a:solidFill>
                <a:latin typeface="Arial" charset="0"/>
              </a:defRPr>
            </a:lvl6pPr>
            <a:lvl7pPr marL="914400" algn="ctr" rtl="0" eaLnBrk="0" fontAlgn="base" hangingPunct="0">
              <a:spcBef>
                <a:spcPct val="0"/>
              </a:spcBef>
              <a:spcAft>
                <a:spcPct val="0"/>
              </a:spcAft>
              <a:defRPr sz="4000" b="1">
                <a:solidFill>
                  <a:schemeClr val="tx2"/>
                </a:solidFill>
                <a:latin typeface="Arial" charset="0"/>
              </a:defRPr>
            </a:lvl7pPr>
            <a:lvl8pPr marL="1371600" algn="ctr" rtl="0" eaLnBrk="0" fontAlgn="base" hangingPunct="0">
              <a:spcBef>
                <a:spcPct val="0"/>
              </a:spcBef>
              <a:spcAft>
                <a:spcPct val="0"/>
              </a:spcAft>
              <a:defRPr sz="4000" b="1">
                <a:solidFill>
                  <a:schemeClr val="tx2"/>
                </a:solidFill>
                <a:latin typeface="Arial" charset="0"/>
              </a:defRPr>
            </a:lvl8pPr>
            <a:lvl9pPr marL="1828800" algn="ctr" rtl="0" eaLnBrk="0" fontAlgn="base" hangingPunct="0">
              <a:spcBef>
                <a:spcPct val="0"/>
              </a:spcBef>
              <a:spcAft>
                <a:spcPct val="0"/>
              </a:spcAft>
              <a:defRPr sz="4000" b="1">
                <a:solidFill>
                  <a:schemeClr val="tx2"/>
                </a:solidFill>
                <a:latin typeface="Arial" charset="0"/>
              </a:defRPr>
            </a:lvl9pPr>
          </a:lstStyle>
          <a:p>
            <a:r>
              <a:rPr lang="en-US" kern="0" dirty="0"/>
              <a:t>Teen Immunization Rates, Oregon 13-17 year-olds </a:t>
            </a:r>
          </a:p>
        </p:txBody>
      </p:sp>
      <p:sp>
        <p:nvSpPr>
          <p:cNvPr id="2" name="Rectangle 1">
            <a:extLst>
              <a:ext uri="{FF2B5EF4-FFF2-40B4-BE49-F238E27FC236}">
                <a16:creationId xmlns:a16="http://schemas.microsoft.com/office/drawing/2014/main" id="{75B6A0F0-08F9-4470-ABFA-8BE861A4B772}"/>
              </a:ext>
            </a:extLst>
          </p:cNvPr>
          <p:cNvSpPr/>
          <p:nvPr/>
        </p:nvSpPr>
        <p:spPr bwMode="auto">
          <a:xfrm>
            <a:off x="533400" y="4343400"/>
            <a:ext cx="7696200" cy="1219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18233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D929-432B-43E0-95AA-9602E442F6CF}"/>
              </a:ext>
            </a:extLst>
          </p:cNvPr>
          <p:cNvSpPr>
            <a:spLocks noGrp="1"/>
          </p:cNvSpPr>
          <p:nvPr>
            <p:ph type="title"/>
          </p:nvPr>
        </p:nvSpPr>
        <p:spPr/>
        <p:txBody>
          <a:bodyPr/>
          <a:lstStyle/>
          <a:p>
            <a:r>
              <a:rPr lang="en-US" dirty="0"/>
              <a:t>HPV Immunization 1+ Dose  Oregon 13-17 Year-olds</a:t>
            </a:r>
          </a:p>
        </p:txBody>
      </p:sp>
      <p:graphicFrame>
        <p:nvGraphicFramePr>
          <p:cNvPr id="4" name="Chart 3">
            <a:extLst>
              <a:ext uri="{FF2B5EF4-FFF2-40B4-BE49-F238E27FC236}">
                <a16:creationId xmlns:a16="http://schemas.microsoft.com/office/drawing/2014/main" id="{D7ACF7F4-2903-413A-AE2D-22E90E786F21}"/>
              </a:ext>
            </a:extLst>
          </p:cNvPr>
          <p:cNvGraphicFramePr>
            <a:graphicFrameLocks/>
          </p:cNvGraphicFramePr>
          <p:nvPr>
            <p:extLst>
              <p:ext uri="{D42A27DB-BD31-4B8C-83A1-F6EECF244321}">
                <p14:modId xmlns:p14="http://schemas.microsoft.com/office/powerpoint/2010/main" val="2174283430"/>
              </p:ext>
            </p:extLst>
          </p:nvPr>
        </p:nvGraphicFramePr>
        <p:xfrm>
          <a:off x="1205948" y="1905000"/>
          <a:ext cx="6732103" cy="4316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3204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9629-266F-45C6-A66F-0835F5876757}"/>
              </a:ext>
            </a:extLst>
          </p:cNvPr>
          <p:cNvSpPr>
            <a:spLocks noGrp="1"/>
          </p:cNvSpPr>
          <p:nvPr>
            <p:ph type="title"/>
          </p:nvPr>
        </p:nvSpPr>
        <p:spPr/>
        <p:txBody>
          <a:bodyPr/>
          <a:lstStyle/>
          <a:p>
            <a:r>
              <a:rPr lang="en-US" dirty="0"/>
              <a:t>HPV Immunization Initiation for Oregon 11-12 Year </a:t>
            </a:r>
            <a:r>
              <a:rPr lang="en-US" dirty="0" err="1"/>
              <a:t>Olds</a:t>
            </a:r>
            <a:endParaRPr lang="en-US" dirty="0"/>
          </a:p>
        </p:txBody>
      </p:sp>
      <p:graphicFrame>
        <p:nvGraphicFramePr>
          <p:cNvPr id="4" name="Chart 3">
            <a:extLst>
              <a:ext uri="{FF2B5EF4-FFF2-40B4-BE49-F238E27FC236}">
                <a16:creationId xmlns:a16="http://schemas.microsoft.com/office/drawing/2014/main" id="{89C9E4CF-EADC-45FF-8F4C-917705FB256E}"/>
              </a:ext>
            </a:extLst>
          </p:cNvPr>
          <p:cNvGraphicFramePr>
            <a:graphicFrameLocks/>
          </p:cNvGraphicFramePr>
          <p:nvPr>
            <p:extLst>
              <p:ext uri="{D42A27DB-BD31-4B8C-83A1-F6EECF244321}">
                <p14:modId xmlns:p14="http://schemas.microsoft.com/office/powerpoint/2010/main" val="2518800849"/>
              </p:ext>
            </p:extLst>
          </p:nvPr>
        </p:nvGraphicFramePr>
        <p:xfrm>
          <a:off x="838200" y="1600200"/>
          <a:ext cx="6680200" cy="45344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4750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B642-CBB1-4331-8099-7610514CC3B9}"/>
              </a:ext>
            </a:extLst>
          </p:cNvPr>
          <p:cNvSpPr>
            <a:spLocks noGrp="1"/>
          </p:cNvSpPr>
          <p:nvPr>
            <p:ph type="title"/>
          </p:nvPr>
        </p:nvSpPr>
        <p:spPr/>
        <p:txBody>
          <a:bodyPr/>
          <a:lstStyle/>
          <a:p>
            <a:r>
              <a:rPr lang="en-US" dirty="0"/>
              <a:t>Up-to-date HPV vaccination </a:t>
            </a:r>
            <a:br>
              <a:rPr lang="en-US" dirty="0"/>
            </a:br>
            <a:r>
              <a:rPr lang="en-US" dirty="0"/>
              <a:t>by year</a:t>
            </a:r>
          </a:p>
        </p:txBody>
      </p:sp>
      <p:graphicFrame>
        <p:nvGraphicFramePr>
          <p:cNvPr id="4" name="Chart 3">
            <a:extLst>
              <a:ext uri="{FF2B5EF4-FFF2-40B4-BE49-F238E27FC236}">
                <a16:creationId xmlns:a16="http://schemas.microsoft.com/office/drawing/2014/main" id="{19935660-761E-4C2C-9921-7D75AFD8A5F5}"/>
              </a:ext>
            </a:extLst>
          </p:cNvPr>
          <p:cNvGraphicFramePr>
            <a:graphicFrameLocks/>
          </p:cNvGraphicFramePr>
          <p:nvPr>
            <p:extLst>
              <p:ext uri="{D42A27DB-BD31-4B8C-83A1-F6EECF244321}">
                <p14:modId xmlns:p14="http://schemas.microsoft.com/office/powerpoint/2010/main" val="3313496602"/>
              </p:ext>
            </p:extLst>
          </p:nvPr>
        </p:nvGraphicFramePr>
        <p:xfrm>
          <a:off x="685800" y="1295400"/>
          <a:ext cx="7772399"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7331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C5C3-B1B0-4E69-ADD5-92B532887E71}"/>
              </a:ext>
            </a:extLst>
          </p:cNvPr>
          <p:cNvSpPr>
            <a:spLocks noGrp="1"/>
          </p:cNvSpPr>
          <p:nvPr>
            <p:ph type="title"/>
          </p:nvPr>
        </p:nvSpPr>
        <p:spPr>
          <a:xfrm>
            <a:off x="533400" y="685800"/>
            <a:ext cx="8229600" cy="1143000"/>
          </a:xfrm>
        </p:spPr>
        <p:txBody>
          <a:bodyPr/>
          <a:lstStyle/>
          <a:p>
            <a:r>
              <a:rPr lang="en-US" sz="3600" dirty="0"/>
              <a:t>HPV Vaccination by Race/Ethnicity Oregon 13-17 Year </a:t>
            </a:r>
            <a:r>
              <a:rPr lang="en-US" sz="3600" dirty="0" err="1"/>
              <a:t>Olds</a:t>
            </a:r>
            <a:r>
              <a:rPr lang="en-US" sz="3600" dirty="0"/>
              <a:t>, 2018</a:t>
            </a:r>
          </a:p>
        </p:txBody>
      </p:sp>
      <p:graphicFrame>
        <p:nvGraphicFramePr>
          <p:cNvPr id="4" name="Chart 3">
            <a:extLst>
              <a:ext uri="{FF2B5EF4-FFF2-40B4-BE49-F238E27FC236}">
                <a16:creationId xmlns:a16="http://schemas.microsoft.com/office/drawing/2014/main" id="{E5602B62-65A1-401E-BE04-8ECBB77A01C2}"/>
              </a:ext>
            </a:extLst>
          </p:cNvPr>
          <p:cNvGraphicFramePr>
            <a:graphicFrameLocks/>
          </p:cNvGraphicFramePr>
          <p:nvPr>
            <p:extLst/>
          </p:nvPr>
        </p:nvGraphicFramePr>
        <p:xfrm>
          <a:off x="381000" y="1676400"/>
          <a:ext cx="8534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9197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9BC67A-64A3-4B50-AA0C-C6BD9F0F5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57200"/>
            <a:ext cx="7467773" cy="5393165"/>
          </a:xfrm>
          <a:prstGeom prst="rect">
            <a:avLst/>
          </a:prstGeom>
        </p:spPr>
      </p:pic>
    </p:spTree>
    <p:extLst>
      <p:ext uri="{BB962C8B-B14F-4D97-AF65-F5344CB8AC3E}">
        <p14:creationId xmlns:p14="http://schemas.microsoft.com/office/powerpoint/2010/main" val="487780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HPV vaccination </a:t>
            </a:r>
            <a:br>
              <a:rPr lang="en-US" dirty="0"/>
            </a:br>
            <a:r>
              <a:rPr lang="en-US" dirty="0"/>
              <a:t>initiation and completion</a:t>
            </a:r>
          </a:p>
        </p:txBody>
      </p:sp>
      <p:sp>
        <p:nvSpPr>
          <p:cNvPr id="3" name="Content Placeholder 2"/>
          <p:cNvSpPr>
            <a:spLocks noGrp="1"/>
          </p:cNvSpPr>
          <p:nvPr>
            <p:ph idx="1"/>
          </p:nvPr>
        </p:nvSpPr>
        <p:spPr>
          <a:xfrm>
            <a:off x="1295400" y="2286000"/>
            <a:ext cx="6934200" cy="3276600"/>
          </a:xfrm>
        </p:spPr>
        <p:txBody>
          <a:bodyPr/>
          <a:lstStyle/>
          <a:p>
            <a:r>
              <a:rPr lang="en-US" dirty="0"/>
              <a:t>By clinic type</a:t>
            </a:r>
          </a:p>
          <a:p>
            <a:r>
              <a:rPr lang="en-US" dirty="0"/>
              <a:t>By provider type</a:t>
            </a:r>
          </a:p>
          <a:p>
            <a:r>
              <a:rPr lang="en-US" dirty="0"/>
              <a:t>In Medicaid patients</a:t>
            </a:r>
          </a:p>
        </p:txBody>
      </p:sp>
    </p:spTree>
    <p:extLst>
      <p:ext uri="{BB962C8B-B14F-4D97-AF65-F5344CB8AC3E}">
        <p14:creationId xmlns:p14="http://schemas.microsoft.com/office/powerpoint/2010/main" val="67377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body" idx="1"/>
          </p:nvPr>
        </p:nvSpPr>
        <p:spPr>
          <a:xfrm>
            <a:off x="762000" y="2108829"/>
            <a:ext cx="4876800" cy="3211841"/>
          </a:xfrm>
        </p:spPr>
        <p:txBody>
          <a:bodyPr/>
          <a:lstStyle/>
          <a:p>
            <a:pPr marL="223838" indent="-223838" eaLnBrk="1" hangingPunct="1">
              <a:tabLst>
                <a:tab pos="803275" algn="l"/>
                <a:tab pos="858838" algn="l"/>
              </a:tabLst>
              <a:defRPr/>
            </a:pPr>
            <a:r>
              <a:rPr lang="en-US" dirty="0"/>
              <a:t>&gt;100 types</a:t>
            </a:r>
          </a:p>
          <a:p>
            <a:pPr marL="223838" indent="-223838" eaLnBrk="1" hangingPunct="1">
              <a:tabLst>
                <a:tab pos="803275" algn="l"/>
                <a:tab pos="858838" algn="l"/>
              </a:tabLst>
              <a:defRPr/>
            </a:pPr>
            <a:r>
              <a:rPr lang="en-US" dirty="0"/>
              <a:t>Not cancer-causing  </a:t>
            </a:r>
          </a:p>
          <a:p>
            <a:pPr marL="223838" indent="-223838" eaLnBrk="1" hangingPunct="1">
              <a:tabLst>
                <a:tab pos="803275" algn="l"/>
                <a:tab pos="858838" algn="l"/>
              </a:tabLst>
              <a:defRPr/>
            </a:pPr>
            <a:r>
              <a:rPr lang="en-US" dirty="0"/>
              <a:t>Cancer causing</a:t>
            </a:r>
          </a:p>
        </p:txBody>
      </p:sp>
      <p:sp>
        <p:nvSpPr>
          <p:cNvPr id="12291" name="Rectangle 3"/>
          <p:cNvSpPr>
            <a:spLocks noGrp="1" noChangeArrowheads="1"/>
          </p:cNvSpPr>
          <p:nvPr>
            <p:ph type="title"/>
          </p:nvPr>
        </p:nvSpPr>
        <p:spPr>
          <a:xfrm>
            <a:off x="1143000" y="533400"/>
            <a:ext cx="7010400" cy="1143000"/>
          </a:xfrm>
          <a:noFill/>
        </p:spPr>
        <p:txBody>
          <a:bodyPr/>
          <a:lstStyle/>
          <a:p>
            <a:pPr eaLnBrk="1" hangingPunct="1"/>
            <a:r>
              <a:rPr lang="en-US" altLang="en-US" dirty="0"/>
              <a:t>Human Papillomaviruses</a:t>
            </a:r>
          </a:p>
        </p:txBody>
      </p:sp>
      <p:pic>
        <p:nvPicPr>
          <p:cNvPr id="4" name="Picture 3">
            <a:extLst>
              <a:ext uri="{FF2B5EF4-FFF2-40B4-BE49-F238E27FC236}">
                <a16:creationId xmlns:a16="http://schemas.microsoft.com/office/drawing/2014/main" id="{FF818D59-F190-4603-BEC9-D5092569F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419350"/>
            <a:ext cx="2590800" cy="2590800"/>
          </a:xfrm>
          <a:prstGeom prst="rect">
            <a:avLst/>
          </a:prstGeom>
        </p:spPr>
      </p:pic>
    </p:spTree>
    <p:extLst>
      <p:ext uri="{BB962C8B-B14F-4D97-AF65-F5344CB8AC3E}">
        <p14:creationId xmlns:p14="http://schemas.microsoft.com/office/powerpoint/2010/main" val="3338207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B5075-C137-4619-9444-BC9D9AFE93A7}"/>
              </a:ext>
            </a:extLst>
          </p:cNvPr>
          <p:cNvSpPr>
            <a:spLocks noGrp="1"/>
          </p:cNvSpPr>
          <p:nvPr>
            <p:ph type="title"/>
          </p:nvPr>
        </p:nvSpPr>
        <p:spPr/>
        <p:txBody>
          <a:bodyPr/>
          <a:lstStyle/>
          <a:p>
            <a:r>
              <a:rPr lang="en-US" dirty="0"/>
              <a:t>HPV UTD by Payer,</a:t>
            </a:r>
            <a:br>
              <a:rPr lang="en-US" dirty="0"/>
            </a:br>
            <a:r>
              <a:rPr lang="en-US" dirty="0"/>
              <a:t>Oregon 13-17 year-olds, 2018</a:t>
            </a:r>
          </a:p>
        </p:txBody>
      </p:sp>
      <p:graphicFrame>
        <p:nvGraphicFramePr>
          <p:cNvPr id="4" name="Chart 3">
            <a:extLst>
              <a:ext uri="{FF2B5EF4-FFF2-40B4-BE49-F238E27FC236}">
                <a16:creationId xmlns:a16="http://schemas.microsoft.com/office/drawing/2014/main" id="{7463BF50-2C43-4280-AB6D-997E6324A1C6}"/>
              </a:ext>
            </a:extLst>
          </p:cNvPr>
          <p:cNvGraphicFramePr>
            <a:graphicFrameLocks/>
          </p:cNvGraphicFramePr>
          <p:nvPr>
            <p:extLst/>
          </p:nvPr>
        </p:nvGraphicFramePr>
        <p:xfrm>
          <a:off x="914400" y="1905000"/>
          <a:ext cx="7239001"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2451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5EA46DD-60C2-4D07-B0B4-EA3FD6AD84AD}"/>
              </a:ext>
            </a:extLst>
          </p:cNvPr>
          <p:cNvGraphicFramePr>
            <a:graphicFrameLocks noGrp="1"/>
          </p:cNvGraphicFramePr>
          <p:nvPr>
            <p:ph idx="1"/>
            <p:extLst>
              <p:ext uri="{D42A27DB-BD31-4B8C-83A1-F6EECF244321}">
                <p14:modId xmlns:p14="http://schemas.microsoft.com/office/powerpoint/2010/main" val="192537825"/>
              </p:ext>
            </p:extLst>
          </p:nvPr>
        </p:nvGraphicFramePr>
        <p:xfrm>
          <a:off x="685800" y="1447800"/>
          <a:ext cx="7924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5D24A97B-95D5-40E8-B6A2-6A6CFF9C92F7}"/>
              </a:ext>
            </a:extLst>
          </p:cNvPr>
          <p:cNvSpPr>
            <a:spLocks noGrp="1"/>
          </p:cNvSpPr>
          <p:nvPr>
            <p:ph type="title"/>
          </p:nvPr>
        </p:nvSpPr>
        <p:spPr/>
        <p:txBody>
          <a:bodyPr/>
          <a:lstStyle/>
          <a:p>
            <a:r>
              <a:rPr lang="en-US" dirty="0"/>
              <a:t>HPV initiation and completion</a:t>
            </a:r>
            <a:br>
              <a:rPr lang="en-US" dirty="0"/>
            </a:br>
            <a:r>
              <a:rPr lang="en-US" dirty="0"/>
              <a:t>Clinic Snapshot</a:t>
            </a:r>
          </a:p>
        </p:txBody>
      </p:sp>
    </p:spTree>
    <p:extLst>
      <p:ext uri="{BB962C8B-B14F-4D97-AF65-F5344CB8AC3E}">
        <p14:creationId xmlns:p14="http://schemas.microsoft.com/office/powerpoint/2010/main" val="2854837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4" y="457200"/>
            <a:ext cx="7772400" cy="1143000"/>
          </a:xfrm>
        </p:spPr>
        <p:txBody>
          <a:bodyPr>
            <a:normAutofit/>
          </a:bodyPr>
          <a:lstStyle/>
          <a:p>
            <a:r>
              <a:rPr lang="en-US" dirty="0"/>
              <a:t>HPV Immunization Increases</a:t>
            </a:r>
          </a:p>
        </p:txBody>
      </p:sp>
      <p:sp>
        <p:nvSpPr>
          <p:cNvPr id="3" name="Content Placeholder 2"/>
          <p:cNvSpPr>
            <a:spLocks noGrp="1"/>
          </p:cNvSpPr>
          <p:nvPr>
            <p:ph idx="1"/>
          </p:nvPr>
        </p:nvSpPr>
        <p:spPr>
          <a:xfrm>
            <a:off x="673444" y="1676400"/>
            <a:ext cx="7772400" cy="4648200"/>
          </a:xfrm>
        </p:spPr>
        <p:txBody>
          <a:bodyPr/>
          <a:lstStyle/>
          <a:p>
            <a:r>
              <a:rPr lang="en-US" dirty="0"/>
              <a:t>Shift to a 2/3 dose schedule increased HPV UTD rates for 13-17 year olds</a:t>
            </a:r>
          </a:p>
          <a:p>
            <a:r>
              <a:rPr lang="en-US" dirty="0"/>
              <a:t>Initiation of HPV didn’t substantially increase for 13-17 year olds </a:t>
            </a:r>
          </a:p>
          <a:p>
            <a:pPr marL="0" indent="0">
              <a:buNone/>
            </a:pPr>
            <a:r>
              <a:rPr lang="en-US" dirty="0"/>
              <a:t>			BUT</a:t>
            </a:r>
          </a:p>
          <a:p>
            <a:r>
              <a:rPr lang="en-US" dirty="0"/>
              <a:t>Initiation among tweens (11-12 year olds) increased</a:t>
            </a:r>
          </a:p>
        </p:txBody>
      </p:sp>
    </p:spTree>
    <p:extLst>
      <p:ext uri="{BB962C8B-B14F-4D97-AF65-F5344CB8AC3E}">
        <p14:creationId xmlns:p14="http://schemas.microsoft.com/office/powerpoint/2010/main" val="1373900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3723"/>
            <a:ext cx="8458200" cy="1143000"/>
          </a:xfrm>
        </p:spPr>
        <p:txBody>
          <a:bodyPr>
            <a:normAutofit/>
          </a:bodyPr>
          <a:lstStyle/>
          <a:p>
            <a:r>
              <a:rPr lang="en-US" sz="3200" dirty="0"/>
              <a:t>Parents of unvaccinated girls – reasons </a:t>
            </a:r>
            <a:br>
              <a:rPr lang="en-US" sz="3200" dirty="0"/>
            </a:br>
            <a:r>
              <a:rPr lang="en-US" sz="3200" dirty="0"/>
              <a:t>for not starting HPV vaccine series</a:t>
            </a:r>
          </a:p>
        </p:txBody>
      </p:sp>
      <p:graphicFrame>
        <p:nvGraphicFramePr>
          <p:cNvPr id="6" name="Chart Placeholder 2"/>
          <p:cNvGraphicFramePr>
            <a:graphicFrameLocks/>
          </p:cNvGraphicFramePr>
          <p:nvPr>
            <p:extLst>
              <p:ext uri="{D42A27DB-BD31-4B8C-83A1-F6EECF244321}">
                <p14:modId xmlns:p14="http://schemas.microsoft.com/office/powerpoint/2010/main" val="2180430085"/>
              </p:ext>
            </p:extLst>
          </p:nvPr>
        </p:nvGraphicFramePr>
        <p:xfrm>
          <a:off x="304801" y="1371600"/>
          <a:ext cx="8382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914400" y="2209800"/>
            <a:ext cx="22098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p:cNvSpPr txBox="1">
            <a:spLocks/>
          </p:cNvSpPr>
          <p:nvPr/>
        </p:nvSpPr>
        <p:spPr bwMode="auto">
          <a:xfrm>
            <a:off x="904672" y="6553200"/>
            <a:ext cx="2819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latin typeface="+mj-lt"/>
              </a:rPr>
              <a:t>Stokley et al. </a:t>
            </a:r>
            <a:r>
              <a:rPr lang="en-US" sz="1200" i="1" dirty="0">
                <a:latin typeface="+mj-lt"/>
              </a:rPr>
              <a:t>MMWR</a:t>
            </a:r>
            <a:r>
              <a:rPr lang="en-US" sz="1200" dirty="0">
                <a:latin typeface="+mj-lt"/>
              </a:rPr>
              <a:t>. 2014.</a:t>
            </a:r>
          </a:p>
        </p:txBody>
      </p:sp>
    </p:spTree>
    <p:extLst>
      <p:ext uri="{BB962C8B-B14F-4D97-AF65-F5344CB8AC3E}">
        <p14:creationId xmlns:p14="http://schemas.microsoft.com/office/powerpoint/2010/main" val="3944291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HPV vaccination</a:t>
            </a:r>
            <a:br>
              <a:rPr lang="en-US" dirty="0"/>
            </a:br>
            <a:r>
              <a:rPr lang="en-US" dirty="0"/>
              <a:t>initiation</a:t>
            </a:r>
          </a:p>
        </p:txBody>
      </p:sp>
      <p:sp>
        <p:nvSpPr>
          <p:cNvPr id="3" name="Content Placeholder 2"/>
          <p:cNvSpPr>
            <a:spLocks noGrp="1"/>
          </p:cNvSpPr>
          <p:nvPr>
            <p:ph idx="1"/>
          </p:nvPr>
        </p:nvSpPr>
        <p:spPr>
          <a:xfrm>
            <a:off x="457200" y="2057400"/>
            <a:ext cx="8458200" cy="3886200"/>
          </a:xfrm>
        </p:spPr>
        <p:txBody>
          <a:bodyPr/>
          <a:lstStyle/>
          <a:p>
            <a:r>
              <a:rPr lang="en-US" dirty="0"/>
              <a:t>Provider Recommendation practices</a:t>
            </a:r>
          </a:p>
          <a:p>
            <a:pPr lvl="1"/>
            <a:r>
              <a:rPr lang="en-US" dirty="0"/>
              <a:t>less emphasis on HPV than other vaccines</a:t>
            </a:r>
          </a:p>
          <a:p>
            <a:r>
              <a:rPr lang="en-US" dirty="0"/>
              <a:t>Parent Hesitancy  </a:t>
            </a:r>
          </a:p>
          <a:p>
            <a:pPr lvl="1"/>
            <a:r>
              <a:rPr lang="en-US" dirty="0"/>
              <a:t>feeling the vaccine is not necessary</a:t>
            </a:r>
          </a:p>
          <a:p>
            <a:r>
              <a:rPr lang="en-US" dirty="0"/>
              <a:t>Accessibility </a:t>
            </a:r>
          </a:p>
          <a:p>
            <a:pPr marL="457200" lvl="1" indent="0">
              <a:buNone/>
            </a:pPr>
            <a:r>
              <a:rPr lang="en-US" dirty="0"/>
              <a:t>– fewer preventive care visits</a:t>
            </a:r>
          </a:p>
        </p:txBody>
      </p:sp>
    </p:spTree>
    <p:extLst>
      <p:ext uri="{BB962C8B-B14F-4D97-AF65-F5344CB8AC3E}">
        <p14:creationId xmlns:p14="http://schemas.microsoft.com/office/powerpoint/2010/main" val="347824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dirty="0"/>
              <a:t>Barriers to HPV vaccination</a:t>
            </a:r>
            <a:br>
              <a:rPr lang="en-US" dirty="0"/>
            </a:br>
            <a:r>
              <a:rPr lang="en-US" dirty="0"/>
              <a:t>completion</a:t>
            </a:r>
          </a:p>
        </p:txBody>
      </p:sp>
      <p:sp>
        <p:nvSpPr>
          <p:cNvPr id="3" name="Content Placeholder 2"/>
          <p:cNvSpPr>
            <a:spLocks noGrp="1"/>
          </p:cNvSpPr>
          <p:nvPr>
            <p:ph idx="1"/>
          </p:nvPr>
        </p:nvSpPr>
        <p:spPr>
          <a:xfrm>
            <a:off x="609600" y="2057400"/>
            <a:ext cx="7772400" cy="3581400"/>
          </a:xfrm>
        </p:spPr>
        <p:txBody>
          <a:bodyPr/>
          <a:lstStyle/>
          <a:p>
            <a:r>
              <a:rPr lang="en-US" dirty="0"/>
              <a:t>Lack of recommendation by clinician</a:t>
            </a:r>
          </a:p>
          <a:p>
            <a:r>
              <a:rPr lang="en-US" dirty="0"/>
              <a:t>Missed opportunities for vaccination</a:t>
            </a:r>
          </a:p>
          <a:p>
            <a:r>
              <a:rPr lang="en-US" dirty="0"/>
              <a:t>Lack of reminder recalls for adolescents</a:t>
            </a:r>
          </a:p>
          <a:p>
            <a:r>
              <a:rPr lang="en-US" dirty="0"/>
              <a:t>Cost of vaccination</a:t>
            </a:r>
          </a:p>
        </p:txBody>
      </p:sp>
    </p:spTree>
    <p:extLst>
      <p:ext uri="{BB962C8B-B14F-4D97-AF65-F5344CB8AC3E}">
        <p14:creationId xmlns:p14="http://schemas.microsoft.com/office/powerpoint/2010/main" val="3473294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924800" cy="1143000"/>
          </a:xfrm>
        </p:spPr>
        <p:txBody>
          <a:bodyPr/>
          <a:lstStyle/>
          <a:p>
            <a:r>
              <a:rPr lang="en-US" dirty="0"/>
              <a:t>Opportunities for HPV vaccination</a:t>
            </a:r>
          </a:p>
        </p:txBody>
      </p:sp>
      <p:sp>
        <p:nvSpPr>
          <p:cNvPr id="3" name="Content Placeholder 2"/>
          <p:cNvSpPr>
            <a:spLocks noGrp="1"/>
          </p:cNvSpPr>
          <p:nvPr>
            <p:ph idx="1"/>
          </p:nvPr>
        </p:nvSpPr>
        <p:spPr>
          <a:xfrm>
            <a:off x="685800" y="1905000"/>
            <a:ext cx="7772400" cy="4648200"/>
          </a:xfrm>
        </p:spPr>
        <p:txBody>
          <a:bodyPr/>
          <a:lstStyle/>
          <a:p>
            <a:pPr marL="0" indent="0">
              <a:buNone/>
            </a:pPr>
            <a:r>
              <a:rPr lang="en-US" b="1" dirty="0">
                <a:solidFill>
                  <a:srgbClr val="FFFF00"/>
                </a:solidFill>
              </a:rPr>
              <a:t>SAME WAY, SAME DAY</a:t>
            </a:r>
          </a:p>
          <a:p>
            <a:r>
              <a:rPr lang="en-US" dirty="0"/>
              <a:t>Consider HPV vaccination of teens when other family members getting vaccinated</a:t>
            </a:r>
          </a:p>
          <a:p>
            <a:r>
              <a:rPr lang="en-US" dirty="0"/>
              <a:t>Alternate sites for vaccination</a:t>
            </a:r>
          </a:p>
          <a:p>
            <a:pPr lvl="1"/>
            <a:r>
              <a:rPr lang="en-US" dirty="0"/>
              <a:t>Pharmacies </a:t>
            </a:r>
          </a:p>
          <a:p>
            <a:r>
              <a:rPr lang="en-US" dirty="0"/>
              <a:t>Acute care visit: same day vaccination</a:t>
            </a:r>
          </a:p>
        </p:txBody>
      </p:sp>
    </p:spTree>
    <p:extLst>
      <p:ext uri="{BB962C8B-B14F-4D97-AF65-F5344CB8AC3E}">
        <p14:creationId xmlns:p14="http://schemas.microsoft.com/office/powerpoint/2010/main" val="415068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285400"/>
            <a:ext cx="8341569" cy="4525963"/>
          </a:xfrm>
        </p:spPr>
        <p:txBody>
          <a:bodyPr>
            <a:normAutofit/>
          </a:bodyPr>
          <a:lstStyle/>
          <a:p>
            <a:r>
              <a:rPr lang="en-US" altLang="en-US" b="0" dirty="0">
                <a:ea typeface="ＭＳ Ｐゴシック" panose="020B0600070205080204" pitchFamily="34" charset="-128"/>
              </a:rPr>
              <a:t>Align office/clinic policy with mission</a:t>
            </a:r>
          </a:p>
          <a:p>
            <a:pPr lvl="1">
              <a:buFont typeface="Wingdings" panose="05000000000000000000" pitchFamily="2" charset="2"/>
              <a:buChar char="§"/>
            </a:pPr>
            <a:r>
              <a:rPr lang="en-US" altLang="en-US" b="0" dirty="0">
                <a:ea typeface="ＭＳ Ｐゴシック" panose="020B0600070205080204" pitchFamily="34" charset="-128"/>
              </a:rPr>
              <a:t>Immunize at every opportunity</a:t>
            </a:r>
          </a:p>
          <a:p>
            <a:pPr lvl="1">
              <a:buFont typeface="Wingdings" panose="05000000000000000000" pitchFamily="2" charset="2"/>
              <a:buChar char="§"/>
            </a:pPr>
            <a:r>
              <a:rPr lang="en-US" altLang="en-US" b="0" dirty="0">
                <a:ea typeface="ＭＳ Ｐゴシック" panose="020B0600070205080204" pitchFamily="34" charset="-128"/>
              </a:rPr>
              <a:t>Implement standing orders</a:t>
            </a:r>
          </a:p>
          <a:p>
            <a:pPr lvl="1">
              <a:buFont typeface="Wingdings" panose="05000000000000000000" pitchFamily="2" charset="2"/>
              <a:buChar char="§"/>
            </a:pPr>
            <a:r>
              <a:rPr lang="en-US" altLang="en-US" b="0" dirty="0">
                <a:ea typeface="ＭＳ Ｐゴシック" panose="020B0600070205080204" pitchFamily="34" charset="-128"/>
              </a:rPr>
              <a:t>Reminder and recall</a:t>
            </a:r>
          </a:p>
          <a:p>
            <a:pPr>
              <a:buFont typeface="Wingdings" panose="05000000000000000000" pitchFamily="2" charset="2"/>
              <a:buChar char="§"/>
            </a:pPr>
            <a:r>
              <a:rPr lang="en-US" altLang="en-US" dirty="0">
                <a:ea typeface="ＭＳ Ｐゴシック" panose="020B0600070205080204" pitchFamily="34" charset="-128"/>
              </a:rPr>
              <a:t>Align communication with mission</a:t>
            </a:r>
          </a:p>
          <a:p>
            <a:pPr lvl="1">
              <a:buFont typeface="Wingdings" panose="05000000000000000000" pitchFamily="2" charset="2"/>
              <a:buChar char="§"/>
            </a:pPr>
            <a:r>
              <a:rPr lang="en-US" altLang="en-US" b="0" dirty="0">
                <a:ea typeface="ＭＳ Ｐゴシック" panose="020B0600070205080204" pitchFamily="34" charset="-128"/>
              </a:rPr>
              <a:t>Cancer-prevention mission</a:t>
            </a:r>
          </a:p>
          <a:p>
            <a:pPr lvl="1">
              <a:buFont typeface="Wingdings" panose="05000000000000000000" pitchFamily="2" charset="2"/>
              <a:buChar char="§"/>
            </a:pPr>
            <a:r>
              <a:rPr lang="en-US" altLang="en-US" dirty="0">
                <a:ea typeface="ＭＳ Ｐゴシック" panose="020B0600070205080204" pitchFamily="34" charset="-128"/>
              </a:rPr>
              <a:t>Common talking points </a:t>
            </a:r>
          </a:p>
          <a:p>
            <a:pPr>
              <a:buFont typeface="Wingdings" panose="05000000000000000000" pitchFamily="2" charset="2"/>
              <a:buChar char="§"/>
            </a:pPr>
            <a:r>
              <a:rPr lang="en-US" altLang="en-US" b="0" dirty="0">
                <a:ea typeface="ＭＳ Ｐゴシック" panose="020B0600070205080204" pitchFamily="34" charset="-128"/>
              </a:rPr>
              <a:t>Know coverage rates</a:t>
            </a:r>
          </a:p>
          <a:p>
            <a:pPr lvl="1">
              <a:buFont typeface="Wingdings" panose="05000000000000000000" pitchFamily="2" charset="2"/>
              <a:buChar char="§"/>
            </a:pPr>
            <a:r>
              <a:rPr lang="en-US" altLang="en-US" dirty="0">
                <a:ea typeface="ＭＳ Ｐゴシック" panose="020B0600070205080204" pitchFamily="34" charset="-128"/>
              </a:rPr>
              <a:t>Clinic-level AND clinician-level</a:t>
            </a:r>
            <a:endParaRPr lang="en-US" altLang="en-US" b="0" dirty="0">
              <a:ea typeface="ＭＳ Ｐゴシック" panose="020B0600070205080204" pitchFamily="34" charset="-128"/>
            </a:endParaRPr>
          </a:p>
        </p:txBody>
      </p:sp>
      <p:sp>
        <p:nvSpPr>
          <p:cNvPr id="10" name="Title 9"/>
          <p:cNvSpPr>
            <a:spLocks noGrp="1"/>
          </p:cNvSpPr>
          <p:nvPr>
            <p:ph type="title"/>
          </p:nvPr>
        </p:nvSpPr>
        <p:spPr>
          <a:xfrm>
            <a:off x="304800" y="127809"/>
            <a:ext cx="8493968" cy="1143000"/>
          </a:xfrm>
        </p:spPr>
        <p:txBody>
          <a:bodyPr>
            <a:normAutofit fontScale="90000"/>
          </a:bodyPr>
          <a:lstStyle/>
          <a:p>
            <a:r>
              <a:rPr lang="en-US" dirty="0"/>
              <a:t>Ensure ALL Patients are Protected</a:t>
            </a:r>
          </a:p>
        </p:txBody>
      </p:sp>
      <p:sp>
        <p:nvSpPr>
          <p:cNvPr id="9" name="Rectangle 8"/>
          <p:cNvSpPr/>
          <p:nvPr/>
        </p:nvSpPr>
        <p:spPr>
          <a:xfrm>
            <a:off x="152400" y="6368884"/>
            <a:ext cx="5892016" cy="307777"/>
          </a:xfrm>
          <a:prstGeom prst="rect">
            <a:avLst/>
          </a:prstGeom>
        </p:spPr>
        <p:txBody>
          <a:bodyPr wrap="square">
            <a:spAutoFit/>
          </a:bodyPr>
          <a:lstStyle/>
          <a:p>
            <a:r>
              <a:rPr lang="en-US" sz="1400" dirty="0">
                <a:solidFill>
                  <a:srgbClr val="1993B9"/>
                </a:solidFill>
              </a:rPr>
              <a:t>www.cdc.gov/hpv/downloads/Top10-improving-practice.pdf</a:t>
            </a:r>
          </a:p>
        </p:txBody>
      </p:sp>
    </p:spTree>
    <p:extLst>
      <p:ext uri="{BB962C8B-B14F-4D97-AF65-F5344CB8AC3E}">
        <p14:creationId xmlns:p14="http://schemas.microsoft.com/office/powerpoint/2010/main" val="3132520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7772400" cy="1143000"/>
          </a:xfrm>
        </p:spPr>
        <p:txBody>
          <a:bodyPr/>
          <a:lstStyle/>
          <a:p>
            <a:br>
              <a:rPr lang="en-US" dirty="0"/>
            </a:br>
            <a:r>
              <a:rPr lang="en-US" dirty="0"/>
              <a:t>Population-level HPV Prevention and Control</a:t>
            </a:r>
          </a:p>
        </p:txBody>
      </p:sp>
      <p:sp>
        <p:nvSpPr>
          <p:cNvPr id="5" name="Content Placeholder 4"/>
          <p:cNvSpPr>
            <a:spLocks noGrp="1"/>
          </p:cNvSpPr>
          <p:nvPr>
            <p:ph idx="1"/>
          </p:nvPr>
        </p:nvSpPr>
        <p:spPr>
          <a:xfrm>
            <a:off x="381000" y="2169143"/>
            <a:ext cx="8458200" cy="3086100"/>
          </a:xfrm>
        </p:spPr>
        <p:txBody>
          <a:bodyPr/>
          <a:lstStyle/>
          <a:p>
            <a:r>
              <a:rPr lang="en-US" sz="2800" dirty="0"/>
              <a:t>Track HPV infections and related cancers</a:t>
            </a:r>
          </a:p>
          <a:p>
            <a:r>
              <a:rPr lang="en-US" sz="2800" dirty="0"/>
              <a:t>Increase HPV-related knowledge and awareness</a:t>
            </a:r>
          </a:p>
          <a:p>
            <a:r>
              <a:rPr lang="en-US" sz="2800" dirty="0"/>
              <a:t>Increase HPV vaccine supply and use</a:t>
            </a:r>
          </a:p>
          <a:p>
            <a:r>
              <a:rPr lang="en-US" sz="2800" dirty="0"/>
              <a:t>Ensure HPV vaccine is effective and safe</a:t>
            </a:r>
          </a:p>
          <a:p>
            <a:r>
              <a:rPr lang="en-US" sz="2800" dirty="0"/>
              <a:t>Improve screening and medical care for HPV infections and related cancers </a:t>
            </a:r>
          </a:p>
        </p:txBody>
      </p:sp>
    </p:spTree>
    <p:extLst>
      <p:ext uri="{BB962C8B-B14F-4D97-AF65-F5344CB8AC3E}">
        <p14:creationId xmlns:p14="http://schemas.microsoft.com/office/powerpoint/2010/main" val="1278387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584" y="626103"/>
            <a:ext cx="6328063" cy="448186"/>
          </a:xfrm>
        </p:spPr>
        <p:txBody>
          <a:bodyPr/>
          <a:lstStyle/>
          <a:p>
            <a:pPr>
              <a:lnSpc>
                <a:spcPct val="100000"/>
              </a:lnSpc>
            </a:pPr>
            <a:r>
              <a:rPr lang="en-US" sz="3200" dirty="0"/>
              <a:t>Oregon Public Health Division </a:t>
            </a:r>
            <a:br>
              <a:rPr lang="en-US" sz="3200" dirty="0"/>
            </a:br>
            <a:r>
              <a:rPr lang="en-US" sz="3200" dirty="0"/>
              <a:t>HPV-Related Activities</a:t>
            </a:r>
          </a:p>
        </p:txBody>
      </p:sp>
      <p:grpSp>
        <p:nvGrpSpPr>
          <p:cNvPr id="15" name="Group 14"/>
          <p:cNvGrpSpPr/>
          <p:nvPr/>
        </p:nvGrpSpPr>
        <p:grpSpPr>
          <a:xfrm>
            <a:off x="2349021" y="1982331"/>
            <a:ext cx="3997284" cy="3912781"/>
            <a:chOff x="2644896" y="1457230"/>
            <a:chExt cx="4433836" cy="4541227"/>
          </a:xfrm>
        </p:grpSpPr>
        <p:sp>
          <p:nvSpPr>
            <p:cNvPr id="16" name="Freeform: Shape 15"/>
            <p:cNvSpPr/>
            <p:nvPr/>
          </p:nvSpPr>
          <p:spPr>
            <a:xfrm>
              <a:off x="3800081" y="2707025"/>
              <a:ext cx="2067694" cy="2054826"/>
            </a:xfrm>
            <a:custGeom>
              <a:avLst/>
              <a:gdLst>
                <a:gd name="connsiteX0" fmla="*/ 0 w 2113149"/>
                <a:gd name="connsiteY0" fmla="*/ 1056575 h 2113149"/>
                <a:gd name="connsiteX1" fmla="*/ 1056575 w 2113149"/>
                <a:gd name="connsiteY1" fmla="*/ 0 h 2113149"/>
                <a:gd name="connsiteX2" fmla="*/ 2113150 w 2113149"/>
                <a:gd name="connsiteY2" fmla="*/ 1056575 h 2113149"/>
                <a:gd name="connsiteX3" fmla="*/ 1056575 w 2113149"/>
                <a:gd name="connsiteY3" fmla="*/ 2113150 h 2113149"/>
                <a:gd name="connsiteX4" fmla="*/ 0 w 2113149"/>
                <a:gd name="connsiteY4" fmla="*/ 1056575 h 211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149" h="2113149">
                  <a:moveTo>
                    <a:pt x="0" y="1056575"/>
                  </a:moveTo>
                  <a:cubicBezTo>
                    <a:pt x="0" y="473045"/>
                    <a:pt x="473045" y="0"/>
                    <a:pt x="1056575" y="0"/>
                  </a:cubicBezTo>
                  <a:cubicBezTo>
                    <a:pt x="1640105" y="0"/>
                    <a:pt x="2113150" y="473045"/>
                    <a:pt x="2113150" y="1056575"/>
                  </a:cubicBezTo>
                  <a:cubicBezTo>
                    <a:pt x="2113150" y="1640105"/>
                    <a:pt x="1640105" y="2113150"/>
                    <a:pt x="1056575" y="2113150"/>
                  </a:cubicBezTo>
                  <a:cubicBezTo>
                    <a:pt x="473045" y="2113150"/>
                    <a:pt x="0" y="1640105"/>
                    <a:pt x="0" y="1056575"/>
                  </a:cubicBezTo>
                  <a:close/>
                </a:path>
              </a:pathLst>
            </a:custGeom>
            <a:solidFill>
              <a:schemeClr val="tx2">
                <a:lumMod val="40000"/>
                <a:lumOff val="6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7818" tIns="277818" rIns="277818" bIns="277818" numCol="1" spcCol="1270" anchor="ctr" anchorCtr="0">
              <a:noAutofit/>
            </a:bodyPr>
            <a:lstStyle/>
            <a:p>
              <a:pPr algn="ctr" defTabSz="1600200">
                <a:lnSpc>
                  <a:spcPct val="90000"/>
                </a:lnSpc>
                <a:spcAft>
                  <a:spcPct val="35000"/>
                </a:spcAft>
              </a:pPr>
              <a:r>
                <a:rPr lang="en-US" dirty="0">
                  <a:solidFill>
                    <a:srgbClr val="000000"/>
                  </a:solidFill>
                  <a:latin typeface="Arial"/>
                </a:rPr>
                <a:t> </a:t>
              </a:r>
            </a:p>
          </p:txBody>
        </p:sp>
        <p:sp>
          <p:nvSpPr>
            <p:cNvPr id="17" name="Freeform: Shape 16"/>
            <p:cNvSpPr/>
            <p:nvPr/>
          </p:nvSpPr>
          <p:spPr>
            <a:xfrm>
              <a:off x="4074835" y="4428707"/>
              <a:ext cx="1643071" cy="1569750"/>
            </a:xfrm>
            <a:custGeom>
              <a:avLst/>
              <a:gdLst>
                <a:gd name="connsiteX0" fmla="*/ 0 w 1473769"/>
                <a:gd name="connsiteY0" fmla="*/ 752225 h 1504449"/>
                <a:gd name="connsiteX1" fmla="*/ 736885 w 1473769"/>
                <a:gd name="connsiteY1" fmla="*/ 0 h 1504449"/>
                <a:gd name="connsiteX2" fmla="*/ 1473770 w 1473769"/>
                <a:gd name="connsiteY2" fmla="*/ 752225 h 1504449"/>
                <a:gd name="connsiteX3" fmla="*/ 736885 w 1473769"/>
                <a:gd name="connsiteY3" fmla="*/ 1504450 h 1504449"/>
                <a:gd name="connsiteX4" fmla="*/ 0 w 1473769"/>
                <a:gd name="connsiteY4" fmla="*/ 752225 h 1504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69" h="1504449">
                  <a:moveTo>
                    <a:pt x="0" y="752225"/>
                  </a:moveTo>
                  <a:cubicBezTo>
                    <a:pt x="0" y="336783"/>
                    <a:pt x="329915" y="0"/>
                    <a:pt x="736885" y="0"/>
                  </a:cubicBezTo>
                  <a:cubicBezTo>
                    <a:pt x="1143855" y="0"/>
                    <a:pt x="1473770" y="336783"/>
                    <a:pt x="1473770" y="752225"/>
                  </a:cubicBezTo>
                  <a:cubicBezTo>
                    <a:pt x="1473770" y="1167667"/>
                    <a:pt x="1143855" y="1504450"/>
                    <a:pt x="736885" y="1504450"/>
                  </a:cubicBezTo>
                  <a:cubicBezTo>
                    <a:pt x="329915" y="1504450"/>
                    <a:pt x="0" y="1167667"/>
                    <a:pt x="0" y="752225"/>
                  </a:cubicBezTo>
                  <a:close/>
                </a:path>
              </a:pathLst>
            </a:custGeom>
            <a:solidFill>
              <a:srgbClr val="6FB1AB">
                <a:alpha val="50000"/>
              </a:srgbClr>
            </a:solidFill>
            <a:ln>
              <a:solidFill>
                <a:srgbClr val="6FB1AB"/>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75206" tIns="178576" rIns="175206" bIns="178576" numCol="1" spcCol="1270" anchor="ctr" anchorCtr="0">
              <a:noAutofit/>
            </a:bodyPr>
            <a:lstStyle/>
            <a:p>
              <a:pPr algn="ctr" defTabSz="466725">
                <a:lnSpc>
                  <a:spcPct val="90000"/>
                </a:lnSpc>
                <a:spcAft>
                  <a:spcPct val="35000"/>
                </a:spcAft>
              </a:pPr>
              <a:r>
                <a:rPr lang="en-US" sz="1400" b="1" dirty="0">
                  <a:latin typeface="Calibri" panose="020F0502020204030204" pitchFamily="34" charset="0"/>
                </a:rPr>
                <a:t>Immunization Policy Advisory Team (IPAT)</a:t>
              </a:r>
            </a:p>
          </p:txBody>
        </p:sp>
        <p:sp>
          <p:nvSpPr>
            <p:cNvPr id="18" name="Freeform: Shape 17"/>
            <p:cNvSpPr/>
            <p:nvPr/>
          </p:nvSpPr>
          <p:spPr>
            <a:xfrm>
              <a:off x="2692835" y="2023853"/>
              <a:ext cx="1669775" cy="1625126"/>
            </a:xfrm>
            <a:custGeom>
              <a:avLst/>
              <a:gdLst>
                <a:gd name="connsiteX0" fmla="*/ 0 w 1412932"/>
                <a:gd name="connsiteY0" fmla="*/ 651673 h 1303345"/>
                <a:gd name="connsiteX1" fmla="*/ 706466 w 1412932"/>
                <a:gd name="connsiteY1" fmla="*/ 0 h 1303345"/>
                <a:gd name="connsiteX2" fmla="*/ 1412932 w 1412932"/>
                <a:gd name="connsiteY2" fmla="*/ 651673 h 1303345"/>
                <a:gd name="connsiteX3" fmla="*/ 706466 w 1412932"/>
                <a:gd name="connsiteY3" fmla="*/ 1303346 h 1303345"/>
                <a:gd name="connsiteX4" fmla="*/ 0 w 1412932"/>
                <a:gd name="connsiteY4" fmla="*/ 651673 h 130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932" h="1303345">
                  <a:moveTo>
                    <a:pt x="0" y="651673"/>
                  </a:moveTo>
                  <a:cubicBezTo>
                    <a:pt x="0" y="291764"/>
                    <a:pt x="316296" y="0"/>
                    <a:pt x="706466" y="0"/>
                  </a:cubicBezTo>
                  <a:cubicBezTo>
                    <a:pt x="1096636" y="0"/>
                    <a:pt x="1412932" y="291764"/>
                    <a:pt x="1412932" y="651673"/>
                  </a:cubicBezTo>
                  <a:cubicBezTo>
                    <a:pt x="1412932" y="1011582"/>
                    <a:pt x="1096636" y="1303346"/>
                    <a:pt x="706466" y="1303346"/>
                  </a:cubicBezTo>
                  <a:cubicBezTo>
                    <a:pt x="316296" y="1303346"/>
                    <a:pt x="0" y="1011582"/>
                    <a:pt x="0" y="651673"/>
                  </a:cubicBezTo>
                  <a:close/>
                </a:path>
              </a:pathLst>
            </a:custGeom>
            <a:solidFill>
              <a:srgbClr val="F5A04B">
                <a:alpha val="49804"/>
              </a:srgbClr>
            </a:solidFill>
            <a:ln>
              <a:solidFill>
                <a:srgbClr val="F5A04B"/>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68524" tIns="156488" rIns="168524" bIns="156488" numCol="1" spcCol="1270" anchor="ctr" anchorCtr="0">
              <a:noAutofit/>
            </a:bodyPr>
            <a:lstStyle/>
            <a:p>
              <a:pPr algn="ctr" defTabSz="466725">
                <a:lnSpc>
                  <a:spcPct val="90000"/>
                </a:lnSpc>
                <a:spcAft>
                  <a:spcPct val="35000"/>
                </a:spcAft>
              </a:pPr>
              <a:r>
                <a:rPr lang="en-US" sz="1400" b="1" dirty="0">
                  <a:latin typeface="Calibri" panose="020F0502020204030204" pitchFamily="34" charset="0"/>
                </a:rPr>
                <a:t>Oregon Comprehensive Cancer Control Program (OCCCP)</a:t>
              </a:r>
              <a:endParaRPr lang="en-US" sz="1400" b="1" dirty="0">
                <a:latin typeface="Arial"/>
              </a:endParaRPr>
            </a:p>
          </p:txBody>
        </p:sp>
        <p:sp>
          <p:nvSpPr>
            <p:cNvPr id="19" name="Freeform: Shape 18"/>
            <p:cNvSpPr/>
            <p:nvPr/>
          </p:nvSpPr>
          <p:spPr>
            <a:xfrm>
              <a:off x="2644896" y="3627090"/>
              <a:ext cx="1649823" cy="1619195"/>
            </a:xfrm>
            <a:custGeom>
              <a:avLst/>
              <a:gdLst>
                <a:gd name="connsiteX0" fmla="*/ 0 w 1449776"/>
                <a:gd name="connsiteY0" fmla="*/ 687825 h 1375649"/>
                <a:gd name="connsiteX1" fmla="*/ 724888 w 1449776"/>
                <a:gd name="connsiteY1" fmla="*/ 0 h 1375649"/>
                <a:gd name="connsiteX2" fmla="*/ 1449776 w 1449776"/>
                <a:gd name="connsiteY2" fmla="*/ 687825 h 1375649"/>
                <a:gd name="connsiteX3" fmla="*/ 724888 w 1449776"/>
                <a:gd name="connsiteY3" fmla="*/ 1375650 h 1375649"/>
                <a:gd name="connsiteX4" fmla="*/ 0 w 1449776"/>
                <a:gd name="connsiteY4" fmla="*/ 687825 h 1375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776" h="1375649">
                  <a:moveTo>
                    <a:pt x="0" y="687825"/>
                  </a:moveTo>
                  <a:cubicBezTo>
                    <a:pt x="0" y="307950"/>
                    <a:pt x="324543" y="0"/>
                    <a:pt x="724888" y="0"/>
                  </a:cubicBezTo>
                  <a:cubicBezTo>
                    <a:pt x="1125233" y="0"/>
                    <a:pt x="1449776" y="307950"/>
                    <a:pt x="1449776" y="687825"/>
                  </a:cubicBezTo>
                  <a:cubicBezTo>
                    <a:pt x="1449776" y="1067700"/>
                    <a:pt x="1125233" y="1375650"/>
                    <a:pt x="724888" y="1375650"/>
                  </a:cubicBezTo>
                  <a:cubicBezTo>
                    <a:pt x="324543" y="1375650"/>
                    <a:pt x="0" y="1067700"/>
                    <a:pt x="0" y="687825"/>
                  </a:cubicBezTo>
                  <a:close/>
                </a:path>
              </a:pathLst>
            </a:custGeom>
            <a:solidFill>
              <a:schemeClr val="accent6">
                <a:lumMod val="40000"/>
                <a:lumOff val="60000"/>
                <a:alpha val="50000"/>
              </a:schemeClr>
            </a:solidFill>
            <a:ln>
              <a:solidFill>
                <a:schemeClr val="accent6">
                  <a:lumMod val="40000"/>
                  <a:lumOff val="60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72571" tIns="164429" rIns="172571" bIns="164429" numCol="1" spcCol="1270" anchor="ctr" anchorCtr="0">
              <a:noAutofit/>
            </a:bodyPr>
            <a:lstStyle/>
            <a:p>
              <a:pPr algn="ctr" defTabSz="466725"/>
              <a:r>
                <a:rPr lang="en-US" sz="1400" b="1" dirty="0">
                  <a:latin typeface="Calibri" panose="020F0502020204030204" pitchFamily="34" charset="0"/>
                </a:rPr>
                <a:t>School Based Health Centers (SBHCs)</a:t>
              </a:r>
            </a:p>
          </p:txBody>
        </p:sp>
        <p:sp>
          <p:nvSpPr>
            <p:cNvPr id="20" name="Freeform: Shape 19"/>
            <p:cNvSpPr/>
            <p:nvPr/>
          </p:nvSpPr>
          <p:spPr>
            <a:xfrm>
              <a:off x="4206363" y="1457230"/>
              <a:ext cx="1401684" cy="1440785"/>
            </a:xfrm>
            <a:custGeom>
              <a:avLst/>
              <a:gdLst>
                <a:gd name="connsiteX0" fmla="*/ 0 w 1506471"/>
                <a:gd name="connsiteY0" fmla="*/ 680515 h 1361030"/>
                <a:gd name="connsiteX1" fmla="*/ 753236 w 1506471"/>
                <a:gd name="connsiteY1" fmla="*/ 0 h 1361030"/>
                <a:gd name="connsiteX2" fmla="*/ 1506472 w 1506471"/>
                <a:gd name="connsiteY2" fmla="*/ 680515 h 1361030"/>
                <a:gd name="connsiteX3" fmla="*/ 753236 w 1506471"/>
                <a:gd name="connsiteY3" fmla="*/ 1361030 h 1361030"/>
                <a:gd name="connsiteX4" fmla="*/ 0 w 1506471"/>
                <a:gd name="connsiteY4" fmla="*/ 680515 h 1361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471" h="1361030">
                  <a:moveTo>
                    <a:pt x="0" y="680515"/>
                  </a:moveTo>
                  <a:cubicBezTo>
                    <a:pt x="0" y="304677"/>
                    <a:pt x="337235" y="0"/>
                    <a:pt x="753236" y="0"/>
                  </a:cubicBezTo>
                  <a:cubicBezTo>
                    <a:pt x="1169237" y="0"/>
                    <a:pt x="1506472" y="304677"/>
                    <a:pt x="1506472" y="680515"/>
                  </a:cubicBezTo>
                  <a:cubicBezTo>
                    <a:pt x="1506472" y="1056353"/>
                    <a:pt x="1169237" y="1361030"/>
                    <a:pt x="753236" y="1361030"/>
                  </a:cubicBezTo>
                  <a:cubicBezTo>
                    <a:pt x="337235" y="1361030"/>
                    <a:pt x="0" y="1056353"/>
                    <a:pt x="0" y="680515"/>
                  </a:cubicBezTo>
                  <a:close/>
                </a:path>
              </a:pathLst>
            </a:custGeom>
            <a:solidFill>
              <a:srgbClr val="92D050">
                <a:alpha val="50000"/>
              </a:srgbClr>
            </a:solidFill>
            <a:ln>
              <a:solidFill>
                <a:srgbClr val="92D050"/>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78799" tIns="162824" rIns="178799" bIns="162824" numCol="1" spcCol="1270" anchor="ctr" anchorCtr="0">
              <a:noAutofit/>
            </a:bodyPr>
            <a:lstStyle/>
            <a:p>
              <a:pPr algn="ctr" defTabSz="466725">
                <a:lnSpc>
                  <a:spcPct val="90000"/>
                </a:lnSpc>
                <a:spcAft>
                  <a:spcPct val="35000"/>
                </a:spcAft>
              </a:pPr>
              <a:r>
                <a:rPr lang="en-US" sz="1400" b="1" dirty="0">
                  <a:latin typeface="Calibri" panose="020F0502020204030204" pitchFamily="34" charset="0"/>
                </a:rPr>
                <a:t>HPV Impact</a:t>
              </a:r>
            </a:p>
          </p:txBody>
        </p:sp>
        <p:sp>
          <p:nvSpPr>
            <p:cNvPr id="22" name="Freeform: Shape 21"/>
            <p:cNvSpPr/>
            <p:nvPr/>
          </p:nvSpPr>
          <p:spPr>
            <a:xfrm>
              <a:off x="5521988" y="2075748"/>
              <a:ext cx="1556744" cy="1541349"/>
            </a:xfrm>
            <a:custGeom>
              <a:avLst/>
              <a:gdLst>
                <a:gd name="connsiteX0" fmla="*/ 0 w 1396404"/>
                <a:gd name="connsiteY0" fmla="*/ 701178 h 1402356"/>
                <a:gd name="connsiteX1" fmla="*/ 698202 w 1396404"/>
                <a:gd name="connsiteY1" fmla="*/ 0 h 1402356"/>
                <a:gd name="connsiteX2" fmla="*/ 1396404 w 1396404"/>
                <a:gd name="connsiteY2" fmla="*/ 701178 h 1402356"/>
                <a:gd name="connsiteX3" fmla="*/ 698202 w 1396404"/>
                <a:gd name="connsiteY3" fmla="*/ 1402356 h 1402356"/>
                <a:gd name="connsiteX4" fmla="*/ 0 w 1396404"/>
                <a:gd name="connsiteY4" fmla="*/ 701178 h 140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404" h="1402356">
                  <a:moveTo>
                    <a:pt x="0" y="701178"/>
                  </a:moveTo>
                  <a:cubicBezTo>
                    <a:pt x="0" y="313928"/>
                    <a:pt x="312596" y="0"/>
                    <a:pt x="698202" y="0"/>
                  </a:cubicBezTo>
                  <a:cubicBezTo>
                    <a:pt x="1083808" y="0"/>
                    <a:pt x="1396404" y="313928"/>
                    <a:pt x="1396404" y="701178"/>
                  </a:cubicBezTo>
                  <a:cubicBezTo>
                    <a:pt x="1396404" y="1088428"/>
                    <a:pt x="1083808" y="1402356"/>
                    <a:pt x="698202" y="1402356"/>
                  </a:cubicBezTo>
                  <a:cubicBezTo>
                    <a:pt x="312596" y="1402356"/>
                    <a:pt x="0" y="1088428"/>
                    <a:pt x="0" y="701178"/>
                  </a:cubicBezTo>
                  <a:close/>
                </a:path>
              </a:pathLst>
            </a:custGeom>
            <a:solidFill>
              <a:srgbClr val="FFFF00">
                <a:alpha val="37000"/>
              </a:srgbClr>
            </a:solidFill>
            <a:ln w="25400">
              <a:solidFill>
                <a:srgbClr val="0070C0"/>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66709" tIns="167363" rIns="166709" bIns="167363" numCol="1" spcCol="1270" anchor="ctr" anchorCtr="0">
              <a:noAutofit/>
            </a:bodyPr>
            <a:lstStyle/>
            <a:p>
              <a:pPr algn="ctr" defTabSz="466725">
                <a:lnSpc>
                  <a:spcPct val="90000"/>
                </a:lnSpc>
              </a:pPr>
              <a:r>
                <a:rPr lang="en-US" sz="1400" b="1" dirty="0">
                  <a:latin typeface="Calibri" panose="020F0502020204030204" pitchFamily="34" charset="0"/>
                </a:rPr>
                <a:t>Oregon Immunization Program (OIP)</a:t>
              </a:r>
            </a:p>
          </p:txBody>
        </p:sp>
      </p:grpSp>
      <p:sp>
        <p:nvSpPr>
          <p:cNvPr id="3" name="TextBox 2"/>
          <p:cNvSpPr txBox="1"/>
          <p:nvPr/>
        </p:nvSpPr>
        <p:spPr>
          <a:xfrm>
            <a:off x="3390467" y="6008872"/>
            <a:ext cx="2155174" cy="338554"/>
          </a:xfrm>
          <a:prstGeom prst="rect">
            <a:avLst/>
          </a:prstGeom>
          <a:noFill/>
        </p:spPr>
        <p:txBody>
          <a:bodyPr wrap="square" rtlCol="0">
            <a:spAutoFit/>
          </a:bodyPr>
          <a:lstStyle/>
          <a:p>
            <a:pPr marL="214313" indent="-128588">
              <a:buFont typeface="Arial" panose="020B0604020202020204" pitchFamily="34" charset="0"/>
              <a:buChar char="•"/>
            </a:pPr>
            <a:r>
              <a:rPr lang="en-US" sz="1600" b="1" dirty="0">
                <a:latin typeface="Calibri" panose="020F0502020204030204" pitchFamily="34" charset="0"/>
              </a:rPr>
              <a:t>Immunization</a:t>
            </a:r>
            <a:r>
              <a:rPr lang="en-US" sz="1400" b="1" dirty="0">
                <a:latin typeface="Calibri" panose="020F0502020204030204" pitchFamily="34" charset="0"/>
              </a:rPr>
              <a:t> policy</a:t>
            </a:r>
          </a:p>
        </p:txBody>
      </p:sp>
      <p:sp>
        <p:nvSpPr>
          <p:cNvPr id="6" name="TextBox 5"/>
          <p:cNvSpPr txBox="1"/>
          <p:nvPr/>
        </p:nvSpPr>
        <p:spPr>
          <a:xfrm>
            <a:off x="358855" y="1331170"/>
            <a:ext cx="1909391" cy="2831544"/>
          </a:xfrm>
          <a:prstGeom prst="rect">
            <a:avLst/>
          </a:prstGeom>
          <a:noFill/>
        </p:spPr>
        <p:txBody>
          <a:bodyPr wrap="square" lIns="0" tIns="0" rIns="0" bIns="0" rtlCol="0">
            <a:spAutoFit/>
          </a:bodyPr>
          <a:lstStyle/>
          <a:p>
            <a:pPr marL="214313" indent="-128588">
              <a:buFont typeface="Arial" panose="020B0604020202020204" pitchFamily="34" charset="0"/>
              <a:buChar char="•"/>
            </a:pPr>
            <a:r>
              <a:rPr lang="en-US" sz="1600" b="1" dirty="0">
                <a:latin typeface="Calibri" panose="020F0502020204030204" pitchFamily="34" charset="0"/>
              </a:rPr>
              <a:t>Oregon State Cancer Registry </a:t>
            </a:r>
          </a:p>
          <a:p>
            <a:pPr marL="214313" indent="-128588">
              <a:buFont typeface="Arial" panose="020B0604020202020204" pitchFamily="34" charset="0"/>
              <a:buChar char="•"/>
            </a:pPr>
            <a:r>
              <a:rPr lang="en-US" sz="1600" b="1" dirty="0" err="1">
                <a:latin typeface="Calibri" panose="020F0502020204030204" pitchFamily="34" charset="0"/>
              </a:rPr>
              <a:t>Screenwise</a:t>
            </a:r>
            <a:r>
              <a:rPr lang="en-US" sz="1600" b="1" dirty="0">
                <a:latin typeface="Calibri" panose="020F0502020204030204" pitchFamily="34" charset="0"/>
              </a:rPr>
              <a:t>: providers who offer cervical cancer screening</a:t>
            </a:r>
          </a:p>
          <a:p>
            <a:pPr marL="214313" indent="-128588">
              <a:buFont typeface="Arial" panose="020B0604020202020204" pitchFamily="34" charset="0"/>
              <a:buChar char="•"/>
            </a:pPr>
            <a:r>
              <a:rPr lang="en-US" sz="1600" b="1" dirty="0">
                <a:latin typeface="Calibri" panose="020F0502020204030204" pitchFamily="34" charset="0"/>
              </a:rPr>
              <a:t>Breast and Cervical Cancer Treatment Program (BCCTP): treatment coverage</a:t>
            </a:r>
          </a:p>
          <a:p>
            <a:pPr marL="214313" indent="-128588">
              <a:buFont typeface="Arial" panose="020B0604020202020204" pitchFamily="34" charset="0"/>
              <a:buChar char="•"/>
            </a:pPr>
            <a:endParaRPr lang="en-US" sz="1200" b="1" dirty="0">
              <a:latin typeface="Calibri" panose="020F0502020204030204" pitchFamily="34" charset="0"/>
            </a:endParaRPr>
          </a:p>
          <a:p>
            <a:pPr marL="557213" lvl="1" indent="-128588">
              <a:buFont typeface="Arial" panose="020B0604020202020204" pitchFamily="34" charset="0"/>
              <a:buChar char="•"/>
            </a:pPr>
            <a:endParaRPr lang="en-US" sz="1200" b="1" dirty="0">
              <a:solidFill>
                <a:srgbClr val="0039A6"/>
              </a:solidFill>
              <a:latin typeface="Calibri" panose="020F0502020204030204" pitchFamily="34" charset="0"/>
            </a:endParaRPr>
          </a:p>
        </p:txBody>
      </p:sp>
      <p:sp>
        <p:nvSpPr>
          <p:cNvPr id="8" name="TextBox 7"/>
          <p:cNvSpPr txBox="1"/>
          <p:nvPr/>
        </p:nvSpPr>
        <p:spPr>
          <a:xfrm>
            <a:off x="3644591" y="1649304"/>
            <a:ext cx="1772210" cy="246221"/>
          </a:xfrm>
          <a:prstGeom prst="rect">
            <a:avLst/>
          </a:prstGeom>
          <a:noFill/>
        </p:spPr>
        <p:txBody>
          <a:bodyPr wrap="square" lIns="0" tIns="0" rIns="0" bIns="0" rtlCol="0">
            <a:spAutoFit/>
          </a:bodyPr>
          <a:lstStyle/>
          <a:p>
            <a:pPr marL="214313" indent="-128588">
              <a:buFont typeface="Arial" panose="020B0604020202020204" pitchFamily="34" charset="0"/>
              <a:buChar char="•"/>
            </a:pPr>
            <a:r>
              <a:rPr lang="en-US" sz="1600" b="1" dirty="0">
                <a:latin typeface="Calibri" panose="020F0502020204030204" pitchFamily="34" charset="0"/>
              </a:rPr>
              <a:t>Monitor</a:t>
            </a:r>
            <a:r>
              <a:rPr lang="en-US" sz="1400" b="1" dirty="0">
                <a:latin typeface="Calibri" panose="020F0502020204030204" pitchFamily="34" charset="0"/>
              </a:rPr>
              <a:t> CIN 2+</a:t>
            </a:r>
          </a:p>
        </p:txBody>
      </p:sp>
      <p:sp>
        <p:nvSpPr>
          <p:cNvPr id="9" name="TextBox 8"/>
          <p:cNvSpPr txBox="1"/>
          <p:nvPr/>
        </p:nvSpPr>
        <p:spPr>
          <a:xfrm>
            <a:off x="747352" y="4508367"/>
            <a:ext cx="1538187" cy="738664"/>
          </a:xfrm>
          <a:prstGeom prst="rect">
            <a:avLst/>
          </a:prstGeom>
          <a:noFill/>
        </p:spPr>
        <p:txBody>
          <a:bodyPr wrap="square" lIns="0" tIns="0" rIns="0" bIns="0" rtlCol="0">
            <a:spAutoFit/>
          </a:bodyPr>
          <a:lstStyle/>
          <a:p>
            <a:pPr marL="214313" indent="-128588">
              <a:buFont typeface="Arial" panose="020B0604020202020204" pitchFamily="34" charset="0"/>
              <a:buChar char="•"/>
            </a:pPr>
            <a:r>
              <a:rPr lang="en-US" sz="1600" b="1" dirty="0">
                <a:latin typeface="Calibri" panose="020F0502020204030204" pitchFamily="34" charset="0"/>
              </a:rPr>
              <a:t>Vaccination  screening </a:t>
            </a:r>
          </a:p>
          <a:p>
            <a:pPr marL="214313" indent="-128588">
              <a:buFont typeface="Arial" panose="020B0604020202020204" pitchFamily="34" charset="0"/>
              <a:buChar char="•"/>
            </a:pPr>
            <a:r>
              <a:rPr lang="en-US" sz="1600" b="1" dirty="0">
                <a:latin typeface="Calibri" panose="020F0502020204030204" pitchFamily="34" charset="0"/>
              </a:rPr>
              <a:t>Education </a:t>
            </a:r>
          </a:p>
        </p:txBody>
      </p:sp>
      <p:sp>
        <p:nvSpPr>
          <p:cNvPr id="10" name="TextBox 9"/>
          <p:cNvSpPr txBox="1"/>
          <p:nvPr/>
        </p:nvSpPr>
        <p:spPr>
          <a:xfrm>
            <a:off x="6422621" y="1942006"/>
            <a:ext cx="2245452" cy="1723549"/>
          </a:xfrm>
          <a:prstGeom prst="rect">
            <a:avLst/>
          </a:prstGeom>
          <a:noFill/>
        </p:spPr>
        <p:txBody>
          <a:bodyPr wrap="square" lIns="0" tIns="0" rIns="0" bIns="0" rtlCol="0">
            <a:spAutoFit/>
          </a:bodyPr>
          <a:lstStyle/>
          <a:p>
            <a:pPr marL="214313" indent="-128588">
              <a:buFont typeface="Arial" panose="020B0604020202020204" pitchFamily="34" charset="0"/>
              <a:buChar char="•"/>
            </a:pPr>
            <a:r>
              <a:rPr lang="en-US" sz="1600" b="1" dirty="0">
                <a:latin typeface="Calibri" panose="020F0502020204030204" pitchFamily="34" charset="0"/>
              </a:rPr>
              <a:t>Vaccines for Children:</a:t>
            </a:r>
          </a:p>
          <a:p>
            <a:pPr marL="557213" lvl="1" indent="-128588">
              <a:buFont typeface="Arial" panose="020B0604020202020204" pitchFamily="34" charset="0"/>
              <a:buChar char="•"/>
            </a:pPr>
            <a:r>
              <a:rPr lang="en-US" sz="1600" b="1" dirty="0">
                <a:latin typeface="Calibri" panose="020F0502020204030204" pitchFamily="34" charset="0"/>
              </a:rPr>
              <a:t>Vaccine Implementation</a:t>
            </a:r>
          </a:p>
          <a:p>
            <a:pPr marL="557213" lvl="1" indent="-128588">
              <a:buFont typeface="Arial" panose="020B0604020202020204" pitchFamily="34" charset="0"/>
              <a:buChar char="•"/>
            </a:pPr>
            <a:r>
              <a:rPr lang="en-US" sz="1600" b="1" dirty="0">
                <a:latin typeface="Calibri" panose="020F0502020204030204" pitchFamily="34" charset="0"/>
              </a:rPr>
              <a:t>Vaccine Coverage</a:t>
            </a:r>
          </a:p>
          <a:p>
            <a:pPr marL="214313" indent="-128588">
              <a:buFont typeface="Arial" panose="020B0604020202020204" pitchFamily="34" charset="0"/>
              <a:buChar char="•"/>
            </a:pPr>
            <a:r>
              <a:rPr lang="en-US" sz="1600" b="1" dirty="0">
                <a:latin typeface="Calibri" panose="020F0502020204030204" pitchFamily="34" charset="0"/>
              </a:rPr>
              <a:t>ALERT</a:t>
            </a:r>
          </a:p>
          <a:p>
            <a:pPr marL="557213" lvl="1" indent="-128588">
              <a:buFont typeface="Arial" panose="020B0604020202020204" pitchFamily="34" charset="0"/>
              <a:buChar char="•"/>
            </a:pPr>
            <a:r>
              <a:rPr lang="en-US" sz="1600" b="1" dirty="0">
                <a:latin typeface="Calibri" panose="020F0502020204030204" pitchFamily="34" charset="0"/>
              </a:rPr>
              <a:t>Vaccine administration</a:t>
            </a:r>
          </a:p>
        </p:txBody>
      </p:sp>
      <p:sp>
        <p:nvSpPr>
          <p:cNvPr id="4" name="TextBox 3"/>
          <p:cNvSpPr txBox="1"/>
          <p:nvPr/>
        </p:nvSpPr>
        <p:spPr>
          <a:xfrm>
            <a:off x="3987437" y="3654883"/>
            <a:ext cx="840984" cy="507831"/>
          </a:xfrm>
          <a:prstGeom prst="rect">
            <a:avLst/>
          </a:prstGeom>
          <a:noFill/>
        </p:spPr>
        <p:txBody>
          <a:bodyPr wrap="square" rtlCol="0">
            <a:spAutoFit/>
          </a:bodyPr>
          <a:lstStyle/>
          <a:p>
            <a:pPr eaLnBrk="0" fontAlgn="base" hangingPunct="0">
              <a:spcBef>
                <a:spcPct val="0"/>
              </a:spcBef>
              <a:spcAft>
                <a:spcPct val="0"/>
              </a:spcAft>
            </a:pPr>
            <a:r>
              <a:rPr lang="en-US" sz="2700" b="1" dirty="0">
                <a:solidFill>
                  <a:srgbClr val="000000"/>
                </a:solidFill>
                <a:latin typeface="Calibri" panose="020F0502020204030204" pitchFamily="34" charset="0"/>
              </a:rPr>
              <a:t>HPV</a:t>
            </a:r>
          </a:p>
        </p:txBody>
      </p:sp>
      <p:sp>
        <p:nvSpPr>
          <p:cNvPr id="11" name="Slide Number Placeholder 2"/>
          <p:cNvSpPr txBox="1">
            <a:spLocks/>
          </p:cNvSpPr>
          <p:nvPr/>
        </p:nvSpPr>
        <p:spPr bwMode="auto">
          <a:xfrm>
            <a:off x="6234406" y="6070547"/>
            <a:ext cx="1600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eaLnBrk="1" fontAlgn="base" hangingPunct="1">
              <a:spcBef>
                <a:spcPct val="0"/>
              </a:spcBef>
              <a:spcAft>
                <a:spcPct val="0"/>
              </a:spcAft>
            </a:pPr>
            <a:fld id="{F9477101-F650-4527-BDF0-85026A68A5E6}" type="slidenum">
              <a:rPr lang="en-US" altLang="en-US" sz="1050" b="0">
                <a:solidFill>
                  <a:srgbClr val="4B4B4B"/>
                </a:solidFill>
              </a:rPr>
              <a:pPr algn="r" eaLnBrk="1" fontAlgn="base" hangingPunct="1">
                <a:spcBef>
                  <a:spcPct val="0"/>
                </a:spcBef>
                <a:spcAft>
                  <a:spcPct val="0"/>
                </a:spcAft>
              </a:pPr>
              <a:t>39</a:t>
            </a:fld>
            <a:endParaRPr lang="en-US" altLang="en-US" sz="1050" b="0" dirty="0">
              <a:solidFill>
                <a:srgbClr val="4B4B4B"/>
              </a:solidFill>
            </a:endParaRPr>
          </a:p>
        </p:txBody>
      </p:sp>
      <p:sp>
        <p:nvSpPr>
          <p:cNvPr id="23" name="Freeform: Shape 22"/>
          <p:cNvSpPr/>
          <p:nvPr/>
        </p:nvSpPr>
        <p:spPr>
          <a:xfrm>
            <a:off x="4904015" y="3943796"/>
            <a:ext cx="1422944" cy="1345010"/>
          </a:xfrm>
          <a:custGeom>
            <a:avLst/>
            <a:gdLst>
              <a:gd name="connsiteX0" fmla="*/ 0 w 1506471"/>
              <a:gd name="connsiteY0" fmla="*/ 680515 h 1361030"/>
              <a:gd name="connsiteX1" fmla="*/ 753236 w 1506471"/>
              <a:gd name="connsiteY1" fmla="*/ 0 h 1361030"/>
              <a:gd name="connsiteX2" fmla="*/ 1506472 w 1506471"/>
              <a:gd name="connsiteY2" fmla="*/ 680515 h 1361030"/>
              <a:gd name="connsiteX3" fmla="*/ 753236 w 1506471"/>
              <a:gd name="connsiteY3" fmla="*/ 1361030 h 1361030"/>
              <a:gd name="connsiteX4" fmla="*/ 0 w 1506471"/>
              <a:gd name="connsiteY4" fmla="*/ 680515 h 1361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471" h="1361030">
                <a:moveTo>
                  <a:pt x="0" y="680515"/>
                </a:moveTo>
                <a:cubicBezTo>
                  <a:pt x="0" y="304677"/>
                  <a:pt x="337235" y="0"/>
                  <a:pt x="753236" y="0"/>
                </a:cubicBezTo>
                <a:cubicBezTo>
                  <a:pt x="1169237" y="0"/>
                  <a:pt x="1506472" y="304677"/>
                  <a:pt x="1506472" y="680515"/>
                </a:cubicBezTo>
                <a:cubicBezTo>
                  <a:pt x="1506472" y="1056353"/>
                  <a:pt x="1169237" y="1361030"/>
                  <a:pt x="753236" y="1361030"/>
                </a:cubicBezTo>
                <a:cubicBezTo>
                  <a:pt x="337235" y="1361030"/>
                  <a:pt x="0" y="1056353"/>
                  <a:pt x="0" y="680515"/>
                </a:cubicBezTo>
                <a:close/>
              </a:path>
            </a:pathLst>
          </a:custGeom>
          <a:solidFill>
            <a:srgbClr val="FFFFCC">
              <a:alpha val="50000"/>
            </a:srgbClr>
          </a:solidFill>
          <a:ln>
            <a:solidFill>
              <a:srgbClr val="FFFF99"/>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78799" tIns="162824" rIns="178799" bIns="162824" numCol="1" spcCol="1270" anchor="ctr" anchorCtr="0">
            <a:noAutofit/>
          </a:bodyPr>
          <a:lstStyle/>
          <a:p>
            <a:pPr algn="ctr" defTabSz="466725">
              <a:lnSpc>
                <a:spcPct val="90000"/>
              </a:lnSpc>
              <a:spcAft>
                <a:spcPct val="35000"/>
              </a:spcAft>
            </a:pPr>
            <a:r>
              <a:rPr lang="en-US" sz="1400" b="1" dirty="0">
                <a:latin typeface="Calibri" panose="020F0502020204030204" pitchFamily="34" charset="0"/>
              </a:rPr>
              <a:t>Youth Sexual Health Program</a:t>
            </a:r>
          </a:p>
        </p:txBody>
      </p:sp>
      <p:sp>
        <p:nvSpPr>
          <p:cNvPr id="24" name="TextBox 23"/>
          <p:cNvSpPr txBox="1"/>
          <p:nvPr/>
        </p:nvSpPr>
        <p:spPr>
          <a:xfrm>
            <a:off x="6252805" y="4782938"/>
            <a:ext cx="1429309" cy="338554"/>
          </a:xfrm>
          <a:prstGeom prst="rect">
            <a:avLst/>
          </a:prstGeom>
          <a:noFill/>
        </p:spPr>
        <p:txBody>
          <a:bodyPr wrap="square" rtlCol="0">
            <a:spAutoFit/>
          </a:bodyPr>
          <a:lstStyle/>
          <a:p>
            <a:pPr marL="214313" indent="-128588">
              <a:buFont typeface="Arial" panose="020B0604020202020204" pitchFamily="34" charset="0"/>
              <a:buChar char="•"/>
            </a:pPr>
            <a:r>
              <a:rPr lang="en-US" sz="1600" b="1" dirty="0">
                <a:latin typeface="Calibri" panose="020F0502020204030204" pitchFamily="34" charset="0"/>
              </a:rPr>
              <a:t>Education</a:t>
            </a:r>
          </a:p>
        </p:txBody>
      </p:sp>
    </p:spTree>
    <p:extLst>
      <p:ext uri="{BB962C8B-B14F-4D97-AF65-F5344CB8AC3E}">
        <p14:creationId xmlns:p14="http://schemas.microsoft.com/office/powerpoint/2010/main" val="19288435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6059" y="866299"/>
            <a:ext cx="8174542" cy="5626060"/>
          </a:xfrm>
          <a:prstGeom prst="rect">
            <a:avLst/>
          </a:prstGeom>
        </p:spPr>
      </p:pic>
      <p:sp>
        <p:nvSpPr>
          <p:cNvPr id="5" name="Oval 4"/>
          <p:cNvSpPr/>
          <p:nvPr/>
        </p:nvSpPr>
        <p:spPr>
          <a:xfrm>
            <a:off x="5502275" y="1511300"/>
            <a:ext cx="1181100" cy="107632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06982" y="1426130"/>
            <a:ext cx="479618" cy="369332"/>
          </a:xfrm>
          <a:prstGeom prst="rect">
            <a:avLst/>
          </a:prstGeom>
          <a:noFill/>
        </p:spPr>
        <p:txBody>
          <a:bodyPr wrap="none" rtlCol="0">
            <a:spAutoFit/>
          </a:bodyPr>
          <a:lstStyle/>
          <a:p>
            <a:r>
              <a:rPr lang="en-US" b="1" dirty="0">
                <a:solidFill>
                  <a:srgbClr val="00B0F0"/>
                </a:solidFill>
              </a:rPr>
              <a:t>A9</a:t>
            </a:r>
          </a:p>
        </p:txBody>
      </p:sp>
      <p:sp>
        <p:nvSpPr>
          <p:cNvPr id="7" name="Oval 6"/>
          <p:cNvSpPr/>
          <p:nvPr/>
        </p:nvSpPr>
        <p:spPr>
          <a:xfrm>
            <a:off x="2724440" y="1257300"/>
            <a:ext cx="1181100" cy="107632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24440" y="887968"/>
            <a:ext cx="479618" cy="369332"/>
          </a:xfrm>
          <a:prstGeom prst="rect">
            <a:avLst/>
          </a:prstGeom>
          <a:noFill/>
        </p:spPr>
        <p:txBody>
          <a:bodyPr wrap="none" rtlCol="0">
            <a:spAutoFit/>
          </a:bodyPr>
          <a:lstStyle/>
          <a:p>
            <a:r>
              <a:rPr lang="en-US" b="1" dirty="0">
                <a:solidFill>
                  <a:srgbClr val="00B0F0"/>
                </a:solidFill>
              </a:rPr>
              <a:t>A7</a:t>
            </a:r>
          </a:p>
        </p:txBody>
      </p:sp>
      <p:pic>
        <p:nvPicPr>
          <p:cNvPr id="9" name="Picture 8"/>
          <p:cNvPicPr>
            <a:picLocks noChangeAspect="1"/>
          </p:cNvPicPr>
          <p:nvPr/>
        </p:nvPicPr>
        <p:blipFill>
          <a:blip r:embed="rId4"/>
          <a:stretch>
            <a:fillRect/>
          </a:stretch>
        </p:blipFill>
        <p:spPr>
          <a:xfrm>
            <a:off x="5343525" y="6301859"/>
            <a:ext cx="3486150" cy="381000"/>
          </a:xfrm>
          <a:prstGeom prst="rect">
            <a:avLst/>
          </a:prstGeom>
        </p:spPr>
      </p:pic>
    </p:spTree>
    <p:extLst>
      <p:ext uri="{BB962C8B-B14F-4D97-AF65-F5344CB8AC3E}">
        <p14:creationId xmlns:p14="http://schemas.microsoft.com/office/powerpoint/2010/main" val="4193357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2819400" y="2438400"/>
            <a:ext cx="3200400" cy="769441"/>
          </a:xfrm>
          <a:prstGeom prst="rect">
            <a:avLst/>
          </a:prstGeom>
          <a:noFill/>
          <a:ln w="9525">
            <a:noFill/>
            <a:miter lim="800000"/>
            <a:headEnd/>
            <a:tailEnd/>
          </a:ln>
        </p:spPr>
        <p:txBody>
          <a:bodyPr wrap="square">
            <a:spAutoFit/>
          </a:bodyPr>
          <a:lstStyle/>
          <a:p>
            <a:pPr eaLnBrk="0" hangingPunct="0">
              <a:spcBef>
                <a:spcPct val="50000"/>
              </a:spcBef>
            </a:pPr>
            <a:r>
              <a:rPr lang="en-US" sz="4400" dirty="0">
                <a:solidFill>
                  <a:srgbClr val="F59F41"/>
                </a:solidFill>
              </a:rPr>
              <a:t>Questions?</a:t>
            </a:r>
          </a:p>
        </p:txBody>
      </p:sp>
      <p:pic>
        <p:nvPicPr>
          <p:cNvPr id="4" name="Picture 3" descr="clear OHA logo.PNG"/>
          <p:cNvPicPr>
            <a:picLocks noChangeAspect="1"/>
          </p:cNvPicPr>
          <p:nvPr/>
        </p:nvPicPr>
        <p:blipFill>
          <a:blip r:embed="rId3" cstate="print"/>
          <a:stretch>
            <a:fillRect/>
          </a:stretch>
        </p:blipFill>
        <p:spPr>
          <a:xfrm>
            <a:off x="6299606" y="5715000"/>
            <a:ext cx="2670048" cy="1143000"/>
          </a:xfrm>
          <a:prstGeom prst="rect">
            <a:avLst/>
          </a:prstGeom>
        </p:spPr>
      </p:pic>
      <p:cxnSp>
        <p:nvCxnSpPr>
          <p:cNvPr id="5" name="Straight Connector 4"/>
          <p:cNvCxnSpPr/>
          <p:nvPr/>
        </p:nvCxnSpPr>
        <p:spPr bwMode="auto">
          <a:xfrm flipH="1">
            <a:off x="457200" y="6400800"/>
            <a:ext cx="5943600" cy="0"/>
          </a:xfrm>
          <a:prstGeom prst="line">
            <a:avLst/>
          </a:prstGeom>
          <a:ln w="28575">
            <a:solidFill>
              <a:srgbClr val="FFC00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381000" y="6096000"/>
            <a:ext cx="4495800" cy="276999"/>
          </a:xfrm>
          <a:prstGeom prst="rect">
            <a:avLst/>
          </a:prstGeom>
          <a:noFill/>
        </p:spPr>
        <p:txBody>
          <a:bodyPr wrap="square" rtlCol="0">
            <a:spAutoFit/>
          </a:bodyPr>
          <a:lstStyle/>
          <a:p>
            <a:pPr algn="l"/>
            <a:r>
              <a:rPr lang="en-US" sz="1200" dirty="0">
                <a:solidFill>
                  <a:schemeClr val="tx1"/>
                </a:solidFill>
              </a:rPr>
              <a:t>Public Health Division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92327FF-59EA-4B40-BB57-FAF66ECD2477}"/>
              </a:ext>
            </a:extLst>
          </p:cNvPr>
          <p:cNvSpPr/>
          <p:nvPr/>
        </p:nvSpPr>
        <p:spPr bwMode="auto">
          <a:xfrm>
            <a:off x="4724400" y="2017066"/>
            <a:ext cx="2362200" cy="954734"/>
          </a:xfrm>
          <a:prstGeom prst="roundRect">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6" name="Rectangle: Rounded Corners 5">
            <a:extLst>
              <a:ext uri="{FF2B5EF4-FFF2-40B4-BE49-F238E27FC236}">
                <a16:creationId xmlns:a16="http://schemas.microsoft.com/office/drawing/2014/main" id="{5F4855DA-0239-4F09-B91A-9A88445819A8}"/>
              </a:ext>
            </a:extLst>
          </p:cNvPr>
          <p:cNvSpPr/>
          <p:nvPr/>
        </p:nvSpPr>
        <p:spPr bwMode="auto">
          <a:xfrm>
            <a:off x="1828800" y="2017066"/>
            <a:ext cx="2438400" cy="9547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12291" name="Rectangle 3"/>
          <p:cNvSpPr>
            <a:spLocks noGrp="1" noChangeArrowheads="1"/>
          </p:cNvSpPr>
          <p:nvPr>
            <p:ph type="title"/>
          </p:nvPr>
        </p:nvSpPr>
        <p:spPr>
          <a:xfrm>
            <a:off x="990600" y="457200"/>
            <a:ext cx="7340162" cy="1143000"/>
          </a:xfrm>
          <a:noFill/>
        </p:spPr>
        <p:txBody>
          <a:bodyPr/>
          <a:lstStyle/>
          <a:p>
            <a:pPr eaLnBrk="1" hangingPunct="1"/>
            <a:r>
              <a:rPr lang="en-US" altLang="en-US" sz="3600" dirty="0"/>
              <a:t>HPV Types Differ in their Disease Associations</a:t>
            </a:r>
          </a:p>
        </p:txBody>
      </p:sp>
      <p:sp>
        <p:nvSpPr>
          <p:cNvPr id="4" name="TextBox 3">
            <a:extLst>
              <a:ext uri="{FF2B5EF4-FFF2-40B4-BE49-F238E27FC236}">
                <a16:creationId xmlns:a16="http://schemas.microsoft.com/office/drawing/2014/main" id="{2F2FE748-4830-427C-91FD-47819EF0DF43}"/>
              </a:ext>
            </a:extLst>
          </p:cNvPr>
          <p:cNvSpPr txBox="1"/>
          <p:nvPr/>
        </p:nvSpPr>
        <p:spPr>
          <a:xfrm>
            <a:off x="228600" y="2017067"/>
            <a:ext cx="1524000" cy="461665"/>
          </a:xfrm>
          <a:prstGeom prst="rect">
            <a:avLst/>
          </a:prstGeom>
          <a:noFill/>
        </p:spPr>
        <p:txBody>
          <a:bodyPr wrap="square" rtlCol="0">
            <a:spAutoFit/>
          </a:bodyPr>
          <a:lstStyle/>
          <a:p>
            <a:r>
              <a:rPr lang="en-US" sz="2400" dirty="0"/>
              <a:t>~40 types</a:t>
            </a:r>
          </a:p>
        </p:txBody>
      </p:sp>
      <p:sp>
        <p:nvSpPr>
          <p:cNvPr id="7" name="TextBox 6">
            <a:extLst>
              <a:ext uri="{FF2B5EF4-FFF2-40B4-BE49-F238E27FC236}">
                <a16:creationId xmlns:a16="http://schemas.microsoft.com/office/drawing/2014/main" id="{111EC3FE-C869-45CC-8BE5-E37E5CA050ED}"/>
              </a:ext>
            </a:extLst>
          </p:cNvPr>
          <p:cNvSpPr txBox="1"/>
          <p:nvPr/>
        </p:nvSpPr>
        <p:spPr>
          <a:xfrm>
            <a:off x="7162800" y="2017066"/>
            <a:ext cx="1524000" cy="461665"/>
          </a:xfrm>
          <a:prstGeom prst="rect">
            <a:avLst/>
          </a:prstGeom>
          <a:noFill/>
        </p:spPr>
        <p:txBody>
          <a:bodyPr wrap="square" rtlCol="0">
            <a:spAutoFit/>
          </a:bodyPr>
          <a:lstStyle/>
          <a:p>
            <a:r>
              <a:rPr lang="en-US" sz="2400" dirty="0"/>
              <a:t>~80 types</a:t>
            </a:r>
          </a:p>
        </p:txBody>
      </p:sp>
      <p:sp>
        <p:nvSpPr>
          <p:cNvPr id="5" name="TextBox 4">
            <a:extLst>
              <a:ext uri="{FF2B5EF4-FFF2-40B4-BE49-F238E27FC236}">
                <a16:creationId xmlns:a16="http://schemas.microsoft.com/office/drawing/2014/main" id="{0E9BC8CB-8513-426C-A778-268889E9EF6F}"/>
              </a:ext>
            </a:extLst>
          </p:cNvPr>
          <p:cNvSpPr txBox="1"/>
          <p:nvPr/>
        </p:nvSpPr>
        <p:spPr>
          <a:xfrm>
            <a:off x="1905000" y="2063232"/>
            <a:ext cx="2438400" cy="830997"/>
          </a:xfrm>
          <a:prstGeom prst="rect">
            <a:avLst/>
          </a:prstGeom>
          <a:noFill/>
        </p:spPr>
        <p:txBody>
          <a:bodyPr wrap="square" rtlCol="0">
            <a:spAutoFit/>
          </a:bodyPr>
          <a:lstStyle/>
          <a:p>
            <a:pPr algn="ctr"/>
            <a:r>
              <a:rPr lang="en-US" sz="2400" dirty="0">
                <a:solidFill>
                  <a:schemeClr val="bg2"/>
                </a:solidFill>
              </a:rPr>
              <a:t>Mucosal </a:t>
            </a:r>
          </a:p>
          <a:p>
            <a:pPr algn="ctr"/>
            <a:r>
              <a:rPr lang="en-US" sz="2400" dirty="0">
                <a:solidFill>
                  <a:schemeClr val="bg2"/>
                </a:solidFill>
              </a:rPr>
              <a:t>sites of infection</a:t>
            </a:r>
          </a:p>
        </p:txBody>
      </p:sp>
      <p:sp>
        <p:nvSpPr>
          <p:cNvPr id="10" name="TextBox 9">
            <a:extLst>
              <a:ext uri="{FF2B5EF4-FFF2-40B4-BE49-F238E27FC236}">
                <a16:creationId xmlns:a16="http://schemas.microsoft.com/office/drawing/2014/main" id="{007DEF78-371C-4426-93AB-9AB70377891A}"/>
              </a:ext>
            </a:extLst>
          </p:cNvPr>
          <p:cNvSpPr txBox="1"/>
          <p:nvPr/>
        </p:nvSpPr>
        <p:spPr>
          <a:xfrm>
            <a:off x="4724400" y="2017066"/>
            <a:ext cx="2438400" cy="830997"/>
          </a:xfrm>
          <a:prstGeom prst="rect">
            <a:avLst/>
          </a:prstGeom>
          <a:noFill/>
        </p:spPr>
        <p:txBody>
          <a:bodyPr wrap="square" rtlCol="0">
            <a:spAutoFit/>
          </a:bodyPr>
          <a:lstStyle/>
          <a:p>
            <a:pPr algn="ctr"/>
            <a:r>
              <a:rPr lang="en-US" sz="2400" dirty="0">
                <a:solidFill>
                  <a:schemeClr val="bg2"/>
                </a:solidFill>
              </a:rPr>
              <a:t>Cutaneous </a:t>
            </a:r>
          </a:p>
          <a:p>
            <a:pPr algn="ctr"/>
            <a:r>
              <a:rPr lang="en-US" sz="2400" dirty="0">
                <a:solidFill>
                  <a:schemeClr val="bg2"/>
                </a:solidFill>
              </a:rPr>
              <a:t>sites of infection</a:t>
            </a:r>
          </a:p>
        </p:txBody>
      </p:sp>
      <p:sp>
        <p:nvSpPr>
          <p:cNvPr id="12" name="Rectangle: Rounded Corners 11">
            <a:extLst>
              <a:ext uri="{FF2B5EF4-FFF2-40B4-BE49-F238E27FC236}">
                <a16:creationId xmlns:a16="http://schemas.microsoft.com/office/drawing/2014/main" id="{EE3F9E4B-7FD1-41DB-9CB4-FE969F0B5B0C}"/>
              </a:ext>
            </a:extLst>
          </p:cNvPr>
          <p:cNvSpPr/>
          <p:nvPr/>
        </p:nvSpPr>
        <p:spPr bwMode="auto">
          <a:xfrm>
            <a:off x="6553200" y="4648200"/>
            <a:ext cx="2362200" cy="954734"/>
          </a:xfrm>
          <a:prstGeom prst="roundRect">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86804585-4B82-4013-A587-5CACBE7D3081}"/>
              </a:ext>
            </a:extLst>
          </p:cNvPr>
          <p:cNvSpPr txBox="1"/>
          <p:nvPr/>
        </p:nvSpPr>
        <p:spPr>
          <a:xfrm>
            <a:off x="6515100" y="4780951"/>
            <a:ext cx="2438400" cy="707886"/>
          </a:xfrm>
          <a:prstGeom prst="rect">
            <a:avLst/>
          </a:prstGeom>
          <a:noFill/>
        </p:spPr>
        <p:txBody>
          <a:bodyPr wrap="square" rtlCol="0">
            <a:spAutoFit/>
          </a:bodyPr>
          <a:lstStyle/>
          <a:p>
            <a:pPr algn="ctr"/>
            <a:r>
              <a:rPr lang="en-US" sz="2000" dirty="0">
                <a:solidFill>
                  <a:schemeClr val="bg2"/>
                </a:solidFill>
              </a:rPr>
              <a:t>Common hand and foot warts</a:t>
            </a:r>
          </a:p>
        </p:txBody>
      </p:sp>
      <p:sp>
        <p:nvSpPr>
          <p:cNvPr id="14" name="Rectangle: Rounded Corners 13">
            <a:extLst>
              <a:ext uri="{FF2B5EF4-FFF2-40B4-BE49-F238E27FC236}">
                <a16:creationId xmlns:a16="http://schemas.microsoft.com/office/drawing/2014/main" id="{E3F85E90-1B31-45FA-A498-4AC2C9949F72}"/>
              </a:ext>
            </a:extLst>
          </p:cNvPr>
          <p:cNvSpPr/>
          <p:nvPr/>
        </p:nvSpPr>
        <p:spPr bwMode="auto">
          <a:xfrm>
            <a:off x="3445668" y="4884582"/>
            <a:ext cx="2743200" cy="1135218"/>
          </a:xfrm>
          <a:prstGeom prst="round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793C600D-B985-40BC-94C7-62E30422466C}"/>
              </a:ext>
            </a:extLst>
          </p:cNvPr>
          <p:cNvSpPr txBox="1"/>
          <p:nvPr/>
        </p:nvSpPr>
        <p:spPr>
          <a:xfrm>
            <a:off x="3369468" y="4921843"/>
            <a:ext cx="2895600" cy="1015663"/>
          </a:xfrm>
          <a:prstGeom prst="rect">
            <a:avLst/>
          </a:prstGeom>
          <a:noFill/>
        </p:spPr>
        <p:txBody>
          <a:bodyPr wrap="square" rtlCol="0">
            <a:spAutoFit/>
          </a:bodyPr>
          <a:lstStyle/>
          <a:p>
            <a:pPr algn="ctr"/>
            <a:r>
              <a:rPr lang="en-US" sz="2000" dirty="0">
                <a:solidFill>
                  <a:schemeClr val="bg2"/>
                </a:solidFill>
              </a:rPr>
              <a:t>Genital warts</a:t>
            </a:r>
          </a:p>
          <a:p>
            <a:pPr algn="ctr"/>
            <a:r>
              <a:rPr lang="en-US" sz="2000" dirty="0">
                <a:solidFill>
                  <a:schemeClr val="bg2"/>
                </a:solidFill>
              </a:rPr>
              <a:t>Laryngeal </a:t>
            </a:r>
            <a:r>
              <a:rPr lang="en-US" sz="2000" dirty="0" err="1">
                <a:solidFill>
                  <a:schemeClr val="bg2"/>
                </a:solidFill>
              </a:rPr>
              <a:t>papillomas</a:t>
            </a:r>
            <a:endParaRPr lang="en-US" sz="2000" dirty="0">
              <a:solidFill>
                <a:schemeClr val="bg2"/>
              </a:solidFill>
            </a:endParaRPr>
          </a:p>
          <a:p>
            <a:pPr algn="ctr"/>
            <a:r>
              <a:rPr lang="en-US" sz="2000" dirty="0">
                <a:solidFill>
                  <a:schemeClr val="bg2"/>
                </a:solidFill>
              </a:rPr>
              <a:t>Low grade cervical </a:t>
            </a:r>
            <a:r>
              <a:rPr lang="en-US" sz="2000" dirty="0" err="1">
                <a:solidFill>
                  <a:schemeClr val="bg2"/>
                </a:solidFill>
              </a:rPr>
              <a:t>dz</a:t>
            </a:r>
            <a:endParaRPr lang="en-US" sz="2000" dirty="0">
              <a:solidFill>
                <a:schemeClr val="bg2"/>
              </a:solidFill>
            </a:endParaRPr>
          </a:p>
        </p:txBody>
      </p:sp>
      <p:sp>
        <p:nvSpPr>
          <p:cNvPr id="16" name="Rectangle: Rounded Corners 15">
            <a:extLst>
              <a:ext uri="{FF2B5EF4-FFF2-40B4-BE49-F238E27FC236}">
                <a16:creationId xmlns:a16="http://schemas.microsoft.com/office/drawing/2014/main" id="{B2BFB750-2C6A-40CC-81B2-D42BB0CA3312}"/>
              </a:ext>
            </a:extLst>
          </p:cNvPr>
          <p:cNvSpPr/>
          <p:nvPr/>
        </p:nvSpPr>
        <p:spPr bwMode="auto">
          <a:xfrm>
            <a:off x="304800" y="4495800"/>
            <a:ext cx="2743200" cy="152400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FEE2ABDC-6A5F-490A-B080-5D359EEEAFF6}"/>
              </a:ext>
            </a:extLst>
          </p:cNvPr>
          <p:cNvSpPr txBox="1"/>
          <p:nvPr/>
        </p:nvSpPr>
        <p:spPr>
          <a:xfrm>
            <a:off x="457200" y="4543961"/>
            <a:ext cx="2438400" cy="1323439"/>
          </a:xfrm>
          <a:prstGeom prst="rect">
            <a:avLst/>
          </a:prstGeom>
          <a:solidFill>
            <a:schemeClr val="accent2">
              <a:lumMod val="40000"/>
              <a:lumOff val="60000"/>
            </a:schemeClr>
          </a:solidFill>
        </p:spPr>
        <p:txBody>
          <a:bodyPr wrap="square" rtlCol="0">
            <a:spAutoFit/>
          </a:bodyPr>
          <a:lstStyle/>
          <a:p>
            <a:pPr algn="ctr"/>
            <a:r>
              <a:rPr lang="en-US" sz="2000" dirty="0">
                <a:solidFill>
                  <a:schemeClr val="bg2"/>
                </a:solidFill>
              </a:rPr>
              <a:t>Cervical cancer</a:t>
            </a:r>
          </a:p>
          <a:p>
            <a:pPr algn="ctr"/>
            <a:r>
              <a:rPr lang="en-US" sz="2000" dirty="0">
                <a:solidFill>
                  <a:schemeClr val="bg2"/>
                </a:solidFill>
              </a:rPr>
              <a:t>Anogenital CA</a:t>
            </a:r>
          </a:p>
          <a:p>
            <a:pPr algn="ctr"/>
            <a:r>
              <a:rPr lang="en-US" sz="2000" dirty="0">
                <a:solidFill>
                  <a:schemeClr val="bg2"/>
                </a:solidFill>
              </a:rPr>
              <a:t>Oropharyngeal CA</a:t>
            </a:r>
          </a:p>
          <a:p>
            <a:pPr algn="ctr"/>
            <a:r>
              <a:rPr lang="en-US" sz="2000" dirty="0">
                <a:solidFill>
                  <a:schemeClr val="bg2"/>
                </a:solidFill>
              </a:rPr>
              <a:t>Cancer </a:t>
            </a:r>
            <a:r>
              <a:rPr lang="en-US" sz="2000" dirty="0" err="1">
                <a:solidFill>
                  <a:schemeClr val="bg2"/>
                </a:solidFill>
              </a:rPr>
              <a:t>precursers</a:t>
            </a:r>
            <a:endParaRPr lang="en-US" sz="2000" dirty="0">
              <a:solidFill>
                <a:schemeClr val="bg2"/>
              </a:solidFill>
            </a:endParaRPr>
          </a:p>
        </p:txBody>
      </p:sp>
      <p:sp>
        <p:nvSpPr>
          <p:cNvPr id="9" name="TextBox 8">
            <a:extLst>
              <a:ext uri="{FF2B5EF4-FFF2-40B4-BE49-F238E27FC236}">
                <a16:creationId xmlns:a16="http://schemas.microsoft.com/office/drawing/2014/main" id="{F6A12009-0130-4128-9767-1E683A3D5BA7}"/>
              </a:ext>
            </a:extLst>
          </p:cNvPr>
          <p:cNvSpPr txBox="1"/>
          <p:nvPr/>
        </p:nvSpPr>
        <p:spPr>
          <a:xfrm>
            <a:off x="604837" y="3465549"/>
            <a:ext cx="2600326" cy="646331"/>
          </a:xfrm>
          <a:prstGeom prst="rect">
            <a:avLst/>
          </a:prstGeom>
          <a:noFill/>
        </p:spPr>
        <p:txBody>
          <a:bodyPr wrap="square" rtlCol="0">
            <a:spAutoFit/>
          </a:bodyPr>
          <a:lstStyle/>
          <a:p>
            <a:r>
              <a:rPr lang="en-US" sz="1800" dirty="0"/>
              <a:t>High risk (Oncogenic)</a:t>
            </a:r>
          </a:p>
          <a:p>
            <a:r>
              <a:rPr lang="en-US" sz="1800" dirty="0"/>
              <a:t>HPV 16, 18</a:t>
            </a:r>
          </a:p>
        </p:txBody>
      </p:sp>
      <p:cxnSp>
        <p:nvCxnSpPr>
          <p:cNvPr id="18" name="Straight Arrow Connector 17">
            <a:extLst>
              <a:ext uri="{FF2B5EF4-FFF2-40B4-BE49-F238E27FC236}">
                <a16:creationId xmlns:a16="http://schemas.microsoft.com/office/drawing/2014/main" id="{B53C1DAC-108E-4CBB-9257-CE8894F96FA2}"/>
              </a:ext>
            </a:extLst>
          </p:cNvPr>
          <p:cNvCxnSpPr>
            <a:cxnSpLocks/>
          </p:cNvCxnSpPr>
          <p:nvPr/>
        </p:nvCxnSpPr>
        <p:spPr bwMode="auto">
          <a:xfrm flipH="1">
            <a:off x="1535908" y="3830885"/>
            <a:ext cx="633410" cy="66491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F4F842EC-8268-4F1E-8795-753C324579F4}"/>
              </a:ext>
            </a:extLst>
          </p:cNvPr>
          <p:cNvSpPr txBox="1"/>
          <p:nvPr/>
        </p:nvSpPr>
        <p:spPr>
          <a:xfrm>
            <a:off x="3100389" y="3619750"/>
            <a:ext cx="2905126" cy="646331"/>
          </a:xfrm>
          <a:prstGeom prst="rect">
            <a:avLst/>
          </a:prstGeom>
          <a:noFill/>
        </p:spPr>
        <p:txBody>
          <a:bodyPr wrap="square" rtlCol="0">
            <a:spAutoFit/>
          </a:bodyPr>
          <a:lstStyle/>
          <a:p>
            <a:r>
              <a:rPr lang="en-US" sz="1800" dirty="0"/>
              <a:t>Low risk (non-oncogenic)</a:t>
            </a:r>
          </a:p>
          <a:p>
            <a:r>
              <a:rPr lang="en-US" sz="1800" dirty="0"/>
              <a:t>HPV 6, 11</a:t>
            </a:r>
          </a:p>
        </p:txBody>
      </p:sp>
      <p:cxnSp>
        <p:nvCxnSpPr>
          <p:cNvPr id="25" name="Straight Arrow Connector 24">
            <a:extLst>
              <a:ext uri="{FF2B5EF4-FFF2-40B4-BE49-F238E27FC236}">
                <a16:creationId xmlns:a16="http://schemas.microsoft.com/office/drawing/2014/main" id="{5632DBBC-49BA-4E38-B005-5229524B1A47}"/>
              </a:ext>
            </a:extLst>
          </p:cNvPr>
          <p:cNvCxnSpPr>
            <a:cxnSpLocks/>
          </p:cNvCxnSpPr>
          <p:nvPr/>
        </p:nvCxnSpPr>
        <p:spPr bwMode="auto">
          <a:xfrm>
            <a:off x="6031707" y="2994917"/>
            <a:ext cx="1893093" cy="1671937"/>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6" name="Straight Connector 25">
            <a:extLst>
              <a:ext uri="{FF2B5EF4-FFF2-40B4-BE49-F238E27FC236}">
                <a16:creationId xmlns:a16="http://schemas.microsoft.com/office/drawing/2014/main" id="{44620D20-BCE6-4968-A563-335D938FA823}"/>
              </a:ext>
            </a:extLst>
          </p:cNvPr>
          <p:cNvCxnSpPr>
            <a:cxnSpLocks/>
            <a:stCxn id="6" idx="2"/>
          </p:cNvCxnSpPr>
          <p:nvPr/>
        </p:nvCxnSpPr>
        <p:spPr bwMode="auto">
          <a:xfrm flipH="1">
            <a:off x="2447924" y="2971800"/>
            <a:ext cx="600076" cy="617427"/>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5944C92F-053E-45C8-9426-287F647B01B4}"/>
              </a:ext>
            </a:extLst>
          </p:cNvPr>
          <p:cNvCxnSpPr>
            <a:cxnSpLocks/>
            <a:stCxn id="6" idx="2"/>
          </p:cNvCxnSpPr>
          <p:nvPr/>
        </p:nvCxnSpPr>
        <p:spPr bwMode="auto">
          <a:xfrm>
            <a:off x="3048000" y="2971800"/>
            <a:ext cx="652463" cy="694116"/>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61825" name="Straight Arrow Connector 461824">
            <a:extLst>
              <a:ext uri="{FF2B5EF4-FFF2-40B4-BE49-F238E27FC236}">
                <a16:creationId xmlns:a16="http://schemas.microsoft.com/office/drawing/2014/main" id="{2B6A9299-037A-480B-A02D-10DECAAE1F5C}"/>
              </a:ext>
            </a:extLst>
          </p:cNvPr>
          <p:cNvCxnSpPr>
            <a:cxnSpLocks/>
          </p:cNvCxnSpPr>
          <p:nvPr/>
        </p:nvCxnSpPr>
        <p:spPr bwMode="auto">
          <a:xfrm>
            <a:off x="4126708" y="4209603"/>
            <a:ext cx="645317" cy="65801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7297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43800" cy="1295400"/>
          </a:xfrm>
        </p:spPr>
        <p:txBody>
          <a:bodyPr/>
          <a:lstStyle/>
          <a:p>
            <a:r>
              <a:rPr lang="en-US" sz="4800" dirty="0"/>
              <a:t>HPV-infection</a:t>
            </a:r>
          </a:p>
        </p:txBody>
      </p:sp>
      <p:sp>
        <p:nvSpPr>
          <p:cNvPr id="3" name="Content Placeholder 2"/>
          <p:cNvSpPr>
            <a:spLocks noGrp="1"/>
          </p:cNvSpPr>
          <p:nvPr>
            <p:ph idx="1"/>
          </p:nvPr>
        </p:nvSpPr>
        <p:spPr>
          <a:xfrm>
            <a:off x="571500" y="1600200"/>
            <a:ext cx="7772400" cy="4267200"/>
          </a:xfrm>
        </p:spPr>
        <p:txBody>
          <a:bodyPr/>
          <a:lstStyle/>
          <a:p>
            <a:r>
              <a:rPr lang="en-US" sz="2800" dirty="0"/>
              <a:t>Most females and males will be infected with HPV at some point in their lives</a:t>
            </a:r>
          </a:p>
          <a:p>
            <a:pPr lvl="1"/>
            <a:r>
              <a:rPr lang="en-US" sz="2400" dirty="0"/>
              <a:t>~ 79 Million Americans currently infected</a:t>
            </a:r>
          </a:p>
          <a:p>
            <a:pPr lvl="1"/>
            <a:r>
              <a:rPr lang="en-US" sz="2400" dirty="0"/>
              <a:t>14 Million new infections/ year in US</a:t>
            </a:r>
          </a:p>
          <a:p>
            <a:pPr lvl="1"/>
            <a:r>
              <a:rPr lang="en-US" sz="2400" dirty="0"/>
              <a:t>HPV infection most common in teens and early 20’s</a:t>
            </a:r>
          </a:p>
          <a:p>
            <a:r>
              <a:rPr lang="en-US" sz="2800" dirty="0"/>
              <a:t>Most people will never know they have been infected</a:t>
            </a:r>
          </a:p>
        </p:txBody>
      </p:sp>
    </p:spTree>
    <p:extLst>
      <p:ext uri="{BB962C8B-B14F-4D97-AF65-F5344CB8AC3E}">
        <p14:creationId xmlns:p14="http://schemas.microsoft.com/office/powerpoint/2010/main" val="3343644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4342-ECCB-4C68-BAC6-18771D465063}"/>
              </a:ext>
            </a:extLst>
          </p:cNvPr>
          <p:cNvSpPr>
            <a:spLocks noGrp="1"/>
          </p:cNvSpPr>
          <p:nvPr>
            <p:ph type="title"/>
          </p:nvPr>
        </p:nvSpPr>
        <p:spPr>
          <a:xfrm>
            <a:off x="685800" y="381000"/>
            <a:ext cx="7772400" cy="1143000"/>
          </a:xfrm>
        </p:spPr>
        <p:txBody>
          <a:bodyPr/>
          <a:lstStyle/>
          <a:p>
            <a:r>
              <a:rPr lang="en-US" dirty="0"/>
              <a:t>Cancers caused by HPV per year, US, 2009-2013</a:t>
            </a:r>
          </a:p>
        </p:txBody>
      </p:sp>
      <p:graphicFrame>
        <p:nvGraphicFramePr>
          <p:cNvPr id="4" name="Content Placeholder 3">
            <a:extLst>
              <a:ext uri="{FF2B5EF4-FFF2-40B4-BE49-F238E27FC236}">
                <a16:creationId xmlns:a16="http://schemas.microsoft.com/office/drawing/2014/main" id="{97E1AF9B-C742-4482-A84F-FB26EFC2E69A}"/>
              </a:ext>
            </a:extLst>
          </p:cNvPr>
          <p:cNvGraphicFramePr>
            <a:graphicFrameLocks noGrp="1"/>
          </p:cNvGraphicFramePr>
          <p:nvPr>
            <p:ph idx="1"/>
            <p:extLst>
              <p:ext uri="{D42A27DB-BD31-4B8C-83A1-F6EECF244321}">
                <p14:modId xmlns:p14="http://schemas.microsoft.com/office/powerpoint/2010/main" val="2304351070"/>
              </p:ext>
            </p:extLst>
          </p:nvPr>
        </p:nvGraphicFramePr>
        <p:xfrm>
          <a:off x="609600" y="1752600"/>
          <a:ext cx="7772400" cy="409448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1558013682"/>
                    </a:ext>
                  </a:extLst>
                </a:gridCol>
                <a:gridCol w="1554480">
                  <a:extLst>
                    <a:ext uri="{9D8B030D-6E8A-4147-A177-3AD203B41FA5}">
                      <a16:colId xmlns:a16="http://schemas.microsoft.com/office/drawing/2014/main" val="1418643464"/>
                    </a:ext>
                  </a:extLst>
                </a:gridCol>
                <a:gridCol w="1554480">
                  <a:extLst>
                    <a:ext uri="{9D8B030D-6E8A-4147-A177-3AD203B41FA5}">
                      <a16:colId xmlns:a16="http://schemas.microsoft.com/office/drawing/2014/main" val="875948554"/>
                    </a:ext>
                  </a:extLst>
                </a:gridCol>
                <a:gridCol w="1554480">
                  <a:extLst>
                    <a:ext uri="{9D8B030D-6E8A-4147-A177-3AD203B41FA5}">
                      <a16:colId xmlns:a16="http://schemas.microsoft.com/office/drawing/2014/main" val="2954617348"/>
                    </a:ext>
                  </a:extLst>
                </a:gridCol>
                <a:gridCol w="1554480">
                  <a:extLst>
                    <a:ext uri="{9D8B030D-6E8A-4147-A177-3AD203B41FA5}">
                      <a16:colId xmlns:a16="http://schemas.microsoft.com/office/drawing/2014/main" val="1610510499"/>
                    </a:ext>
                  </a:extLst>
                </a:gridCol>
              </a:tblGrid>
              <a:tr h="431800">
                <a:tc>
                  <a:txBody>
                    <a:bodyPr/>
                    <a:lstStyle/>
                    <a:p>
                      <a:r>
                        <a:rPr lang="en-US" dirty="0">
                          <a:solidFill>
                            <a:schemeClr val="bg2"/>
                          </a:solidFill>
                        </a:rPr>
                        <a:t>Cancer Site</a:t>
                      </a:r>
                    </a:p>
                  </a:txBody>
                  <a:tcPr/>
                </a:tc>
                <a:tc>
                  <a:txBody>
                    <a:bodyPr/>
                    <a:lstStyle/>
                    <a:p>
                      <a:r>
                        <a:rPr lang="en-US" dirty="0">
                          <a:solidFill>
                            <a:schemeClr val="bg2"/>
                          </a:solidFill>
                        </a:rPr>
                        <a:t>% caused by HPV</a:t>
                      </a:r>
                    </a:p>
                  </a:txBody>
                  <a:tcPr/>
                </a:tc>
                <a:tc>
                  <a:txBody>
                    <a:bodyPr/>
                    <a:lstStyle/>
                    <a:p>
                      <a:r>
                        <a:rPr lang="en-US" dirty="0">
                          <a:solidFill>
                            <a:schemeClr val="bg2"/>
                          </a:solidFill>
                        </a:rPr>
                        <a:t>Female</a:t>
                      </a:r>
                    </a:p>
                  </a:txBody>
                  <a:tcPr/>
                </a:tc>
                <a:tc>
                  <a:txBody>
                    <a:bodyPr/>
                    <a:lstStyle/>
                    <a:p>
                      <a:r>
                        <a:rPr lang="en-US" dirty="0">
                          <a:solidFill>
                            <a:schemeClr val="bg2"/>
                          </a:solidFill>
                        </a:rPr>
                        <a:t>Male</a:t>
                      </a:r>
                    </a:p>
                  </a:txBody>
                  <a:tcPr/>
                </a:tc>
                <a:tc>
                  <a:txBody>
                    <a:bodyPr/>
                    <a:lstStyle/>
                    <a:p>
                      <a:r>
                        <a:rPr lang="en-US" dirty="0">
                          <a:solidFill>
                            <a:schemeClr val="bg2"/>
                          </a:solidFill>
                        </a:rPr>
                        <a:t>total</a:t>
                      </a:r>
                    </a:p>
                  </a:txBody>
                  <a:tcPr/>
                </a:tc>
                <a:extLst>
                  <a:ext uri="{0D108BD9-81ED-4DB2-BD59-A6C34878D82A}">
                    <a16:rowId xmlns:a16="http://schemas.microsoft.com/office/drawing/2014/main" val="990542070"/>
                  </a:ext>
                </a:extLst>
              </a:tr>
              <a:tr h="431800">
                <a:tc>
                  <a:txBody>
                    <a:bodyPr/>
                    <a:lstStyle/>
                    <a:p>
                      <a:r>
                        <a:rPr lang="en-US" dirty="0"/>
                        <a:t>Cervix</a:t>
                      </a:r>
                    </a:p>
                  </a:txBody>
                  <a:tcPr/>
                </a:tc>
                <a:tc>
                  <a:txBody>
                    <a:bodyPr/>
                    <a:lstStyle/>
                    <a:p>
                      <a:r>
                        <a:rPr lang="en-US" dirty="0"/>
                        <a:t>91%</a:t>
                      </a:r>
                    </a:p>
                  </a:txBody>
                  <a:tcPr/>
                </a:tc>
                <a:tc>
                  <a:txBody>
                    <a:bodyPr/>
                    <a:lstStyle/>
                    <a:p>
                      <a:r>
                        <a:rPr lang="en-US" dirty="0"/>
                        <a:t>10,600</a:t>
                      </a:r>
                    </a:p>
                  </a:txBody>
                  <a:tcPr/>
                </a:tc>
                <a:tc>
                  <a:txBody>
                    <a:bodyPr/>
                    <a:lstStyle/>
                    <a:p>
                      <a:r>
                        <a:rPr lang="en-US" dirty="0"/>
                        <a:t>0</a:t>
                      </a:r>
                    </a:p>
                  </a:txBody>
                  <a:tcPr/>
                </a:tc>
                <a:tc>
                  <a:txBody>
                    <a:bodyPr/>
                    <a:lstStyle/>
                    <a:p>
                      <a:r>
                        <a:rPr lang="en-US" dirty="0"/>
                        <a:t>10,600</a:t>
                      </a:r>
                    </a:p>
                  </a:txBody>
                  <a:tcPr/>
                </a:tc>
                <a:extLst>
                  <a:ext uri="{0D108BD9-81ED-4DB2-BD59-A6C34878D82A}">
                    <a16:rowId xmlns:a16="http://schemas.microsoft.com/office/drawing/2014/main" val="1893469478"/>
                  </a:ext>
                </a:extLst>
              </a:tr>
              <a:tr h="431800">
                <a:tc>
                  <a:txBody>
                    <a:bodyPr/>
                    <a:lstStyle/>
                    <a:p>
                      <a:r>
                        <a:rPr lang="en-US" dirty="0"/>
                        <a:t>Vagina</a:t>
                      </a:r>
                    </a:p>
                  </a:txBody>
                  <a:tcPr/>
                </a:tc>
                <a:tc>
                  <a:txBody>
                    <a:bodyPr/>
                    <a:lstStyle/>
                    <a:p>
                      <a:r>
                        <a:rPr lang="en-US" dirty="0"/>
                        <a:t>75%</a:t>
                      </a:r>
                    </a:p>
                  </a:txBody>
                  <a:tcPr/>
                </a:tc>
                <a:tc>
                  <a:txBody>
                    <a:bodyPr/>
                    <a:lstStyle/>
                    <a:p>
                      <a:r>
                        <a:rPr lang="en-US" dirty="0"/>
                        <a:t>600</a:t>
                      </a:r>
                    </a:p>
                  </a:txBody>
                  <a:tcPr/>
                </a:tc>
                <a:tc>
                  <a:txBody>
                    <a:bodyPr/>
                    <a:lstStyle/>
                    <a:p>
                      <a:r>
                        <a:rPr lang="en-US" dirty="0"/>
                        <a:t>0</a:t>
                      </a:r>
                    </a:p>
                  </a:txBody>
                  <a:tcPr/>
                </a:tc>
                <a:tc>
                  <a:txBody>
                    <a:bodyPr/>
                    <a:lstStyle/>
                    <a:p>
                      <a:r>
                        <a:rPr lang="en-US" dirty="0"/>
                        <a:t>600</a:t>
                      </a:r>
                    </a:p>
                  </a:txBody>
                  <a:tcPr/>
                </a:tc>
                <a:extLst>
                  <a:ext uri="{0D108BD9-81ED-4DB2-BD59-A6C34878D82A}">
                    <a16:rowId xmlns:a16="http://schemas.microsoft.com/office/drawing/2014/main" val="4251852515"/>
                  </a:ext>
                </a:extLst>
              </a:tr>
              <a:tr h="431800">
                <a:tc>
                  <a:txBody>
                    <a:bodyPr/>
                    <a:lstStyle/>
                    <a:p>
                      <a:r>
                        <a:rPr lang="en-US" dirty="0"/>
                        <a:t>Vulva</a:t>
                      </a:r>
                    </a:p>
                  </a:txBody>
                  <a:tcPr/>
                </a:tc>
                <a:tc>
                  <a:txBody>
                    <a:bodyPr/>
                    <a:lstStyle/>
                    <a:p>
                      <a:r>
                        <a:rPr lang="en-US" dirty="0"/>
                        <a:t>69%</a:t>
                      </a:r>
                    </a:p>
                  </a:txBody>
                  <a:tcPr/>
                </a:tc>
                <a:tc>
                  <a:txBody>
                    <a:bodyPr/>
                    <a:lstStyle/>
                    <a:p>
                      <a:r>
                        <a:rPr lang="en-US" dirty="0"/>
                        <a:t>2,500</a:t>
                      </a:r>
                    </a:p>
                  </a:txBody>
                  <a:tcPr/>
                </a:tc>
                <a:tc>
                  <a:txBody>
                    <a:bodyPr/>
                    <a:lstStyle/>
                    <a:p>
                      <a:r>
                        <a:rPr lang="en-US" dirty="0"/>
                        <a:t>0</a:t>
                      </a:r>
                    </a:p>
                  </a:txBody>
                  <a:tcPr/>
                </a:tc>
                <a:tc>
                  <a:txBody>
                    <a:bodyPr/>
                    <a:lstStyle/>
                    <a:p>
                      <a:r>
                        <a:rPr lang="en-US" dirty="0"/>
                        <a:t>2,500</a:t>
                      </a:r>
                    </a:p>
                  </a:txBody>
                  <a:tcPr/>
                </a:tc>
                <a:extLst>
                  <a:ext uri="{0D108BD9-81ED-4DB2-BD59-A6C34878D82A}">
                    <a16:rowId xmlns:a16="http://schemas.microsoft.com/office/drawing/2014/main" val="1506104279"/>
                  </a:ext>
                </a:extLst>
              </a:tr>
              <a:tr h="431800">
                <a:tc>
                  <a:txBody>
                    <a:bodyPr/>
                    <a:lstStyle/>
                    <a:p>
                      <a:r>
                        <a:rPr lang="en-US" dirty="0"/>
                        <a:t>Penis</a:t>
                      </a:r>
                    </a:p>
                  </a:txBody>
                  <a:tcPr/>
                </a:tc>
                <a:tc>
                  <a:txBody>
                    <a:bodyPr/>
                    <a:lstStyle/>
                    <a:p>
                      <a:r>
                        <a:rPr lang="en-US" dirty="0"/>
                        <a:t>63%</a:t>
                      </a:r>
                    </a:p>
                  </a:txBody>
                  <a:tcPr/>
                </a:tc>
                <a:tc>
                  <a:txBody>
                    <a:bodyPr/>
                    <a:lstStyle/>
                    <a:p>
                      <a:r>
                        <a:rPr lang="en-US" dirty="0"/>
                        <a:t>0</a:t>
                      </a:r>
                    </a:p>
                  </a:txBody>
                  <a:tcPr/>
                </a:tc>
                <a:tc>
                  <a:txBody>
                    <a:bodyPr/>
                    <a:lstStyle/>
                    <a:p>
                      <a:r>
                        <a:rPr lang="en-US" dirty="0"/>
                        <a:t>700</a:t>
                      </a:r>
                    </a:p>
                  </a:txBody>
                  <a:tcPr/>
                </a:tc>
                <a:tc>
                  <a:txBody>
                    <a:bodyPr/>
                    <a:lstStyle/>
                    <a:p>
                      <a:r>
                        <a:rPr lang="en-US" dirty="0"/>
                        <a:t>700</a:t>
                      </a:r>
                    </a:p>
                  </a:txBody>
                  <a:tcPr/>
                </a:tc>
                <a:extLst>
                  <a:ext uri="{0D108BD9-81ED-4DB2-BD59-A6C34878D82A}">
                    <a16:rowId xmlns:a16="http://schemas.microsoft.com/office/drawing/2014/main" val="3880824552"/>
                  </a:ext>
                </a:extLst>
              </a:tr>
              <a:tr h="431800">
                <a:tc>
                  <a:txBody>
                    <a:bodyPr/>
                    <a:lstStyle/>
                    <a:p>
                      <a:r>
                        <a:rPr lang="en-US" dirty="0"/>
                        <a:t>Anus</a:t>
                      </a:r>
                    </a:p>
                  </a:txBody>
                  <a:tcPr/>
                </a:tc>
                <a:tc>
                  <a:txBody>
                    <a:bodyPr/>
                    <a:lstStyle/>
                    <a:p>
                      <a:r>
                        <a:rPr lang="en-US" dirty="0"/>
                        <a:t>91%</a:t>
                      </a:r>
                    </a:p>
                  </a:txBody>
                  <a:tcPr/>
                </a:tc>
                <a:tc>
                  <a:txBody>
                    <a:bodyPr/>
                    <a:lstStyle/>
                    <a:p>
                      <a:r>
                        <a:rPr lang="en-US" dirty="0"/>
                        <a:t>3,200</a:t>
                      </a:r>
                    </a:p>
                  </a:txBody>
                  <a:tcPr/>
                </a:tc>
                <a:tc>
                  <a:txBody>
                    <a:bodyPr/>
                    <a:lstStyle/>
                    <a:p>
                      <a:r>
                        <a:rPr lang="en-US" dirty="0"/>
                        <a:t>1,600</a:t>
                      </a:r>
                    </a:p>
                  </a:txBody>
                  <a:tcPr/>
                </a:tc>
                <a:tc>
                  <a:txBody>
                    <a:bodyPr/>
                    <a:lstStyle/>
                    <a:p>
                      <a:r>
                        <a:rPr lang="en-US" dirty="0"/>
                        <a:t>4,800</a:t>
                      </a:r>
                    </a:p>
                  </a:txBody>
                  <a:tcPr/>
                </a:tc>
                <a:extLst>
                  <a:ext uri="{0D108BD9-81ED-4DB2-BD59-A6C34878D82A}">
                    <a16:rowId xmlns:a16="http://schemas.microsoft.com/office/drawing/2014/main" val="996383674"/>
                  </a:ext>
                </a:extLst>
              </a:tr>
              <a:tr h="431800">
                <a:tc>
                  <a:txBody>
                    <a:bodyPr/>
                    <a:lstStyle/>
                    <a:p>
                      <a:r>
                        <a:rPr lang="en-US" dirty="0"/>
                        <a:t>Rectum</a:t>
                      </a:r>
                    </a:p>
                  </a:txBody>
                  <a:tcPr/>
                </a:tc>
                <a:tc>
                  <a:txBody>
                    <a:bodyPr/>
                    <a:lstStyle/>
                    <a:p>
                      <a:r>
                        <a:rPr lang="en-US" dirty="0"/>
                        <a:t>91%</a:t>
                      </a:r>
                    </a:p>
                  </a:txBody>
                  <a:tcPr/>
                </a:tc>
                <a:tc>
                  <a:txBody>
                    <a:bodyPr/>
                    <a:lstStyle/>
                    <a:p>
                      <a:r>
                        <a:rPr lang="en-US" dirty="0"/>
                        <a:t>500</a:t>
                      </a:r>
                    </a:p>
                  </a:txBody>
                  <a:tcPr/>
                </a:tc>
                <a:tc>
                  <a:txBody>
                    <a:bodyPr/>
                    <a:lstStyle/>
                    <a:p>
                      <a:r>
                        <a:rPr lang="en-US" dirty="0"/>
                        <a:t>200</a:t>
                      </a:r>
                    </a:p>
                  </a:txBody>
                  <a:tcPr/>
                </a:tc>
                <a:tc>
                  <a:txBody>
                    <a:bodyPr/>
                    <a:lstStyle/>
                    <a:p>
                      <a:r>
                        <a:rPr lang="en-US" dirty="0"/>
                        <a:t>700</a:t>
                      </a:r>
                    </a:p>
                  </a:txBody>
                  <a:tcPr/>
                </a:tc>
                <a:extLst>
                  <a:ext uri="{0D108BD9-81ED-4DB2-BD59-A6C34878D82A}">
                    <a16:rowId xmlns:a16="http://schemas.microsoft.com/office/drawing/2014/main" val="2184179105"/>
                  </a:ext>
                </a:extLst>
              </a:tr>
              <a:tr h="431800">
                <a:tc>
                  <a:txBody>
                    <a:bodyPr/>
                    <a:lstStyle/>
                    <a:p>
                      <a:r>
                        <a:rPr lang="en-US" dirty="0"/>
                        <a:t>Oropharynx</a:t>
                      </a:r>
                    </a:p>
                  </a:txBody>
                  <a:tcPr/>
                </a:tc>
                <a:tc>
                  <a:txBody>
                    <a:bodyPr/>
                    <a:lstStyle/>
                    <a:p>
                      <a:r>
                        <a:rPr lang="en-US" dirty="0"/>
                        <a:t>70%</a:t>
                      </a:r>
                    </a:p>
                  </a:txBody>
                  <a:tcPr/>
                </a:tc>
                <a:tc>
                  <a:txBody>
                    <a:bodyPr/>
                    <a:lstStyle/>
                    <a:p>
                      <a:r>
                        <a:rPr lang="en-US" dirty="0"/>
                        <a:t>2,000</a:t>
                      </a:r>
                    </a:p>
                  </a:txBody>
                  <a:tcPr/>
                </a:tc>
                <a:tc>
                  <a:txBody>
                    <a:bodyPr/>
                    <a:lstStyle/>
                    <a:p>
                      <a:r>
                        <a:rPr lang="en-US" dirty="0"/>
                        <a:t>9,600</a:t>
                      </a:r>
                    </a:p>
                  </a:txBody>
                  <a:tcPr/>
                </a:tc>
                <a:tc>
                  <a:txBody>
                    <a:bodyPr/>
                    <a:lstStyle/>
                    <a:p>
                      <a:r>
                        <a:rPr lang="en-US" dirty="0"/>
                        <a:t>11,600</a:t>
                      </a:r>
                    </a:p>
                  </a:txBody>
                  <a:tcPr/>
                </a:tc>
                <a:extLst>
                  <a:ext uri="{0D108BD9-81ED-4DB2-BD59-A6C34878D82A}">
                    <a16:rowId xmlns:a16="http://schemas.microsoft.com/office/drawing/2014/main" val="701803378"/>
                  </a:ext>
                </a:extLst>
              </a:tr>
              <a:tr h="431800">
                <a:tc>
                  <a:txBody>
                    <a:bodyPr/>
                    <a:lstStyle/>
                    <a:p>
                      <a:r>
                        <a:rPr lang="en-US" dirty="0"/>
                        <a:t>Total</a:t>
                      </a:r>
                    </a:p>
                  </a:txBody>
                  <a:tcPr/>
                </a:tc>
                <a:tc>
                  <a:txBody>
                    <a:bodyPr/>
                    <a:lstStyle/>
                    <a:p>
                      <a:endParaRPr lang="en-US" dirty="0"/>
                    </a:p>
                  </a:txBody>
                  <a:tcPr/>
                </a:tc>
                <a:tc>
                  <a:txBody>
                    <a:bodyPr/>
                    <a:lstStyle/>
                    <a:p>
                      <a:r>
                        <a:rPr lang="en-US" dirty="0"/>
                        <a:t>19,400</a:t>
                      </a:r>
                    </a:p>
                  </a:txBody>
                  <a:tcPr/>
                </a:tc>
                <a:tc>
                  <a:txBody>
                    <a:bodyPr/>
                    <a:lstStyle/>
                    <a:p>
                      <a:r>
                        <a:rPr lang="en-US" dirty="0"/>
                        <a:t>12,100</a:t>
                      </a:r>
                    </a:p>
                  </a:txBody>
                  <a:tcPr/>
                </a:tc>
                <a:tc>
                  <a:txBody>
                    <a:bodyPr/>
                    <a:lstStyle/>
                    <a:p>
                      <a:r>
                        <a:rPr lang="en-US" dirty="0"/>
                        <a:t>31,500</a:t>
                      </a:r>
                    </a:p>
                  </a:txBody>
                  <a:tcPr/>
                </a:tc>
                <a:extLst>
                  <a:ext uri="{0D108BD9-81ED-4DB2-BD59-A6C34878D82A}">
                    <a16:rowId xmlns:a16="http://schemas.microsoft.com/office/drawing/2014/main" val="885392326"/>
                  </a:ext>
                </a:extLst>
              </a:tr>
            </a:tbl>
          </a:graphicData>
        </a:graphic>
      </p:graphicFrame>
    </p:spTree>
    <p:extLst>
      <p:ext uri="{BB962C8B-B14F-4D97-AF65-F5344CB8AC3E}">
        <p14:creationId xmlns:p14="http://schemas.microsoft.com/office/powerpoint/2010/main" val="219105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247161320"/>
              </p:ext>
            </p:extLst>
          </p:nvPr>
        </p:nvGraphicFramePr>
        <p:xfrm>
          <a:off x="990600" y="1295400"/>
          <a:ext cx="6781800" cy="46919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485" y="309339"/>
            <a:ext cx="9144000" cy="1143000"/>
          </a:xfrm>
        </p:spPr>
        <p:txBody>
          <a:bodyPr anchor="t">
            <a:noAutofit/>
          </a:bodyPr>
          <a:lstStyle/>
          <a:p>
            <a:r>
              <a:rPr lang="en-US" sz="2800" dirty="0"/>
              <a:t>Cancers Attributable to HPV by Sex, Cancer Type, United States, 2010–2014</a:t>
            </a:r>
          </a:p>
        </p:txBody>
      </p:sp>
      <p:sp>
        <p:nvSpPr>
          <p:cNvPr id="4" name="TextBox 3"/>
          <p:cNvSpPr txBox="1"/>
          <p:nvPr/>
        </p:nvSpPr>
        <p:spPr>
          <a:xfrm>
            <a:off x="91440" y="6492240"/>
            <a:ext cx="6553200" cy="276999"/>
          </a:xfrm>
          <a:prstGeom prst="rect">
            <a:avLst/>
          </a:prstGeom>
          <a:noFill/>
        </p:spPr>
        <p:txBody>
          <a:bodyPr wrap="square" rtlCol="0">
            <a:spAutoFit/>
          </a:bodyPr>
          <a:lstStyle/>
          <a:p>
            <a:r>
              <a:rPr lang="en-US" sz="1200" dirty="0">
                <a:solidFill>
                  <a:schemeClr val="tx1">
                    <a:lumMod val="65000"/>
                    <a:lumOff val="35000"/>
                  </a:schemeClr>
                </a:solidFill>
                <a:hlinkClick r:id="rId4"/>
              </a:rPr>
              <a:t>https://www.cdc.gov/cancer/hpv/statistics</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93131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noAutofit/>
          </a:bodyPr>
          <a:lstStyle/>
          <a:p>
            <a:r>
              <a:rPr lang="en-US" sz="3200" dirty="0"/>
              <a:t>HPV-Associated Cancers, by Sex, </a:t>
            </a:r>
            <a:br>
              <a:rPr lang="en-US" sz="3200" dirty="0"/>
            </a:br>
            <a:r>
              <a:rPr lang="en-US" sz="3200" dirty="0"/>
              <a:t>Race / Ethnicity, US, 2010–2014</a:t>
            </a:r>
          </a:p>
        </p:txBody>
      </p:sp>
      <p:graphicFrame>
        <p:nvGraphicFramePr>
          <p:cNvPr id="8" name="Chart 7"/>
          <p:cNvGraphicFramePr>
            <a:graphicFrameLocks/>
          </p:cNvGraphicFramePr>
          <p:nvPr>
            <p:extLst/>
          </p:nvPr>
        </p:nvGraphicFramePr>
        <p:xfrm>
          <a:off x="118533" y="1524000"/>
          <a:ext cx="8875889"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728" y="6324600"/>
            <a:ext cx="6553200" cy="276999"/>
          </a:xfrm>
          <a:prstGeom prst="rect">
            <a:avLst/>
          </a:prstGeom>
          <a:noFill/>
        </p:spPr>
        <p:txBody>
          <a:bodyPr wrap="square" rtlCol="0">
            <a:spAutoFit/>
          </a:bodyPr>
          <a:lstStyle/>
          <a:p>
            <a:r>
              <a:rPr lang="en-US" sz="1200" dirty="0">
                <a:solidFill>
                  <a:schemeClr val="tx1">
                    <a:lumMod val="65000"/>
                    <a:lumOff val="35000"/>
                  </a:schemeClr>
                </a:solidFill>
                <a:hlinkClick r:id="rId4"/>
              </a:rPr>
              <a:t>https://www.cdc.gov/cancer/hpv/statistics</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803120011"/>
      </p:ext>
    </p:extLst>
  </p:cSld>
  <p:clrMapOvr>
    <a:masterClrMapping/>
  </p:clrMapOvr>
</p:sld>
</file>

<file path=ppt/theme/theme1.xml><?xml version="1.0" encoding="utf-8"?>
<a:theme xmlns:a="http://schemas.openxmlformats.org/drawingml/2006/main" name="OHDBlu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HDBlue.p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OHDBlue.pp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HDBlue.pp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HDBlue.pp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HDBlue.pp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HDBlue.pp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HDBlue.pp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HDBlue.pp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HDBlue.pps 8">
        <a:dk1>
          <a:srgbClr val="000066"/>
        </a:dk1>
        <a:lt1>
          <a:srgbClr val="FFFFFF"/>
        </a:lt1>
        <a:dk2>
          <a:srgbClr val="0000FF"/>
        </a:dk2>
        <a:lt2>
          <a:srgbClr val="FFFF00"/>
        </a:lt2>
        <a:accent1>
          <a:srgbClr val="3399FF"/>
        </a:accent1>
        <a:accent2>
          <a:srgbClr val="33CC33"/>
        </a:accent2>
        <a:accent3>
          <a:srgbClr val="AAAAFF"/>
        </a:accent3>
        <a:accent4>
          <a:srgbClr val="DADADA"/>
        </a:accent4>
        <a:accent5>
          <a:srgbClr val="ADCAFF"/>
        </a:accent5>
        <a:accent6>
          <a:srgbClr val="2DB92D"/>
        </a:accent6>
        <a:hlink>
          <a:srgbClr val="FF6699"/>
        </a:hlink>
        <a:folHlink>
          <a:srgbClr val="6666FF"/>
        </a:folHlink>
      </a:clrScheme>
      <a:clrMap bg1="dk2" tx1="lt1" bg2="dk1" tx2="lt2" accent1="accent1" accent2="accent2" accent3="accent3" accent4="accent4" accent5="accent5" accent6="accent6" hlink="hlink" folHlink="folHlink"/>
    </a:extraClrScheme>
    <a:extraClrScheme>
      <a:clrScheme name="OHDBlue.pps 9">
        <a:dk1>
          <a:srgbClr val="000066"/>
        </a:dk1>
        <a:lt1>
          <a:srgbClr val="FFFFFF"/>
        </a:lt1>
        <a:dk2>
          <a:srgbClr val="0000FF"/>
        </a:dk2>
        <a:lt2>
          <a:srgbClr val="FFFF00"/>
        </a:lt2>
        <a:accent1>
          <a:srgbClr val="00FFFF"/>
        </a:accent1>
        <a:accent2>
          <a:srgbClr val="66FF66"/>
        </a:accent2>
        <a:accent3>
          <a:srgbClr val="AAAAFF"/>
        </a:accent3>
        <a:accent4>
          <a:srgbClr val="DADADA"/>
        </a:accent4>
        <a:accent5>
          <a:srgbClr val="AAFFFF"/>
        </a:accent5>
        <a:accent6>
          <a:srgbClr val="5CE75C"/>
        </a:accent6>
        <a:hlink>
          <a:srgbClr val="FF33CC"/>
        </a:hlink>
        <a:folHlink>
          <a:srgbClr val="99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FINAL TEMPLATE</Template>
  <TotalTime>28257</TotalTime>
  <Words>3268</Words>
  <Application>Microsoft Office PowerPoint</Application>
  <PresentationFormat>On-screen Show (4:3)</PresentationFormat>
  <Paragraphs>392</Paragraphs>
  <Slides>40</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ＭＳ Ｐゴシック</vt:lpstr>
      <vt:lpstr>Arial</vt:lpstr>
      <vt:lpstr>Arial Rounded MT Bold</vt:lpstr>
      <vt:lpstr>Calibri</vt:lpstr>
      <vt:lpstr>Candara</vt:lpstr>
      <vt:lpstr>Courier New</vt:lpstr>
      <vt:lpstr>Times</vt:lpstr>
      <vt:lpstr>Times New Roman</vt:lpstr>
      <vt:lpstr>Wingdings</vt:lpstr>
      <vt:lpstr>OHDBlue</vt:lpstr>
      <vt:lpstr>Preventing HPV-Associated Cancers: Increasing Teen HPV Vaccination  </vt:lpstr>
      <vt:lpstr>Overview</vt:lpstr>
      <vt:lpstr>Human Papillomaviruses</vt:lpstr>
      <vt:lpstr>PowerPoint Presentation</vt:lpstr>
      <vt:lpstr>HPV Types Differ in their Disease Associations</vt:lpstr>
      <vt:lpstr>HPV-infection</vt:lpstr>
      <vt:lpstr>Cancers caused by HPV per year, US, 2009-2013</vt:lpstr>
      <vt:lpstr>Cancers Attributable to HPV by Sex, Cancer Type, United States, 2010–2014</vt:lpstr>
      <vt:lpstr>HPV-Associated Cancers, by Sex,  Race / Ethnicity, US, 2010–2014</vt:lpstr>
      <vt:lpstr>HPV cancers in Oregon,  2014-2015</vt:lpstr>
      <vt:lpstr>Cervical and oropharyngeal cancer trends in Oregon, 2000-2015</vt:lpstr>
      <vt:lpstr>PowerPoint Presentation</vt:lpstr>
      <vt:lpstr>HPV impact monitoring</vt:lpstr>
      <vt:lpstr>HPV-related conditions</vt:lpstr>
      <vt:lpstr>Why monitor pre-cancers?</vt:lpstr>
      <vt:lpstr>CIN 2+ among women aged 18-24 years by year of diagnosis, Portland, Oregon</vt:lpstr>
      <vt:lpstr>PowerPoint Presentation</vt:lpstr>
      <vt:lpstr>Women with CIN 2+,  by age and HPV vaccination status,  Portland, Oregon, 2008–2015</vt:lpstr>
      <vt:lpstr>PowerPoint Presentation</vt:lpstr>
      <vt:lpstr>Adolescent Vaccination Coverage United States, 2006-2016</vt:lpstr>
      <vt:lpstr>Oregon ALERT IIS</vt:lpstr>
      <vt:lpstr>PowerPoint Presentation</vt:lpstr>
      <vt:lpstr>PowerPoint Presentation</vt:lpstr>
      <vt:lpstr>HPV Immunization 1+ Dose  Oregon 13-17 Year-olds</vt:lpstr>
      <vt:lpstr>HPV Immunization Initiation for Oregon 11-12 Year Olds</vt:lpstr>
      <vt:lpstr>Up-to-date HPV vaccination  by year</vt:lpstr>
      <vt:lpstr>HPV Vaccination by Race/Ethnicity Oregon 13-17 Year Olds, 2018</vt:lpstr>
      <vt:lpstr>PowerPoint Presentation</vt:lpstr>
      <vt:lpstr>HPV vaccination  initiation and completion</vt:lpstr>
      <vt:lpstr>HPV UTD by Payer, Oregon 13-17 year-olds, 2018</vt:lpstr>
      <vt:lpstr>HPV initiation and completion Clinic Snapshot</vt:lpstr>
      <vt:lpstr>HPV Immunization Increases</vt:lpstr>
      <vt:lpstr>Parents of unvaccinated girls – reasons  for not starting HPV vaccine series</vt:lpstr>
      <vt:lpstr>Barriers to HPV vaccination initiation</vt:lpstr>
      <vt:lpstr>Barriers to HPV vaccination completion</vt:lpstr>
      <vt:lpstr>Opportunities for HPV vaccination</vt:lpstr>
      <vt:lpstr>Ensure ALL Patients are Protected</vt:lpstr>
      <vt:lpstr> Population-level HPV Prevention and Control</vt:lpstr>
      <vt:lpstr>Oregon Public Health Division  HPV-Related Activities</vt:lpstr>
      <vt:lpstr>PowerPoint Presentation</vt:lpstr>
    </vt:vector>
  </TitlesOfParts>
  <Company>Oregon Health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Well-Designed Communities – The Health Connection</dc:title>
  <dc:creator>Theresa Fogg</dc:creator>
  <cp:lastModifiedBy>HEDBERG Katrina</cp:lastModifiedBy>
  <cp:revision>718</cp:revision>
  <cp:lastPrinted>2018-05-22T21:17:04Z</cp:lastPrinted>
  <dcterms:created xsi:type="dcterms:W3CDTF">2001-04-10T00:18:42Z</dcterms:created>
  <dcterms:modified xsi:type="dcterms:W3CDTF">2018-05-25T18:12:24Z</dcterms:modified>
</cp:coreProperties>
</file>