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80" r:id="rId2"/>
    <p:sldId id="291" r:id="rId3"/>
    <p:sldId id="281" r:id="rId4"/>
    <p:sldId id="282" r:id="rId5"/>
    <p:sldId id="289" r:id="rId6"/>
    <p:sldId id="290" r:id="rId7"/>
    <p:sldId id="286" r:id="rId8"/>
    <p:sldId id="288" r:id="rId9"/>
    <p:sldId id="283" r:id="rId10"/>
    <p:sldId id="292" r:id="rId11"/>
    <p:sldId id="293" r:id="rId12"/>
    <p:sldId id="294" r:id="rId13"/>
    <p:sldId id="295" r:id="rId14"/>
    <p:sldId id="296" r:id="rId15"/>
    <p:sldId id="297" r:id="rId16"/>
    <p:sldId id="298" r:id="rId17"/>
    <p:sldId id="299" r:id="rId18"/>
    <p:sldId id="300" r:id="rId19"/>
    <p:sldId id="301" r:id="rId20"/>
    <p:sldId id="303" r:id="rId21"/>
    <p:sldId id="272" r:id="rId22"/>
    <p:sldId id="304" r:id="rId23"/>
    <p:sldId id="305"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43" autoAdjust="0"/>
    <p:restoredTop sz="94629" autoAdjust="0"/>
  </p:normalViewPr>
  <p:slideViewPr>
    <p:cSldViewPr>
      <p:cViewPr varScale="1">
        <p:scale>
          <a:sx n="111" d="100"/>
          <a:sy n="111" d="100"/>
        </p:scale>
        <p:origin x="-1584" y="-90"/>
      </p:cViewPr>
      <p:guideLst>
        <p:guide orient="horz" pos="2112"/>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Dec-17</c:v>
                </c:pt>
              </c:strCache>
            </c:strRef>
          </c:tx>
          <c:spPr>
            <a:solidFill>
              <a:srgbClr val="CC0000"/>
            </a:solidFill>
          </c:spPr>
          <c:invertIfNegative val="0"/>
          <c:cat>
            <c:strRef>
              <c:f>Sheet1!$A$2:$A$5</c:f>
              <c:strCache>
                <c:ptCount val="4"/>
                <c:pt idx="0">
                  <c:v>Females 1 dose</c:v>
                </c:pt>
                <c:pt idx="1">
                  <c:v>Females Series Complete</c:v>
                </c:pt>
                <c:pt idx="2">
                  <c:v>Boys 1 Dose</c:v>
                </c:pt>
                <c:pt idx="3">
                  <c:v>Boys Series Complete</c:v>
                </c:pt>
              </c:strCache>
            </c:strRef>
          </c:cat>
          <c:val>
            <c:numRef>
              <c:f>Sheet1!$B$2:$B$5</c:f>
              <c:numCache>
                <c:formatCode>0%</c:formatCode>
                <c:ptCount val="4"/>
                <c:pt idx="0">
                  <c:v>0.27</c:v>
                </c:pt>
                <c:pt idx="1">
                  <c:v>0.16</c:v>
                </c:pt>
                <c:pt idx="2">
                  <c:v>0.1</c:v>
                </c:pt>
                <c:pt idx="3">
                  <c:v>0.2</c:v>
                </c:pt>
              </c:numCache>
            </c:numRef>
          </c:val>
        </c:ser>
        <c:ser>
          <c:idx val="1"/>
          <c:order val="1"/>
          <c:tx>
            <c:strRef>
              <c:f>Sheet1!$C$1</c:f>
              <c:strCache>
                <c:ptCount val="1"/>
                <c:pt idx="0">
                  <c:v>May-18</c:v>
                </c:pt>
              </c:strCache>
            </c:strRef>
          </c:tx>
          <c:invertIfNegative val="0"/>
          <c:cat>
            <c:strRef>
              <c:f>Sheet1!$A$2:$A$5</c:f>
              <c:strCache>
                <c:ptCount val="4"/>
                <c:pt idx="0">
                  <c:v>Females 1 dose</c:v>
                </c:pt>
                <c:pt idx="1">
                  <c:v>Females Series Complete</c:v>
                </c:pt>
                <c:pt idx="2">
                  <c:v>Boys 1 Dose</c:v>
                </c:pt>
                <c:pt idx="3">
                  <c:v>Boys Series Complete</c:v>
                </c:pt>
              </c:strCache>
            </c:strRef>
          </c:cat>
          <c:val>
            <c:numRef>
              <c:f>Sheet1!$C$2:$C$5</c:f>
              <c:numCache>
                <c:formatCode>0%</c:formatCode>
                <c:ptCount val="4"/>
                <c:pt idx="0">
                  <c:v>0.33</c:v>
                </c:pt>
                <c:pt idx="1">
                  <c:v>0.5</c:v>
                </c:pt>
                <c:pt idx="2">
                  <c:v>0.2</c:v>
                </c:pt>
                <c:pt idx="3">
                  <c:v>0.4</c:v>
                </c:pt>
              </c:numCache>
            </c:numRef>
          </c:val>
        </c:ser>
        <c:ser>
          <c:idx val="2"/>
          <c:order val="2"/>
          <c:tx>
            <c:strRef>
              <c:f>Sheet1!$D$1</c:f>
              <c:strCache>
                <c:ptCount val="1"/>
                <c:pt idx="0">
                  <c:v>Column1</c:v>
                </c:pt>
              </c:strCache>
            </c:strRef>
          </c:tx>
          <c:invertIfNegative val="0"/>
          <c:cat>
            <c:strRef>
              <c:f>Sheet1!$A$2:$A$5</c:f>
              <c:strCache>
                <c:ptCount val="4"/>
                <c:pt idx="0">
                  <c:v>Females 1 dose</c:v>
                </c:pt>
                <c:pt idx="1">
                  <c:v>Females Series Complete</c:v>
                </c:pt>
                <c:pt idx="2">
                  <c:v>Boys 1 Dose</c:v>
                </c:pt>
                <c:pt idx="3">
                  <c:v>Boys Series Complete</c:v>
                </c:pt>
              </c:strCache>
            </c:strRef>
          </c:cat>
          <c:val>
            <c:numRef>
              <c:f>Sheet1!$D$2:$D$5</c:f>
            </c:numRef>
          </c:val>
        </c:ser>
        <c:dLbls>
          <c:showLegendKey val="0"/>
          <c:showVal val="0"/>
          <c:showCatName val="0"/>
          <c:showSerName val="0"/>
          <c:showPercent val="0"/>
          <c:showBubbleSize val="0"/>
        </c:dLbls>
        <c:gapWidth val="150"/>
        <c:axId val="106822272"/>
        <c:axId val="107487616"/>
      </c:barChart>
      <c:catAx>
        <c:axId val="106822272"/>
        <c:scaling>
          <c:orientation val="minMax"/>
        </c:scaling>
        <c:delete val="0"/>
        <c:axPos val="b"/>
        <c:majorTickMark val="out"/>
        <c:minorTickMark val="none"/>
        <c:tickLblPos val="nextTo"/>
        <c:crossAx val="107487616"/>
        <c:crosses val="autoZero"/>
        <c:auto val="1"/>
        <c:lblAlgn val="ctr"/>
        <c:lblOffset val="100"/>
        <c:noMultiLvlLbl val="0"/>
      </c:catAx>
      <c:valAx>
        <c:axId val="107487616"/>
        <c:scaling>
          <c:orientation val="minMax"/>
        </c:scaling>
        <c:delete val="0"/>
        <c:axPos val="l"/>
        <c:majorGridlines/>
        <c:numFmt formatCode="0%" sourceLinked="1"/>
        <c:majorTickMark val="out"/>
        <c:minorTickMark val="none"/>
        <c:tickLblPos val="nextTo"/>
        <c:crossAx val="106822272"/>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Clatsop</c:v>
                </c:pt>
              </c:strCache>
            </c:strRef>
          </c:tx>
          <c:spPr>
            <a:solidFill>
              <a:srgbClr val="CC0000"/>
            </a:solidFill>
          </c:spPr>
          <c:invertIfNegative val="0"/>
          <c:cat>
            <c:strRef>
              <c:f>Sheet1!$A$2:$A$3</c:f>
              <c:strCache>
                <c:ptCount val="2"/>
                <c:pt idx="0">
                  <c:v>Cervical Cancer</c:v>
                </c:pt>
                <c:pt idx="1">
                  <c:v>HPV Related Head and Neck Cancers</c:v>
                </c:pt>
              </c:strCache>
            </c:strRef>
          </c:cat>
          <c:val>
            <c:numRef>
              <c:f>Sheet1!$B$2:$B$3</c:f>
              <c:numCache>
                <c:formatCode>General</c:formatCode>
                <c:ptCount val="2"/>
                <c:pt idx="0">
                  <c:v>19.2</c:v>
                </c:pt>
                <c:pt idx="1">
                  <c:v>9.5</c:v>
                </c:pt>
              </c:numCache>
            </c:numRef>
          </c:val>
        </c:ser>
        <c:ser>
          <c:idx val="1"/>
          <c:order val="1"/>
          <c:tx>
            <c:strRef>
              <c:f>Sheet1!$C$1</c:f>
              <c:strCache>
                <c:ptCount val="1"/>
                <c:pt idx="0">
                  <c:v>Oregon</c:v>
                </c:pt>
              </c:strCache>
            </c:strRef>
          </c:tx>
          <c:invertIfNegative val="0"/>
          <c:cat>
            <c:strRef>
              <c:f>Sheet1!$A$2:$A$3</c:f>
              <c:strCache>
                <c:ptCount val="2"/>
                <c:pt idx="0">
                  <c:v>Cervical Cancer</c:v>
                </c:pt>
                <c:pt idx="1">
                  <c:v>HPV Related Head and Neck Cancers</c:v>
                </c:pt>
              </c:strCache>
            </c:strRef>
          </c:cat>
          <c:val>
            <c:numRef>
              <c:f>Sheet1!$C$2:$C$3</c:f>
              <c:numCache>
                <c:formatCode>General</c:formatCode>
                <c:ptCount val="2"/>
                <c:pt idx="0">
                  <c:v>10.3</c:v>
                </c:pt>
                <c:pt idx="1">
                  <c:v>5.5</c:v>
                </c:pt>
              </c:numCache>
            </c:numRef>
          </c:val>
        </c:ser>
        <c:dLbls>
          <c:showLegendKey val="0"/>
          <c:showVal val="0"/>
          <c:showCatName val="0"/>
          <c:showSerName val="0"/>
          <c:showPercent val="0"/>
          <c:showBubbleSize val="0"/>
        </c:dLbls>
        <c:gapWidth val="150"/>
        <c:axId val="153426176"/>
        <c:axId val="153808896"/>
      </c:barChart>
      <c:catAx>
        <c:axId val="153426176"/>
        <c:scaling>
          <c:orientation val="minMax"/>
        </c:scaling>
        <c:delete val="0"/>
        <c:axPos val="b"/>
        <c:majorTickMark val="out"/>
        <c:minorTickMark val="none"/>
        <c:tickLblPos val="nextTo"/>
        <c:crossAx val="153808896"/>
        <c:crosses val="autoZero"/>
        <c:auto val="1"/>
        <c:lblAlgn val="ctr"/>
        <c:lblOffset val="100"/>
        <c:noMultiLvlLbl val="0"/>
      </c:catAx>
      <c:valAx>
        <c:axId val="153808896"/>
        <c:scaling>
          <c:orientation val="minMax"/>
        </c:scaling>
        <c:delete val="0"/>
        <c:axPos val="l"/>
        <c:majorGridlines/>
        <c:numFmt formatCode="General" sourceLinked="1"/>
        <c:majorTickMark val="out"/>
        <c:minorTickMark val="none"/>
        <c:tickLblPos val="nextTo"/>
        <c:crossAx val="15342617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Clatsop </c:v>
                </c:pt>
              </c:strCache>
            </c:strRef>
          </c:tx>
          <c:spPr>
            <a:solidFill>
              <a:srgbClr val="CC0000"/>
            </a:solidFill>
          </c:spPr>
          <c:invertIfNegative val="0"/>
          <c:cat>
            <c:strRef>
              <c:f>Sheet1!$A$2:$A$3</c:f>
              <c:strCache>
                <c:ptCount val="2"/>
                <c:pt idx="0">
                  <c:v> Completion Rates Girls</c:v>
                </c:pt>
                <c:pt idx="1">
                  <c:v> Completion Rate Boys</c:v>
                </c:pt>
              </c:strCache>
            </c:strRef>
          </c:cat>
          <c:val>
            <c:numRef>
              <c:f>Sheet1!$B$2:$B$3</c:f>
              <c:numCache>
                <c:formatCode>General</c:formatCode>
                <c:ptCount val="2"/>
                <c:pt idx="0">
                  <c:v>29.9</c:v>
                </c:pt>
                <c:pt idx="1">
                  <c:v>13.8</c:v>
                </c:pt>
              </c:numCache>
            </c:numRef>
          </c:val>
        </c:ser>
        <c:ser>
          <c:idx val="1"/>
          <c:order val="1"/>
          <c:tx>
            <c:strRef>
              <c:f>Sheet1!$C$1</c:f>
              <c:strCache>
                <c:ptCount val="1"/>
                <c:pt idx="0">
                  <c:v>State</c:v>
                </c:pt>
              </c:strCache>
            </c:strRef>
          </c:tx>
          <c:invertIfNegative val="0"/>
          <c:cat>
            <c:strRef>
              <c:f>Sheet1!$A$2:$A$3</c:f>
              <c:strCache>
                <c:ptCount val="2"/>
                <c:pt idx="0">
                  <c:v> Completion Rates Girls</c:v>
                </c:pt>
                <c:pt idx="1">
                  <c:v> Completion Rate Boys</c:v>
                </c:pt>
              </c:strCache>
            </c:strRef>
          </c:cat>
          <c:val>
            <c:numRef>
              <c:f>Sheet1!$C$2:$C$3</c:f>
              <c:numCache>
                <c:formatCode>General</c:formatCode>
                <c:ptCount val="2"/>
                <c:pt idx="0">
                  <c:v>38.9</c:v>
                </c:pt>
                <c:pt idx="1">
                  <c:v>26.4</c:v>
                </c:pt>
              </c:numCache>
            </c:numRef>
          </c:val>
        </c:ser>
        <c:dLbls>
          <c:showLegendKey val="0"/>
          <c:showVal val="0"/>
          <c:showCatName val="0"/>
          <c:showSerName val="0"/>
          <c:showPercent val="0"/>
          <c:showBubbleSize val="0"/>
        </c:dLbls>
        <c:gapWidth val="150"/>
        <c:axId val="146556416"/>
        <c:axId val="146557952"/>
      </c:barChart>
      <c:catAx>
        <c:axId val="146556416"/>
        <c:scaling>
          <c:orientation val="minMax"/>
        </c:scaling>
        <c:delete val="0"/>
        <c:axPos val="b"/>
        <c:majorTickMark val="out"/>
        <c:minorTickMark val="none"/>
        <c:tickLblPos val="nextTo"/>
        <c:crossAx val="146557952"/>
        <c:crosses val="autoZero"/>
        <c:auto val="1"/>
        <c:lblAlgn val="ctr"/>
        <c:lblOffset val="100"/>
        <c:noMultiLvlLbl val="0"/>
      </c:catAx>
      <c:valAx>
        <c:axId val="146557952"/>
        <c:scaling>
          <c:orientation val="minMax"/>
        </c:scaling>
        <c:delete val="0"/>
        <c:axPos val="l"/>
        <c:majorGridlines/>
        <c:numFmt formatCode="General" sourceLinked="1"/>
        <c:majorTickMark val="out"/>
        <c:minorTickMark val="none"/>
        <c:tickLblPos val="nextTo"/>
        <c:crossAx val="146556416"/>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Sheet1!$B$1</c:f>
              <c:strCache>
                <c:ptCount val="1"/>
                <c:pt idx="0">
                  <c:v>17-Nov</c:v>
                </c:pt>
              </c:strCache>
            </c:strRef>
          </c:tx>
          <c:spPr>
            <a:solidFill>
              <a:srgbClr val="CC0000"/>
            </a:solidFill>
          </c:spPr>
          <c:invertIfNegative val="0"/>
          <c:cat>
            <c:strRef>
              <c:f>Sheet1!$A$2:$A$3</c:f>
              <c:strCache>
                <c:ptCount val="2"/>
                <c:pt idx="0">
                  <c:v>1 Dose</c:v>
                </c:pt>
                <c:pt idx="1">
                  <c:v>Series Complete</c:v>
                </c:pt>
              </c:strCache>
            </c:strRef>
          </c:cat>
          <c:val>
            <c:numRef>
              <c:f>Sheet1!$B$2:$B$3</c:f>
              <c:numCache>
                <c:formatCode>0%</c:formatCode>
                <c:ptCount val="2"/>
                <c:pt idx="0">
                  <c:v>0.51</c:v>
                </c:pt>
                <c:pt idx="1">
                  <c:v>0.28000000000000003</c:v>
                </c:pt>
              </c:numCache>
            </c:numRef>
          </c:val>
        </c:ser>
        <c:ser>
          <c:idx val="1"/>
          <c:order val="1"/>
          <c:tx>
            <c:strRef>
              <c:f>Sheet1!$C$1</c:f>
              <c:strCache>
                <c:ptCount val="1"/>
                <c:pt idx="0">
                  <c:v>18-May</c:v>
                </c:pt>
              </c:strCache>
            </c:strRef>
          </c:tx>
          <c:invertIfNegative val="0"/>
          <c:cat>
            <c:strRef>
              <c:f>Sheet1!$A$2:$A$3</c:f>
              <c:strCache>
                <c:ptCount val="2"/>
                <c:pt idx="0">
                  <c:v>1 Dose</c:v>
                </c:pt>
                <c:pt idx="1">
                  <c:v>Series Complete</c:v>
                </c:pt>
              </c:strCache>
            </c:strRef>
          </c:cat>
          <c:val>
            <c:numRef>
              <c:f>Sheet1!$C$2:$C$3</c:f>
              <c:numCache>
                <c:formatCode>0%</c:formatCode>
                <c:ptCount val="2"/>
                <c:pt idx="0">
                  <c:v>0.54</c:v>
                </c:pt>
                <c:pt idx="1">
                  <c:v>0.33</c:v>
                </c:pt>
              </c:numCache>
            </c:numRef>
          </c:val>
        </c:ser>
        <c:dLbls>
          <c:showLegendKey val="0"/>
          <c:showVal val="0"/>
          <c:showCatName val="0"/>
          <c:showSerName val="0"/>
          <c:showPercent val="0"/>
          <c:showBubbleSize val="0"/>
        </c:dLbls>
        <c:gapWidth val="150"/>
        <c:axId val="4410368"/>
        <c:axId val="4544384"/>
      </c:barChart>
      <c:catAx>
        <c:axId val="4410368"/>
        <c:scaling>
          <c:orientation val="minMax"/>
        </c:scaling>
        <c:delete val="0"/>
        <c:axPos val="b"/>
        <c:majorTickMark val="out"/>
        <c:minorTickMark val="none"/>
        <c:tickLblPos val="nextTo"/>
        <c:crossAx val="4544384"/>
        <c:crosses val="autoZero"/>
        <c:auto val="1"/>
        <c:lblAlgn val="ctr"/>
        <c:lblOffset val="100"/>
        <c:noMultiLvlLbl val="0"/>
      </c:catAx>
      <c:valAx>
        <c:axId val="4544384"/>
        <c:scaling>
          <c:orientation val="minMax"/>
        </c:scaling>
        <c:delete val="0"/>
        <c:axPos val="l"/>
        <c:majorGridlines/>
        <c:numFmt formatCode="0%" sourceLinked="1"/>
        <c:majorTickMark val="out"/>
        <c:minorTickMark val="none"/>
        <c:tickLblPos val="nextTo"/>
        <c:crossAx val="4410368"/>
        <c:crosses val="autoZero"/>
        <c:crossBetween val="between"/>
      </c:valAx>
    </c:plotArea>
    <c:legend>
      <c:legendPos val="r"/>
      <c:layout/>
      <c:overlay val="0"/>
    </c:legend>
    <c:plotVisOnly val="1"/>
    <c:dispBlanksAs val="gap"/>
    <c:showDLblsOverMax val="0"/>
  </c:chart>
  <c:txPr>
    <a:bodyPr/>
    <a:lstStyle/>
    <a:p>
      <a:pPr>
        <a:defRPr sz="1800"/>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AE586F78-1AB6-42FA-9E7D-99D5FD0948D6}" type="datetimeFigureOut">
              <a:rPr lang="en-US" smtClean="0"/>
              <a:t>5/29/2018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E0E4725-BECC-48DC-8847-77FC6892321E}" type="slidenum">
              <a:rPr lang="en-US" smtClean="0"/>
              <a:t>‹#›</a:t>
            </a:fld>
            <a:endParaRPr lang="en-US"/>
          </a:p>
        </p:txBody>
      </p:sp>
    </p:spTree>
    <p:extLst>
      <p:ext uri="{BB962C8B-B14F-4D97-AF65-F5344CB8AC3E}">
        <p14:creationId xmlns:p14="http://schemas.microsoft.com/office/powerpoint/2010/main" val="3997486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We can not be sure why</a:t>
            </a:r>
            <a:r>
              <a:rPr lang="en-US" baseline="0" dirty="0" smtClean="0"/>
              <a:t> the varying degree of success with the letters.  The first group was younger and the initial dose was more recent.  The decision to vaccinate at the time may have been more though out as opposed to just grouped in with other vaccines given years ago.  We know who we sent letters to and will make a note in their EMR.  When they come into the clinic again we can ask some of them why?</a:t>
            </a:r>
            <a:endParaRPr lang="en-US" dirty="0"/>
          </a:p>
        </p:txBody>
      </p:sp>
      <p:sp>
        <p:nvSpPr>
          <p:cNvPr id="4" name="Slide Number Placeholder 3"/>
          <p:cNvSpPr>
            <a:spLocks noGrp="1"/>
          </p:cNvSpPr>
          <p:nvPr>
            <p:ph type="sldNum" sz="quarter" idx="10"/>
          </p:nvPr>
        </p:nvSpPr>
        <p:spPr/>
        <p:txBody>
          <a:bodyPr/>
          <a:lstStyle/>
          <a:p>
            <a:fld id="{8E0E4725-BECC-48DC-8847-77FC6892321E}" type="slidenum">
              <a:rPr lang="en-US" smtClean="0"/>
              <a:t>15</a:t>
            </a:fld>
            <a:endParaRPr lang="en-US"/>
          </a:p>
        </p:txBody>
      </p:sp>
    </p:spTree>
    <p:extLst>
      <p:ext uri="{BB962C8B-B14F-4D97-AF65-F5344CB8AC3E}">
        <p14:creationId xmlns:p14="http://schemas.microsoft.com/office/powerpoint/2010/main" val="32642401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B84124D-3CA7-4F1D-AE94-DE816113A5D8}" type="datetimeFigureOut">
              <a:rPr lang="en-US" smtClean="0"/>
              <a:t>5/29/2018</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199E60D-8BCF-41E8-9F3F-7B7A7BD18AB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84124D-3CA7-4F1D-AE94-DE816113A5D8}"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E60D-8BCF-41E8-9F3F-7B7A7BD18AB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84124D-3CA7-4F1D-AE94-DE816113A5D8}"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E60D-8BCF-41E8-9F3F-7B7A7BD18AB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84124D-3CA7-4F1D-AE94-DE816113A5D8}"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E60D-8BCF-41E8-9F3F-7B7A7BD18AB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B84124D-3CA7-4F1D-AE94-DE816113A5D8}" type="datetimeFigureOut">
              <a:rPr lang="en-US" smtClean="0"/>
              <a:t>5/29/2018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99E60D-8BCF-41E8-9F3F-7B7A7BD18AB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84124D-3CA7-4F1D-AE94-DE816113A5D8}" type="datetimeFigureOut">
              <a:rPr lang="en-US" smtClean="0"/>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9E60D-8BCF-41E8-9F3F-7B7A7BD18AB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84124D-3CA7-4F1D-AE94-DE816113A5D8}" type="datetimeFigureOut">
              <a:rPr lang="en-US" smtClean="0"/>
              <a:t>5/29/2018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99E60D-8BCF-41E8-9F3F-7B7A7BD18AB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AB84124D-3CA7-4F1D-AE94-DE816113A5D8}" type="datetimeFigureOut">
              <a:rPr lang="en-US" smtClean="0"/>
              <a:t>5/29/2018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99E60D-8BCF-41E8-9F3F-7B7A7BD18AB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4124D-3CA7-4F1D-AE94-DE816113A5D8}" type="datetimeFigureOut">
              <a:rPr lang="en-US" smtClean="0"/>
              <a:t>5/29/2018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99E60D-8BCF-41E8-9F3F-7B7A7BD18AB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B84124D-3CA7-4F1D-AE94-DE816113A5D8}" type="datetimeFigureOut">
              <a:rPr lang="en-US" smtClean="0"/>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99E60D-8BCF-41E8-9F3F-7B7A7BD18AB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B84124D-3CA7-4F1D-AE94-DE816113A5D8}" type="datetimeFigureOut">
              <a:rPr lang="en-US" smtClean="0"/>
              <a:t>5/29/2018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199E60D-8BCF-41E8-9F3F-7B7A7BD18AB4}"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B84124D-3CA7-4F1D-AE94-DE816113A5D8}" type="datetimeFigureOut">
              <a:rPr lang="en-US" smtClean="0"/>
              <a:t>5/29/2018</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199E60D-8BCF-41E8-9F3F-7B7A7BD18AB4}"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gif"/></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mailto:sblakesley@co.clatsop.or.us" TargetMode="External"/><Relationship Id="rId2" Type="http://schemas.openxmlformats.org/officeDocument/2006/relationships/hyperlink" Target="mailto:dbergeson@co.clatsop.or.us" TargetMode="External"/><Relationship Id="rId1" Type="http://schemas.openxmlformats.org/officeDocument/2006/relationships/slideLayout" Target="../slideLayouts/slideLayout2.xml"/><Relationship Id="rId4" Type="http://schemas.openxmlformats.org/officeDocument/2006/relationships/hyperlink" Target="mailto:cbaker@co.clatsop.or.us"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s://www.google.com/url?sa=i&amp;rct=j&amp;q=&amp;esrc=s&amp;source=images&amp;cd=&amp;cad=rja&amp;uact=8&amp;ved=0ahUKEwizsobc4MjVAhVY7WMKHTCUAUkQjRwIBw&amp;url=https://www.dmn3.com/dmn3-blog/why-you-need-push-marketing-and-pull-marketing&amp;psig=AFQjCNGvUk5a90Llc1K60NrZyd3m3ZCQJg&amp;ust=1502320022575435" TargetMode="External"/><Relationship Id="rId1" Type="http://schemas.openxmlformats.org/officeDocument/2006/relationships/slideLayout" Target="../slideLayouts/slideLayout6.xml"/><Relationship Id="rId5" Type="http://schemas.openxmlformats.org/officeDocument/2006/relationships/image" Target="../media/image3.png"/><Relationship Id="rId4" Type="http://schemas.openxmlformats.org/officeDocument/2006/relationships/image" Target="../media/image2.gif"/></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gi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US" dirty="0" smtClean="0"/>
              <a:t>Improving Immunization Rates in Clatsop County:</a:t>
            </a:r>
            <a:br>
              <a:rPr lang="en-US" dirty="0" smtClean="0"/>
            </a:br>
            <a:r>
              <a:rPr lang="en-US" dirty="0" smtClean="0"/>
              <a:t> </a:t>
            </a:r>
            <a:endParaRPr lang="en-US" dirty="0"/>
          </a:p>
        </p:txBody>
      </p:sp>
      <p:sp>
        <p:nvSpPr>
          <p:cNvPr id="6" name="Subtitle 5"/>
          <p:cNvSpPr>
            <a:spLocks noGrp="1"/>
          </p:cNvSpPr>
          <p:nvPr>
            <p:ph type="subTitle" idx="1"/>
          </p:nvPr>
        </p:nvSpPr>
        <p:spPr/>
        <p:txBody>
          <a:bodyPr>
            <a:normAutofit/>
          </a:bodyPr>
          <a:lstStyle/>
          <a:p>
            <a:r>
              <a:rPr lang="en-US" dirty="0" smtClean="0"/>
              <a:t>A Quality Improvement Project</a:t>
            </a:r>
          </a:p>
          <a:p>
            <a:r>
              <a:rPr lang="en-US" dirty="0" smtClean="0"/>
              <a:t>May  2018</a:t>
            </a:r>
          </a:p>
          <a:p>
            <a:r>
              <a:rPr lang="en-US" sz="1800" dirty="0" smtClean="0"/>
              <a:t>Steven </a:t>
            </a:r>
            <a:r>
              <a:rPr lang="en-US" sz="1800" dirty="0" smtClean="0"/>
              <a:t>Blakesley Clatsop County PH</a:t>
            </a:r>
            <a:endParaRPr lang="en-US" sz="1800" dirty="0" smtClean="0"/>
          </a:p>
          <a:p>
            <a:r>
              <a:rPr lang="en-US" sz="1800" dirty="0" smtClean="0"/>
              <a:t>Dawn </a:t>
            </a:r>
            <a:r>
              <a:rPr lang="en-US" sz="1800" dirty="0" smtClean="0"/>
              <a:t>Bergeson Clatsop County PH</a:t>
            </a:r>
            <a:endParaRPr lang="en-US" sz="18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410200"/>
            <a:ext cx="1382670" cy="1378221"/>
          </a:xfrm>
          <a:prstGeom prst="rect">
            <a:avLst/>
          </a:prstGeom>
        </p:spPr>
      </p:pic>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562600"/>
            <a:ext cx="16192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66824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QI Focus Areas</a:t>
            </a:r>
            <a:endParaRPr lang="en-US" dirty="0"/>
          </a:p>
        </p:txBody>
      </p:sp>
      <p:sp>
        <p:nvSpPr>
          <p:cNvPr id="5" name="Content Placeholder 4"/>
          <p:cNvSpPr>
            <a:spLocks noGrp="1"/>
          </p:cNvSpPr>
          <p:nvPr>
            <p:ph idx="1"/>
          </p:nvPr>
        </p:nvSpPr>
        <p:spPr/>
        <p:txBody>
          <a:bodyPr/>
          <a:lstStyle/>
          <a:p>
            <a:r>
              <a:rPr lang="en-US" dirty="0" smtClean="0"/>
              <a:t>Establish reliable baseline for immunization rates</a:t>
            </a:r>
          </a:p>
          <a:p>
            <a:pPr lvl="1"/>
            <a:r>
              <a:rPr lang="en-US" dirty="0" smtClean="0"/>
              <a:t>HPV </a:t>
            </a:r>
            <a:r>
              <a:rPr lang="en-US" dirty="0"/>
              <a:t>Vaccination Systems and Strategies Inventory </a:t>
            </a:r>
            <a:r>
              <a:rPr lang="en-US" dirty="0" smtClean="0"/>
              <a:t>2.0</a:t>
            </a:r>
          </a:p>
          <a:p>
            <a:pPr lvl="1"/>
            <a:r>
              <a:rPr lang="en-US" dirty="0" smtClean="0"/>
              <a:t>AFIX Assessment </a:t>
            </a:r>
          </a:p>
          <a:p>
            <a:r>
              <a:rPr lang="en-US" dirty="0" smtClean="0"/>
              <a:t>Improve Electronic Medical Record keeping</a:t>
            </a:r>
          </a:p>
          <a:p>
            <a:r>
              <a:rPr lang="en-US" dirty="0" smtClean="0"/>
              <a:t>Utilize consistent messaging and reminders</a:t>
            </a:r>
          </a:p>
          <a:p>
            <a:endParaRPr lang="en-US" dirty="0" smtClean="0"/>
          </a:p>
          <a:p>
            <a:endParaRPr lang="en-US" dirty="0" smtClean="0"/>
          </a:p>
          <a:p>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410200"/>
            <a:ext cx="1382670" cy="1378221"/>
          </a:xfrm>
          <a:prstGeom prst="rect">
            <a:avLst/>
          </a:prstGeom>
        </p:spPr>
      </p:pic>
    </p:spTree>
    <p:extLst>
      <p:ext uri="{BB962C8B-B14F-4D97-AF65-F5344CB8AC3E}">
        <p14:creationId xmlns:p14="http://schemas.microsoft.com/office/powerpoint/2010/main" val="270955274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Clean-up </a:t>
            </a:r>
            <a:r>
              <a:rPr lang="en-US" dirty="0" smtClean="0"/>
              <a:t>Oregon </a:t>
            </a:r>
            <a:r>
              <a:rPr lang="en-US" dirty="0"/>
              <a:t>ALERT IIS</a:t>
            </a:r>
            <a:r>
              <a:rPr lang="en-US" dirty="0" smtClean="0"/>
              <a:t>.</a:t>
            </a:r>
            <a:endParaRPr lang="en-US" dirty="0"/>
          </a:p>
        </p:txBody>
      </p:sp>
      <p:sp>
        <p:nvSpPr>
          <p:cNvPr id="4" name="Content Placeholder 3"/>
          <p:cNvSpPr>
            <a:spLocks noGrp="1"/>
          </p:cNvSpPr>
          <p:nvPr>
            <p:ph idx="1"/>
          </p:nvPr>
        </p:nvSpPr>
        <p:spPr/>
        <p:txBody>
          <a:bodyPr>
            <a:normAutofit/>
          </a:bodyPr>
          <a:lstStyle/>
          <a:p>
            <a:r>
              <a:rPr lang="en-US" dirty="0"/>
              <a:t>Oregon ALERT IIS S</a:t>
            </a:r>
            <a:r>
              <a:rPr lang="en-US" dirty="0" smtClean="0"/>
              <a:t>taff Patient Inactivation Criteria:</a:t>
            </a:r>
            <a:endParaRPr lang="en-US" dirty="0"/>
          </a:p>
          <a:p>
            <a:pPr lvl="1"/>
            <a:r>
              <a:rPr lang="en-US" dirty="0" smtClean="0"/>
              <a:t>11-12 </a:t>
            </a:r>
            <a:r>
              <a:rPr lang="en-US" dirty="0"/>
              <a:t>year olds=7 years since last visit</a:t>
            </a:r>
          </a:p>
          <a:p>
            <a:pPr lvl="1"/>
            <a:r>
              <a:rPr lang="en-US" dirty="0" smtClean="0"/>
              <a:t>13-17 </a:t>
            </a:r>
            <a:r>
              <a:rPr lang="en-US" dirty="0"/>
              <a:t>year olds=5 years since last visit</a:t>
            </a:r>
          </a:p>
          <a:p>
            <a:endParaRPr lang="en-US" dirty="0"/>
          </a:p>
          <a:p>
            <a:r>
              <a:rPr lang="en-US" dirty="0" smtClean="0"/>
              <a:t>Clatsop County (CCDPH) Patient Inactivation Criteria: </a:t>
            </a:r>
          </a:p>
          <a:p>
            <a:pPr lvl="1"/>
            <a:r>
              <a:rPr lang="en-US" dirty="0" smtClean="0"/>
              <a:t>1 </a:t>
            </a:r>
            <a:r>
              <a:rPr lang="en-US" dirty="0"/>
              <a:t>time visit with CCDPH and numerous PCP </a:t>
            </a:r>
            <a:r>
              <a:rPr lang="en-US" dirty="0" smtClean="0"/>
              <a:t>vaccine visits</a:t>
            </a:r>
          </a:p>
          <a:p>
            <a:pPr lvl="1"/>
            <a:r>
              <a:rPr lang="en-US" dirty="0" smtClean="0"/>
              <a:t>Out </a:t>
            </a:r>
            <a:r>
              <a:rPr lang="en-US" dirty="0"/>
              <a:t>of area addresses and 2 years since last visit with CCDPH</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638800"/>
            <a:ext cx="1153332" cy="1149621"/>
          </a:xfrm>
          <a:prstGeom prst="rect">
            <a:avLst/>
          </a:prstGeom>
        </p:spPr>
      </p:pic>
    </p:spTree>
    <p:extLst>
      <p:ext uri="{BB962C8B-B14F-4D97-AF65-F5344CB8AC3E}">
        <p14:creationId xmlns:p14="http://schemas.microsoft.com/office/powerpoint/2010/main" val="10911802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AFIX Assessment</a:t>
            </a:r>
            <a:endParaRPr lang="en-US" dirty="0"/>
          </a:p>
        </p:txBody>
      </p:sp>
      <p:sp>
        <p:nvSpPr>
          <p:cNvPr id="3" name="Content Placeholder 2"/>
          <p:cNvSpPr>
            <a:spLocks noGrp="1"/>
          </p:cNvSpPr>
          <p:nvPr>
            <p:ph idx="1"/>
          </p:nvPr>
        </p:nvSpPr>
        <p:spPr/>
        <p:txBody>
          <a:bodyPr/>
          <a:lstStyle/>
          <a:p>
            <a:r>
              <a:rPr lang="en-US" dirty="0"/>
              <a:t>Assessment, Feedback, Incentive, Exchange</a:t>
            </a:r>
          </a:p>
          <a:p>
            <a:pPr marL="0" indent="0">
              <a:buNone/>
            </a:pPr>
            <a:endParaRPr lang="en-US" b="1" dirty="0" smtClean="0"/>
          </a:p>
          <a:p>
            <a:r>
              <a:rPr lang="en-US" b="1" dirty="0" smtClean="0"/>
              <a:t>AFIX</a:t>
            </a:r>
            <a:r>
              <a:rPr lang="en-US" dirty="0" smtClean="0"/>
              <a:t> </a:t>
            </a:r>
            <a:r>
              <a:rPr lang="en-US" dirty="0"/>
              <a:t>is a quality improvement program used by awardees to raise immunization coverage levels, reduce missed opportunities to vaccinate, and improve standards of practices at the provider level. </a:t>
            </a:r>
            <a:r>
              <a:rPr lang="en-US" b="1" dirty="0"/>
              <a:t>Assessment</a:t>
            </a:r>
            <a:r>
              <a:rPr lang="en-US" dirty="0"/>
              <a:t> of the healthcare provider's vaccination coverage levels and immunization practices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410200"/>
            <a:ext cx="1382670" cy="1378221"/>
          </a:xfrm>
          <a:prstGeom prst="rect">
            <a:avLst/>
          </a:prstGeom>
        </p:spPr>
      </p:pic>
    </p:spTree>
    <p:extLst>
      <p:ext uri="{BB962C8B-B14F-4D97-AF65-F5344CB8AC3E}">
        <p14:creationId xmlns:p14="http://schemas.microsoft.com/office/powerpoint/2010/main" val="119389587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a:t>G</a:t>
            </a:r>
            <a:r>
              <a:rPr lang="en-US" dirty="0" smtClean="0"/>
              <a:t>oal for AFIX</a:t>
            </a:r>
            <a:endParaRPr lang="en-US" dirty="0"/>
          </a:p>
        </p:txBody>
      </p:sp>
      <p:sp>
        <p:nvSpPr>
          <p:cNvPr id="3" name="Content Placeholder 2"/>
          <p:cNvSpPr>
            <a:spLocks noGrp="1"/>
          </p:cNvSpPr>
          <p:nvPr>
            <p:ph idx="1"/>
          </p:nvPr>
        </p:nvSpPr>
        <p:spPr>
          <a:xfrm>
            <a:off x="457200" y="1676400"/>
            <a:ext cx="8229600" cy="533400"/>
          </a:xfrm>
        </p:spPr>
        <p:txBody>
          <a:bodyPr>
            <a:normAutofit fontScale="85000" lnSpcReduction="10000"/>
          </a:bodyPr>
          <a:lstStyle/>
          <a:p>
            <a:r>
              <a:rPr lang="en-US" dirty="0" smtClean="0"/>
              <a:t>Raise </a:t>
            </a:r>
            <a:r>
              <a:rPr lang="en-US" dirty="0" smtClean="0"/>
              <a:t>immunization </a:t>
            </a:r>
            <a:r>
              <a:rPr lang="en-US" dirty="0" smtClean="0"/>
              <a:t>rates </a:t>
            </a:r>
            <a:r>
              <a:rPr lang="en-US" dirty="0" smtClean="0"/>
              <a:t>for 11-17 year olds by </a:t>
            </a:r>
            <a:r>
              <a:rPr lang="en-US" dirty="0" smtClean="0"/>
              <a:t>5% in six months</a:t>
            </a:r>
          </a:p>
          <a:p>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374341"/>
            <a:ext cx="1382670" cy="1378221"/>
          </a:xfrm>
          <a:prstGeom prst="rect">
            <a:avLst/>
          </a:prstGeom>
        </p:spPr>
      </p:pic>
      <p:graphicFrame>
        <p:nvGraphicFramePr>
          <p:cNvPr id="6" name="Chart 5"/>
          <p:cNvGraphicFramePr/>
          <p:nvPr>
            <p:extLst>
              <p:ext uri="{D42A27DB-BD31-4B8C-83A1-F6EECF244321}">
                <p14:modId xmlns:p14="http://schemas.microsoft.com/office/powerpoint/2010/main" val="624141569"/>
              </p:ext>
            </p:extLst>
          </p:nvPr>
        </p:nvGraphicFramePr>
        <p:xfrm>
          <a:off x="1472317" y="2362200"/>
          <a:ext cx="6096000" cy="4064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575121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Consistent messaging and </a:t>
            </a:r>
            <a:r>
              <a:rPr lang="en-US" dirty="0" smtClean="0"/>
              <a:t>Processes</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374341"/>
            <a:ext cx="1382670" cy="137822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05000" y="2514600"/>
            <a:ext cx="3293390" cy="2590800"/>
          </a:xfrm>
          <a:prstGeom prst="rect">
            <a:avLst/>
          </a:prstGeom>
        </p:spPr>
      </p:pic>
      <p:sp>
        <p:nvSpPr>
          <p:cNvPr id="6" name="AutoShape 2" descr="Image result for nurses"/>
          <p:cNvSpPr>
            <a:spLocks noChangeAspect="1" noChangeArrowheads="1"/>
          </p:cNvSpPr>
          <p:nvPr/>
        </p:nvSpPr>
        <p:spPr bwMode="auto">
          <a:xfrm>
            <a:off x="0"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010624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428750" cy="1123950"/>
          </a:xfrm>
          <a:prstGeom prst="rect">
            <a:avLst/>
          </a:prstGeom>
        </p:spPr>
      </p:pic>
      <p:sp>
        <p:nvSpPr>
          <p:cNvPr id="5" name="Title 4"/>
          <p:cNvSpPr>
            <a:spLocks noGrp="1"/>
          </p:cNvSpPr>
          <p:nvPr>
            <p:ph type="title"/>
          </p:nvPr>
        </p:nvSpPr>
        <p:spPr/>
        <p:txBody>
          <a:bodyPr/>
          <a:lstStyle/>
          <a:p>
            <a:r>
              <a:rPr lang="en-US" dirty="0" smtClean="0"/>
              <a:t>Letters</a:t>
            </a:r>
            <a:endParaRPr lang="en-US" dirty="0"/>
          </a:p>
        </p:txBody>
      </p:sp>
      <p:sp>
        <p:nvSpPr>
          <p:cNvPr id="6" name="Content Placeholder 5"/>
          <p:cNvSpPr>
            <a:spLocks noGrp="1"/>
          </p:cNvSpPr>
          <p:nvPr>
            <p:ph idx="1"/>
          </p:nvPr>
        </p:nvSpPr>
        <p:spPr/>
        <p:txBody>
          <a:bodyPr/>
          <a:lstStyle/>
          <a:p>
            <a:pPr marL="285750" indent="-285750">
              <a:buFont typeface="Arial" panose="020B0604020202020204" pitchFamily="34" charset="0"/>
              <a:buChar char="•"/>
            </a:pPr>
            <a:r>
              <a:rPr lang="en-US" dirty="0"/>
              <a:t>Credit parents for making the important first step</a:t>
            </a:r>
          </a:p>
          <a:p>
            <a:pPr marL="285750" indent="-285750">
              <a:buFont typeface="Arial" panose="020B0604020202020204" pitchFamily="34" charset="0"/>
              <a:buChar char="•"/>
            </a:pPr>
            <a:r>
              <a:rPr lang="en-US" dirty="0"/>
              <a:t>Inform them the next dose is due for full protection</a:t>
            </a:r>
          </a:p>
          <a:p>
            <a:pPr marL="285750" indent="-285750">
              <a:buFont typeface="Arial" panose="020B0604020202020204" pitchFamily="34" charset="0"/>
              <a:buChar char="•"/>
            </a:pPr>
            <a:r>
              <a:rPr lang="en-US" dirty="0"/>
              <a:t>Let them know this will complete the </a:t>
            </a:r>
            <a:r>
              <a:rPr lang="en-US" dirty="0" smtClean="0"/>
              <a:t>series</a:t>
            </a:r>
            <a:endParaRPr lang="en-US" dirty="0"/>
          </a:p>
          <a:p>
            <a:pPr marL="285750" indent="-285750">
              <a:buFont typeface="Arial" panose="020B0604020202020204" pitchFamily="34" charset="0"/>
              <a:buChar char="•"/>
            </a:pPr>
            <a:r>
              <a:rPr lang="en-US" dirty="0"/>
              <a:t>Remind them that HPV infection is a known cause of several types of cancer,  Enclose a </a:t>
            </a:r>
            <a:r>
              <a:rPr lang="en-US" dirty="0" smtClean="0"/>
              <a:t>flier</a:t>
            </a:r>
            <a:endParaRPr lang="en-US" dirty="0"/>
          </a:p>
          <a:p>
            <a:pPr marL="285750" indent="-285750">
              <a:buFont typeface="Arial" panose="020B0604020202020204" pitchFamily="34" charset="0"/>
              <a:buChar char="•"/>
            </a:pPr>
            <a:r>
              <a:rPr lang="en-US" dirty="0"/>
              <a:t>Give phone number for questions or to make an appointment</a:t>
            </a:r>
          </a:p>
          <a:p>
            <a:pPr marL="0" indent="0">
              <a:buNone/>
            </a:pPr>
            <a:endParaRPr lang="en-US" dirty="0"/>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5374341"/>
            <a:ext cx="1382670" cy="1378221"/>
          </a:xfrm>
          <a:prstGeom prst="rect">
            <a:avLst/>
          </a:prstGeom>
        </p:spPr>
      </p:pic>
    </p:spTree>
    <p:extLst>
      <p:ext uri="{BB962C8B-B14F-4D97-AF65-F5344CB8AC3E}">
        <p14:creationId xmlns:p14="http://schemas.microsoft.com/office/powerpoint/2010/main" val="255778378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Letter Success</a:t>
            </a:r>
            <a:endParaRPr lang="en-US" dirty="0"/>
          </a:p>
        </p:txBody>
      </p:sp>
      <p:sp>
        <p:nvSpPr>
          <p:cNvPr id="3" name="Content Placeholder 2"/>
          <p:cNvSpPr>
            <a:spLocks noGrp="1"/>
          </p:cNvSpPr>
          <p:nvPr>
            <p:ph idx="1"/>
          </p:nvPr>
        </p:nvSpPr>
        <p:spPr/>
        <p:txBody>
          <a:bodyPr/>
          <a:lstStyle/>
          <a:p>
            <a:r>
              <a:rPr lang="en-US" dirty="0"/>
              <a:t>Initial l</a:t>
            </a:r>
            <a:r>
              <a:rPr lang="en-US" dirty="0" smtClean="0"/>
              <a:t>etter targeting our 13 year-old patients </a:t>
            </a:r>
          </a:p>
          <a:p>
            <a:pPr lvl="1"/>
            <a:r>
              <a:rPr lang="en-US" dirty="0" smtClean="0"/>
              <a:t>50</a:t>
            </a:r>
            <a:r>
              <a:rPr lang="en-US" dirty="0"/>
              <a:t>% response </a:t>
            </a:r>
            <a:r>
              <a:rPr lang="en-US" dirty="0" smtClean="0"/>
              <a:t>rate</a:t>
            </a:r>
          </a:p>
          <a:p>
            <a:r>
              <a:rPr lang="en-US" dirty="0"/>
              <a:t>Second letter sent to patients who only need 1 more dose prior to age </a:t>
            </a:r>
            <a:r>
              <a:rPr lang="en-US" dirty="0" smtClean="0"/>
              <a:t>15</a:t>
            </a:r>
            <a:r>
              <a:rPr lang="en-US" dirty="0"/>
              <a:t>		</a:t>
            </a:r>
            <a:endParaRPr lang="en-US" dirty="0" smtClean="0"/>
          </a:p>
          <a:p>
            <a:pPr lvl="1"/>
            <a:r>
              <a:rPr lang="en-US" dirty="0" smtClean="0"/>
              <a:t>&lt;</a:t>
            </a:r>
            <a:r>
              <a:rPr lang="en-US" dirty="0"/>
              <a:t>1% response </a:t>
            </a:r>
            <a:r>
              <a:rPr lang="en-US" dirty="0" smtClean="0"/>
              <a:t>rate</a:t>
            </a:r>
          </a:p>
          <a:p>
            <a:r>
              <a:rPr lang="en-US" dirty="0"/>
              <a:t>Third </a:t>
            </a:r>
            <a:r>
              <a:rPr lang="en-US" dirty="0" smtClean="0"/>
              <a:t>letter </a:t>
            </a:r>
            <a:r>
              <a:rPr lang="en-US" dirty="0"/>
              <a:t>sent to all others age </a:t>
            </a:r>
            <a:r>
              <a:rPr lang="en-US" dirty="0" smtClean="0"/>
              <a:t>13-17</a:t>
            </a:r>
          </a:p>
          <a:p>
            <a:pPr lvl="1"/>
            <a:r>
              <a:rPr lang="en-US" dirty="0"/>
              <a:t>N</a:t>
            </a:r>
            <a:r>
              <a:rPr lang="en-US" dirty="0" smtClean="0"/>
              <a:t>o </a:t>
            </a:r>
            <a:r>
              <a:rPr lang="en-US" dirty="0"/>
              <a:t>responses</a:t>
            </a:r>
          </a:p>
          <a:p>
            <a:endParaRPr lang="en-US" dirty="0"/>
          </a:p>
          <a:p>
            <a:endParaRPr lang="en-US" dirty="0"/>
          </a:p>
          <a:p>
            <a:pPr marL="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374341"/>
            <a:ext cx="1382670" cy="1378221"/>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428750" cy="11239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33637" y="2200275"/>
            <a:ext cx="4276725" cy="4276725"/>
          </a:xfrm>
          <a:prstGeom prst="rect">
            <a:avLst/>
          </a:prstGeom>
        </p:spPr>
      </p:pic>
    </p:spTree>
    <p:extLst>
      <p:ext uri="{BB962C8B-B14F-4D97-AF65-F5344CB8AC3E}">
        <p14:creationId xmlns:p14="http://schemas.microsoft.com/office/powerpoint/2010/main" val="2186459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Consistent </a:t>
            </a:r>
            <a:r>
              <a:rPr lang="en-US" dirty="0" smtClean="0"/>
              <a:t>Process</a:t>
            </a:r>
            <a:endParaRPr lang="en-US" dirty="0"/>
          </a:p>
        </p:txBody>
      </p:sp>
      <p:sp>
        <p:nvSpPr>
          <p:cNvPr id="3" name="Content Placeholder 2"/>
          <p:cNvSpPr>
            <a:spLocks noGrp="1"/>
          </p:cNvSpPr>
          <p:nvPr>
            <p:ph idx="1"/>
          </p:nvPr>
        </p:nvSpPr>
        <p:spPr/>
        <p:txBody>
          <a:bodyPr/>
          <a:lstStyle/>
          <a:p>
            <a:r>
              <a:rPr lang="en-US" dirty="0"/>
              <a:t>Begin using the new </a:t>
            </a:r>
            <a:r>
              <a:rPr lang="en-US" dirty="0" smtClean="0"/>
              <a:t>Vaccine Administration Record (</a:t>
            </a:r>
            <a:r>
              <a:rPr lang="en-US" dirty="0" smtClean="0"/>
              <a:t>VAR)</a:t>
            </a:r>
          </a:p>
          <a:p>
            <a:pPr lvl="1"/>
            <a:r>
              <a:rPr lang="en-US" dirty="0" smtClean="0"/>
              <a:t>”</a:t>
            </a:r>
            <a:r>
              <a:rPr lang="en-US" b="1" u="sng" dirty="0" smtClean="0"/>
              <a:t>Does </a:t>
            </a:r>
            <a:r>
              <a:rPr lang="en-US" b="1" u="sng" dirty="0"/>
              <a:t>your child receive vaccinations somewhere other than this health department</a:t>
            </a:r>
            <a:r>
              <a:rPr lang="en-US" b="1" u="sng" dirty="0" smtClean="0"/>
              <a:t>?”     </a:t>
            </a:r>
            <a:endParaRPr lang="en-US" b="1" u="sng" dirty="0"/>
          </a:p>
          <a:p>
            <a:r>
              <a:rPr lang="en-US" dirty="0"/>
              <a:t>Often marked yes during School Exclusion </a:t>
            </a:r>
          </a:p>
          <a:p>
            <a:pPr lvl="1"/>
            <a:r>
              <a:rPr lang="en-US" dirty="0"/>
              <a:t>Not all PCPs carry certain vaccines </a:t>
            </a:r>
          </a:p>
          <a:p>
            <a:pPr lvl="1"/>
            <a:r>
              <a:rPr lang="en-US" dirty="0"/>
              <a:t>Appointments are 1-2 months out </a:t>
            </a:r>
          </a:p>
          <a:p>
            <a:r>
              <a:rPr lang="en-US" dirty="0" smtClean="0"/>
              <a:t>School Exclusion 2018 one </a:t>
            </a:r>
            <a:r>
              <a:rPr lang="en-US" dirty="0"/>
              <a:t>time visits were 44%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461331"/>
            <a:ext cx="1295400" cy="1291231"/>
          </a:xfrm>
          <a:prstGeom prst="rect">
            <a:avLst/>
          </a:prstGeom>
        </p:spPr>
      </p:pic>
    </p:spTree>
    <p:extLst>
      <p:ext uri="{BB962C8B-B14F-4D97-AF65-F5344CB8AC3E}">
        <p14:creationId xmlns:p14="http://schemas.microsoft.com/office/powerpoint/2010/main" val="33890611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82000" cy="1143000"/>
          </a:xfrm>
        </p:spPr>
        <p:txBody>
          <a:bodyPr>
            <a:normAutofit/>
          </a:bodyPr>
          <a:lstStyle/>
          <a:p>
            <a:r>
              <a:rPr lang="en-US" dirty="0" smtClean="0"/>
              <a:t>Consistent Messaging - Provider</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Talk </a:t>
            </a:r>
            <a:r>
              <a:rPr lang="en-US" dirty="0"/>
              <a:t>to ALL age appropriate patients about HPV</a:t>
            </a:r>
          </a:p>
          <a:p>
            <a:r>
              <a:rPr lang="en-US" dirty="0" smtClean="0"/>
              <a:t>Offer </a:t>
            </a:r>
            <a:r>
              <a:rPr lang="en-US" dirty="0"/>
              <a:t>the same way we offer required vaccinations.  </a:t>
            </a:r>
          </a:p>
          <a:p>
            <a:pPr lvl="1"/>
            <a:r>
              <a:rPr lang="en-US" dirty="0" smtClean="0"/>
              <a:t>Example</a:t>
            </a:r>
            <a:r>
              <a:rPr lang="en-US" dirty="0"/>
              <a:t>:  </a:t>
            </a:r>
            <a:r>
              <a:rPr lang="en-US" i="1" dirty="0"/>
              <a:t>Your child is due for Tdap, Meningococcal and HPV today I will go </a:t>
            </a:r>
            <a:r>
              <a:rPr lang="en-US" i="1" dirty="0" smtClean="0"/>
              <a:t>draw </a:t>
            </a:r>
            <a:r>
              <a:rPr lang="en-US" i="1" dirty="0"/>
              <a:t>those up.  Using the word </a:t>
            </a:r>
            <a:r>
              <a:rPr lang="en-US" i="1" dirty="0" smtClean="0"/>
              <a:t>“due” </a:t>
            </a:r>
            <a:r>
              <a:rPr lang="en-US" i="1" dirty="0"/>
              <a:t>rather than required or recommended.</a:t>
            </a:r>
          </a:p>
          <a:p>
            <a:r>
              <a:rPr lang="en-US" dirty="0" smtClean="0"/>
              <a:t>Track </a:t>
            </a:r>
            <a:r>
              <a:rPr lang="en-US" dirty="0"/>
              <a:t>refusals in patients EMR</a:t>
            </a:r>
          </a:p>
          <a:p>
            <a:r>
              <a:rPr lang="en-US" dirty="0" smtClean="0"/>
              <a:t>Bring </a:t>
            </a:r>
            <a:r>
              <a:rPr lang="en-US" dirty="0"/>
              <a:t>reasons/barriers to monthly Nurse/Admin meeting to </a:t>
            </a:r>
          </a:p>
          <a:p>
            <a:r>
              <a:rPr lang="en-US" dirty="0" smtClean="0"/>
              <a:t>Provide </a:t>
            </a:r>
            <a:r>
              <a:rPr lang="en-US" dirty="0"/>
              <a:t>materials to parents who are hesitant and offer to make follow-up </a:t>
            </a:r>
            <a:r>
              <a:rPr lang="en-US" dirty="0" smtClean="0"/>
              <a:t>contact </a:t>
            </a:r>
            <a:r>
              <a:rPr lang="en-US" dirty="0"/>
              <a:t>with them </a:t>
            </a:r>
            <a:endParaRPr lang="en-US" dirty="0" smtClean="0"/>
          </a:p>
          <a:p>
            <a:r>
              <a:rPr lang="en-US" dirty="0" smtClean="0"/>
              <a:t>Encourage </a:t>
            </a:r>
            <a:r>
              <a:rPr lang="en-US" dirty="0"/>
              <a:t>patients to make their follow-up appointment at check out.  </a:t>
            </a:r>
          </a:p>
          <a:p>
            <a:r>
              <a:rPr lang="en-US" dirty="0" smtClean="0"/>
              <a:t>Add </a:t>
            </a:r>
            <a:r>
              <a:rPr lang="en-US" dirty="0"/>
              <a:t>the next due date to the check out/follow-up notes.</a:t>
            </a:r>
          </a:p>
          <a:p>
            <a:endParaRPr lang="en-US" dirty="0"/>
          </a:p>
        </p:txBody>
      </p:sp>
    </p:spTree>
    <p:extLst>
      <p:ext uri="{BB962C8B-B14F-4D97-AF65-F5344CB8AC3E}">
        <p14:creationId xmlns:p14="http://schemas.microsoft.com/office/powerpoint/2010/main" val="270425959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Consistent </a:t>
            </a:r>
            <a:r>
              <a:rPr lang="en-US" dirty="0" smtClean="0"/>
              <a:t>Process </a:t>
            </a:r>
            <a:r>
              <a:rPr lang="en-US" dirty="0" smtClean="0"/>
              <a:t>- Admin.</a:t>
            </a:r>
            <a:endParaRPr lang="en-US" dirty="0"/>
          </a:p>
        </p:txBody>
      </p:sp>
      <p:sp>
        <p:nvSpPr>
          <p:cNvPr id="3" name="Content Placeholder 2"/>
          <p:cNvSpPr>
            <a:spLocks noGrp="1"/>
          </p:cNvSpPr>
          <p:nvPr>
            <p:ph idx="1"/>
          </p:nvPr>
        </p:nvSpPr>
        <p:spPr/>
        <p:txBody>
          <a:bodyPr/>
          <a:lstStyle/>
          <a:p>
            <a:r>
              <a:rPr lang="en-US" dirty="0" smtClean="0"/>
              <a:t>Include ALERT record in chart for all 9-26 year-olds</a:t>
            </a:r>
          </a:p>
          <a:p>
            <a:r>
              <a:rPr lang="en-US" dirty="0" smtClean="0"/>
              <a:t>The HPV conversations with parent or patients start at the appointment scheduling and at check-in</a:t>
            </a:r>
            <a:endParaRPr lang="en-US" dirty="0" smtClean="0"/>
          </a:p>
          <a:p>
            <a:r>
              <a:rPr lang="en-US" dirty="0" smtClean="0"/>
              <a:t>Offer </a:t>
            </a:r>
            <a:r>
              <a:rPr lang="en-US" dirty="0"/>
              <a:t>to make their next HPV appointment at check out.  </a:t>
            </a:r>
          </a:p>
          <a:p>
            <a:r>
              <a:rPr lang="en-US" dirty="0" smtClean="0"/>
              <a:t>Add </a:t>
            </a:r>
            <a:r>
              <a:rPr lang="en-US" dirty="0"/>
              <a:t>the next due date to their appointment </a:t>
            </a:r>
            <a:r>
              <a:rPr lang="en-US" dirty="0" smtClean="0"/>
              <a:t>reminders </a:t>
            </a:r>
            <a:r>
              <a:rPr lang="en-US" dirty="0"/>
              <a:t>in EMR</a:t>
            </a:r>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374341"/>
            <a:ext cx="1382670" cy="1378221"/>
          </a:xfrm>
          <a:prstGeom prst="rect">
            <a:avLst/>
          </a:prstGeom>
        </p:spPr>
      </p:pic>
    </p:spTree>
    <p:extLst>
      <p:ext uri="{BB962C8B-B14F-4D97-AF65-F5344CB8AC3E}">
        <p14:creationId xmlns:p14="http://schemas.microsoft.com/office/powerpoint/2010/main" val="21373146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with 13 year-olds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896734503"/>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5867400"/>
            <a:ext cx="923994" cy="921021"/>
          </a:xfrm>
          <a:prstGeom prst="rect">
            <a:avLst/>
          </a:prstGeom>
        </p:spPr>
      </p:pic>
    </p:spTree>
    <p:extLst>
      <p:ext uri="{BB962C8B-B14F-4D97-AF65-F5344CB8AC3E}">
        <p14:creationId xmlns:p14="http://schemas.microsoft.com/office/powerpoint/2010/main" val="24998131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Tracking Outreach</a:t>
            </a:r>
            <a:endParaRPr lang="en-US" dirty="0"/>
          </a:p>
        </p:txBody>
      </p:sp>
      <p:sp>
        <p:nvSpPr>
          <p:cNvPr id="3" name="Content Placeholder 2"/>
          <p:cNvSpPr>
            <a:spLocks noGrp="1"/>
          </p:cNvSpPr>
          <p:nvPr>
            <p:ph idx="1"/>
          </p:nvPr>
        </p:nvSpPr>
        <p:spPr/>
        <p:txBody>
          <a:bodyPr/>
          <a:lstStyle/>
          <a:p>
            <a:r>
              <a:rPr lang="en-US" dirty="0"/>
              <a:t>When HPV is forecast on ALERT </a:t>
            </a:r>
            <a:r>
              <a:rPr lang="en-US" dirty="0" smtClean="0"/>
              <a:t>Admin </a:t>
            </a:r>
            <a:r>
              <a:rPr lang="en-US" dirty="0"/>
              <a:t>staff add this label to the encounter form </a:t>
            </a:r>
            <a:endParaRPr lang="en-US" dirty="0" smtClean="0"/>
          </a:p>
          <a:p>
            <a:r>
              <a:rPr lang="en-US" dirty="0" smtClean="0"/>
              <a:t>Admin </a:t>
            </a:r>
            <a:r>
              <a:rPr lang="en-US" dirty="0"/>
              <a:t>staff will mark if it comes up in conversation.  If it is not marked the Provider will ask and mark</a:t>
            </a:r>
            <a:r>
              <a:rPr lang="en-US" dirty="0" smtClean="0"/>
              <a:t>.</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374341"/>
            <a:ext cx="1382670" cy="1378221"/>
          </a:xfrm>
          <a:prstGeom prst="rect">
            <a:avLst/>
          </a:prstGeom>
        </p:spPr>
      </p:pic>
      <p:sp>
        <p:nvSpPr>
          <p:cNvPr id="5" name="Rectangle 4"/>
          <p:cNvSpPr/>
          <p:nvPr/>
        </p:nvSpPr>
        <p:spPr>
          <a:xfrm>
            <a:off x="1464180" y="3787924"/>
            <a:ext cx="6324600" cy="2246769"/>
          </a:xfrm>
          <a:prstGeom prst="rect">
            <a:avLst/>
          </a:prstGeom>
          <a:ln>
            <a:solidFill>
              <a:schemeClr val="tx1"/>
            </a:solidFill>
            <a:prstDash val="lgDash"/>
          </a:ln>
        </p:spPr>
        <p:txBody>
          <a:bodyPr wrap="square">
            <a:spAutoFit/>
          </a:bodyPr>
          <a:lstStyle/>
          <a:p>
            <a:r>
              <a:rPr lang="en-US" sz="2800" dirty="0" smtClean="0"/>
              <a:t>What </a:t>
            </a:r>
            <a:r>
              <a:rPr lang="en-US" sz="2800" dirty="0"/>
              <a:t>prompted you to start/complete the HPV series today?   </a:t>
            </a:r>
          </a:p>
          <a:p>
            <a:r>
              <a:rPr lang="en-US" sz="2800" dirty="0"/>
              <a:t>___Received a letter; ___Reminder Call     ___Provider; ___Radio;   ___T.V.; ___Facebook;  ___Blog  ___Other</a:t>
            </a:r>
          </a:p>
        </p:txBody>
      </p:sp>
    </p:spTree>
    <p:extLst>
      <p:ext uri="{BB962C8B-B14F-4D97-AF65-F5344CB8AC3E}">
        <p14:creationId xmlns:p14="http://schemas.microsoft.com/office/powerpoint/2010/main" val="139342368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1766" y="1219200"/>
            <a:ext cx="8153400" cy="3693319"/>
          </a:xfrm>
          <a:prstGeom prst="rect">
            <a:avLst/>
          </a:prstGeom>
          <a:noFill/>
        </p:spPr>
        <p:txBody>
          <a:bodyPr wrap="square" rtlCol="0">
            <a:spAutoFit/>
          </a:bodyPr>
          <a:lstStyle/>
          <a:p>
            <a:pPr algn="ctr"/>
            <a:r>
              <a:rPr lang="en-US" b="1" u="sng" dirty="0" smtClean="0"/>
              <a:t>NEW TOOLS</a:t>
            </a:r>
          </a:p>
          <a:p>
            <a:endParaRPr lang="en-US" dirty="0"/>
          </a:p>
          <a:p>
            <a:r>
              <a:rPr lang="en-US" dirty="0" smtClean="0"/>
              <a:t>Exhibit A: Decision making </a:t>
            </a:r>
            <a:r>
              <a:rPr lang="en-US" dirty="0" smtClean="0"/>
              <a:t>tool</a:t>
            </a:r>
            <a:endParaRPr lang="en-US" dirty="0"/>
          </a:p>
          <a:p>
            <a:r>
              <a:rPr lang="en-US" dirty="0" smtClean="0"/>
              <a:t>Exhibit B: </a:t>
            </a:r>
            <a:r>
              <a:rPr lang="en-US" dirty="0" smtClean="0"/>
              <a:t>Spreadsheet</a:t>
            </a:r>
            <a:endParaRPr lang="en-US" dirty="0"/>
          </a:p>
          <a:p>
            <a:r>
              <a:rPr lang="en-US" dirty="0" smtClean="0"/>
              <a:t>Exhibit C: Vaccine Administration </a:t>
            </a:r>
            <a:r>
              <a:rPr lang="en-US" dirty="0" smtClean="0"/>
              <a:t>Record</a:t>
            </a:r>
            <a:endParaRPr lang="en-US" dirty="0" smtClean="0"/>
          </a:p>
          <a:p>
            <a:r>
              <a:rPr lang="en-US" dirty="0" smtClean="0"/>
              <a:t>Exhibit D: Labels to add to encounter </a:t>
            </a:r>
            <a:r>
              <a:rPr lang="en-US" dirty="0" smtClean="0"/>
              <a:t>forms</a:t>
            </a:r>
            <a:endParaRPr lang="en-US" dirty="0" smtClean="0"/>
          </a:p>
          <a:p>
            <a:r>
              <a:rPr lang="en-US" dirty="0" smtClean="0"/>
              <a:t>Exhibit E: </a:t>
            </a:r>
            <a:r>
              <a:rPr lang="en-US" dirty="0" smtClean="0"/>
              <a:t>Letters</a:t>
            </a:r>
            <a:endParaRPr lang="en-US" dirty="0"/>
          </a:p>
          <a:p>
            <a:r>
              <a:rPr lang="en-US" dirty="0" smtClean="0"/>
              <a:t>Exhibit F: Examples of posts on Facebook </a:t>
            </a:r>
            <a:r>
              <a:rPr lang="en-US" dirty="0" smtClean="0"/>
              <a:t>page</a:t>
            </a:r>
          </a:p>
          <a:p>
            <a:endParaRPr lang="en-US" dirty="0"/>
          </a:p>
          <a:p>
            <a:pPr algn="ctr"/>
            <a:r>
              <a:rPr lang="en-US" b="1" u="sng" dirty="0" smtClean="0"/>
              <a:t>American Cancer Society Tools</a:t>
            </a:r>
          </a:p>
          <a:p>
            <a:pPr algn="ctr"/>
            <a:endParaRPr lang="en-US" b="1" u="sng" dirty="0"/>
          </a:p>
          <a:p>
            <a:pPr marL="285750" indent="-285750">
              <a:buFont typeface="Arial" panose="020B0604020202020204" pitchFamily="34" charset="0"/>
              <a:buChar char="•"/>
            </a:pPr>
            <a:r>
              <a:rPr lang="en-US" dirty="0"/>
              <a:t>ACS Systems and Strategy </a:t>
            </a:r>
            <a:r>
              <a:rPr lang="en-US" dirty="0" smtClean="0"/>
              <a:t>Inventory</a:t>
            </a:r>
          </a:p>
          <a:p>
            <a:pPr marL="285750" indent="-285750">
              <a:buFont typeface="Arial" panose="020B0604020202020204" pitchFamily="34" charset="0"/>
              <a:buChar char="•"/>
            </a:pPr>
            <a:r>
              <a:rPr lang="en-US" dirty="0" smtClean="0"/>
              <a:t>ACS </a:t>
            </a:r>
            <a:r>
              <a:rPr lang="en-US" dirty="0"/>
              <a:t>QI Readiness Assessment </a:t>
            </a:r>
            <a:endParaRPr lang="en-US" b="1" u="sng"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374341"/>
            <a:ext cx="1382670" cy="1378221"/>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48350" y="5048250"/>
            <a:ext cx="2762250" cy="1657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692168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and Discussion</a:t>
            </a:r>
            <a:endParaRPr lang="en-US" dirty="0"/>
          </a:p>
        </p:txBody>
      </p:sp>
      <p:sp>
        <p:nvSpPr>
          <p:cNvPr id="3" name="Content Placeholder 2"/>
          <p:cNvSpPr>
            <a:spLocks noGrp="1"/>
          </p:cNvSpPr>
          <p:nvPr>
            <p:ph idx="1"/>
          </p:nvPr>
        </p:nvSpPr>
        <p:spPr/>
        <p:txBody>
          <a:bodyPr/>
          <a:lstStyle/>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33637" y="2200275"/>
            <a:ext cx="4276725" cy="4276725"/>
          </a:xfrm>
          <a:prstGeom prst="rect">
            <a:avLst/>
          </a:prstGeom>
        </p:spPr>
      </p:pic>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5374341"/>
            <a:ext cx="1382670" cy="1378221"/>
          </a:xfrm>
          <a:prstGeom prst="rect">
            <a:avLst/>
          </a:prstGeom>
        </p:spPr>
      </p:pic>
    </p:spTree>
    <p:extLst>
      <p:ext uri="{BB962C8B-B14F-4D97-AF65-F5344CB8AC3E}">
        <p14:creationId xmlns:p14="http://schemas.microsoft.com/office/powerpoint/2010/main" val="2361768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a:t>
            </a:r>
            <a:endParaRPr lang="en-US" dirty="0"/>
          </a:p>
        </p:txBody>
      </p:sp>
      <p:sp>
        <p:nvSpPr>
          <p:cNvPr id="3" name="Content Placeholder 2"/>
          <p:cNvSpPr>
            <a:spLocks noGrp="1"/>
          </p:cNvSpPr>
          <p:nvPr>
            <p:ph idx="1"/>
          </p:nvPr>
        </p:nvSpPr>
        <p:spPr/>
        <p:txBody>
          <a:bodyPr/>
          <a:lstStyle/>
          <a:p>
            <a:r>
              <a:rPr lang="en-US" dirty="0" smtClean="0"/>
              <a:t>QI and Data - Dawn Bergeson  </a:t>
            </a:r>
            <a:r>
              <a:rPr lang="en-US" dirty="0" smtClean="0">
                <a:hlinkClick r:id="rId2"/>
              </a:rPr>
              <a:t>dbergeson@co.clatsop.or.us</a:t>
            </a:r>
            <a:r>
              <a:rPr lang="en-US" dirty="0" smtClean="0"/>
              <a:t> 503-325-8500</a:t>
            </a:r>
          </a:p>
          <a:p>
            <a:r>
              <a:rPr lang="en-US" dirty="0" smtClean="0"/>
              <a:t>Outreach – Steven Blakesley </a:t>
            </a:r>
            <a:r>
              <a:rPr lang="en-US" dirty="0" smtClean="0">
                <a:hlinkClick r:id="rId3"/>
              </a:rPr>
              <a:t>sblakesley@co.clatsop.or.us</a:t>
            </a:r>
            <a:r>
              <a:rPr lang="en-US" dirty="0" smtClean="0"/>
              <a:t> 503-338-3750</a:t>
            </a:r>
          </a:p>
          <a:p>
            <a:r>
              <a:rPr lang="en-US" dirty="0" smtClean="0"/>
              <a:t>Immunization Coordinator – </a:t>
            </a:r>
            <a:r>
              <a:rPr lang="en-US" dirty="0" err="1" smtClean="0"/>
              <a:t>Chel</a:t>
            </a:r>
            <a:r>
              <a:rPr lang="en-US" dirty="0" smtClean="0"/>
              <a:t> Baker </a:t>
            </a:r>
            <a:r>
              <a:rPr lang="en-US" dirty="0" smtClean="0">
                <a:hlinkClick r:id="rId4"/>
              </a:rPr>
              <a:t>cbaker@co.clatsop.or.us</a:t>
            </a:r>
            <a:r>
              <a:rPr lang="en-US" dirty="0" smtClean="0"/>
              <a:t> 503-338-3683</a:t>
            </a:r>
          </a:p>
        </p:txBody>
      </p:sp>
    </p:spTree>
    <p:extLst>
      <p:ext uri="{BB962C8B-B14F-4D97-AF65-F5344CB8AC3E}">
        <p14:creationId xmlns:p14="http://schemas.microsoft.com/office/powerpoint/2010/main" val="3218831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6" name="Content Placeholder 5"/>
          <p:cNvSpPr>
            <a:spLocks noGrp="1"/>
          </p:cNvSpPr>
          <p:nvPr>
            <p:ph idx="1"/>
          </p:nvPr>
        </p:nvSpPr>
        <p:spPr/>
        <p:txBody>
          <a:bodyPr/>
          <a:lstStyle/>
          <a:p>
            <a:r>
              <a:rPr lang="en-US" dirty="0" smtClean="0"/>
              <a:t>Why Clatsop County?</a:t>
            </a:r>
          </a:p>
          <a:p>
            <a:r>
              <a:rPr lang="en-US" dirty="0" smtClean="0"/>
              <a:t>Quality Improvement</a:t>
            </a:r>
          </a:p>
          <a:p>
            <a:r>
              <a:rPr lang="en-US" dirty="0" smtClean="0"/>
              <a:t>Questions and Discussion</a:t>
            </a:r>
            <a:endParaRPr 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410200"/>
            <a:ext cx="1382670" cy="1378221"/>
          </a:xfrm>
          <a:prstGeom prst="rect">
            <a:avLst/>
          </a:prstGeom>
        </p:spPr>
      </p:pic>
    </p:spTree>
    <p:extLst>
      <p:ext uri="{BB962C8B-B14F-4D97-AF65-F5344CB8AC3E}">
        <p14:creationId xmlns:p14="http://schemas.microsoft.com/office/powerpoint/2010/main" val="25331241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313" t="12533" r="2018" b="12873"/>
          <a:stretch/>
        </p:blipFill>
        <p:spPr>
          <a:xfrm>
            <a:off x="1351128" y="723331"/>
            <a:ext cx="6564574" cy="5172502"/>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5410200"/>
            <a:ext cx="1382670" cy="1378221"/>
          </a:xfrm>
          <a:prstGeom prst="rect">
            <a:avLst/>
          </a:prstGeom>
        </p:spPr>
      </p:pic>
      <p:sp>
        <p:nvSpPr>
          <p:cNvPr id="5" name="Rectangle 4"/>
          <p:cNvSpPr/>
          <p:nvPr/>
        </p:nvSpPr>
        <p:spPr>
          <a:xfrm>
            <a:off x="3429000" y="4495800"/>
            <a:ext cx="5105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smtClean="0"/>
              <a:t>~37,000 residents</a:t>
            </a:r>
          </a:p>
          <a:p>
            <a:pPr algn="ctr"/>
            <a:endParaRPr lang="en-US" dirty="0"/>
          </a:p>
        </p:txBody>
      </p:sp>
    </p:spTree>
    <p:extLst>
      <p:ext uri="{BB962C8B-B14F-4D97-AF65-F5344CB8AC3E}">
        <p14:creationId xmlns:p14="http://schemas.microsoft.com/office/powerpoint/2010/main" val="19004435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smtClean="0"/>
              <a:t>Some of the Highest HPV Cancer rates</a:t>
            </a:r>
            <a:endParaRPr lang="en-US"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4040667"/>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5867400"/>
            <a:ext cx="923994" cy="921021"/>
          </a:xfrm>
          <a:prstGeom prst="rect">
            <a:avLst/>
          </a:prstGeom>
        </p:spPr>
      </p:pic>
    </p:spTree>
    <p:extLst>
      <p:ext uri="{BB962C8B-B14F-4D97-AF65-F5344CB8AC3E}">
        <p14:creationId xmlns:p14="http://schemas.microsoft.com/office/powerpoint/2010/main" val="26954534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Low HPV Vaccine Completion Rates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759537367"/>
              </p:ext>
            </p:extLst>
          </p:nvPr>
        </p:nvGraphicFramePr>
        <p:xfrm>
          <a:off x="457200" y="1935163"/>
          <a:ext cx="8229600" cy="4389437"/>
        </p:xfrm>
        <a:graphic>
          <a:graphicData uri="http://schemas.openxmlformats.org/drawingml/2006/chart">
            <c:chart xmlns:c="http://schemas.openxmlformats.org/drawingml/2006/chart" xmlns:r="http://schemas.openxmlformats.org/officeDocument/2006/relationships" r:id="rId2"/>
          </a:graphicData>
        </a:graphic>
      </p:graphicFrame>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5867400"/>
            <a:ext cx="923994" cy="921021"/>
          </a:xfrm>
          <a:prstGeom prst="rect">
            <a:avLst/>
          </a:prstGeom>
        </p:spPr>
      </p:pic>
    </p:spTree>
    <p:extLst>
      <p:ext uri="{BB962C8B-B14F-4D97-AF65-F5344CB8AC3E}">
        <p14:creationId xmlns:p14="http://schemas.microsoft.com/office/powerpoint/2010/main" val="6596607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Existing HPV initiatives</a:t>
            </a:r>
            <a:endParaRPr lang="en-US" dirty="0"/>
          </a:p>
        </p:txBody>
      </p:sp>
      <p:sp>
        <p:nvSpPr>
          <p:cNvPr id="5" name="Content Placeholder 4"/>
          <p:cNvSpPr>
            <a:spLocks noGrp="1"/>
          </p:cNvSpPr>
          <p:nvPr>
            <p:ph idx="1"/>
          </p:nvPr>
        </p:nvSpPr>
        <p:spPr/>
        <p:txBody>
          <a:bodyPr/>
          <a:lstStyle/>
          <a:p>
            <a:r>
              <a:rPr lang="en-US" dirty="0" smtClean="0"/>
              <a:t>Oregon Rural and Tribal Advisory Board participant</a:t>
            </a:r>
          </a:p>
          <a:p>
            <a:pPr lvl="1"/>
            <a:r>
              <a:rPr lang="en-US" dirty="0" smtClean="0"/>
              <a:t>Small stipend for outreach</a:t>
            </a:r>
          </a:p>
          <a:p>
            <a:pPr lvl="1"/>
            <a:r>
              <a:rPr lang="en-US" dirty="0" smtClean="0"/>
              <a:t>Nurses began researching and discussing approach</a:t>
            </a:r>
            <a:endParaRPr lang="en-US" dirty="0"/>
          </a:p>
        </p:txBody>
      </p:sp>
      <p:pic>
        <p:nvPicPr>
          <p:cNvPr id="6" name="Picture 5" descr="http://cpcrn.org/wp-content/uploads/2013/03/copy-logo2.png"/>
          <p:cNvPicPr/>
          <p:nvPr/>
        </p:nvPicPr>
        <p:blipFill>
          <a:blip r:embed="rId2">
            <a:extLst>
              <a:ext uri="{28A0092B-C50C-407E-A947-70E740481C1C}">
                <a14:useLocalDpi xmlns:a14="http://schemas.microsoft.com/office/drawing/2010/main" val="0"/>
              </a:ext>
            </a:extLst>
          </a:blip>
          <a:srcRect/>
          <a:stretch>
            <a:fillRect/>
          </a:stretch>
        </p:blipFill>
        <p:spPr bwMode="auto">
          <a:xfrm>
            <a:off x="3281362" y="4286250"/>
            <a:ext cx="2581275" cy="895350"/>
          </a:xfrm>
          <a:prstGeom prst="rect">
            <a:avLst/>
          </a:prstGeom>
          <a:noFill/>
          <a:ln>
            <a:noFill/>
          </a:ln>
        </p:spPr>
      </p:pic>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200" y="5867400"/>
            <a:ext cx="923994" cy="921021"/>
          </a:xfrm>
          <a:prstGeom prst="rect">
            <a:avLst/>
          </a:prstGeom>
        </p:spPr>
      </p:pic>
    </p:spTree>
    <p:extLst>
      <p:ext uri="{BB962C8B-B14F-4D97-AF65-F5344CB8AC3E}">
        <p14:creationId xmlns:p14="http://schemas.microsoft.com/office/powerpoint/2010/main" val="32719830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push pull marketing strategy ppt">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2200" y="2124075"/>
            <a:ext cx="4267200" cy="42672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rot="17829298">
            <a:off x="3306251" y="4001491"/>
            <a:ext cx="2854087" cy="400110"/>
          </a:xfrm>
          <a:prstGeom prst="rect">
            <a:avLst/>
          </a:prstGeom>
          <a:noFill/>
        </p:spPr>
        <p:txBody>
          <a:bodyPr wrap="square" rtlCol="0">
            <a:spAutoFit/>
          </a:bodyPr>
          <a:lstStyle/>
          <a:p>
            <a:pPr algn="ctr"/>
            <a:r>
              <a:rPr lang="en-US" sz="2000" b="1" dirty="0" smtClean="0">
                <a:solidFill>
                  <a:schemeClr val="bg1"/>
                </a:solidFill>
              </a:rPr>
              <a:t>HPV Vaccination Rates</a:t>
            </a:r>
            <a:endParaRPr lang="en-US" sz="2000" b="1" dirty="0">
              <a:solidFill>
                <a:schemeClr val="bg1"/>
              </a:solidFill>
            </a:endParaRPr>
          </a:p>
        </p:txBody>
      </p:sp>
      <p:sp>
        <p:nvSpPr>
          <p:cNvPr id="2" name="Title 1"/>
          <p:cNvSpPr>
            <a:spLocks noGrp="1"/>
          </p:cNvSpPr>
          <p:nvPr>
            <p:ph type="title"/>
          </p:nvPr>
        </p:nvSpPr>
        <p:spPr/>
        <p:txBody>
          <a:bodyPr/>
          <a:lstStyle/>
          <a:p>
            <a:r>
              <a:rPr lang="en-US" smtClean="0"/>
              <a:t>HPV Rate </a:t>
            </a:r>
            <a:r>
              <a:rPr lang="en-US" dirty="0" smtClean="0"/>
              <a:t>Push Pull Strategy</a:t>
            </a:r>
            <a:endParaRPr lang="en-US" dirty="0"/>
          </a:p>
        </p:txBody>
      </p:sp>
      <p:sp>
        <p:nvSpPr>
          <p:cNvPr id="6" name="TextBox 5"/>
          <p:cNvSpPr txBox="1"/>
          <p:nvPr/>
        </p:nvSpPr>
        <p:spPr>
          <a:xfrm>
            <a:off x="152400" y="2038052"/>
            <a:ext cx="2819400" cy="3231654"/>
          </a:xfrm>
          <a:prstGeom prst="rect">
            <a:avLst/>
          </a:prstGeom>
          <a:solidFill>
            <a:srgbClr val="00B0F0"/>
          </a:solidFill>
        </p:spPr>
        <p:txBody>
          <a:bodyPr wrap="square" rtlCol="0">
            <a:spAutoFit/>
          </a:bodyPr>
          <a:lstStyle/>
          <a:p>
            <a:r>
              <a:rPr lang="en-US" sz="2400" dirty="0" smtClean="0"/>
              <a:t>Community Pull:</a:t>
            </a:r>
          </a:p>
          <a:p>
            <a:pPr marL="285750" indent="-285750">
              <a:buFont typeface="Arial" panose="020B0604020202020204" pitchFamily="34" charset="0"/>
              <a:buChar char="•"/>
            </a:pPr>
            <a:r>
              <a:rPr lang="en-US" dirty="0" smtClean="0"/>
              <a:t>Parent </a:t>
            </a:r>
            <a:r>
              <a:rPr lang="en-US" dirty="0" smtClean="0"/>
              <a:t>Outreach</a:t>
            </a:r>
          </a:p>
          <a:p>
            <a:pPr marL="285750" indent="-285750">
              <a:buFont typeface="Arial" panose="020B0604020202020204" pitchFamily="34" charset="0"/>
              <a:buChar char="•"/>
            </a:pPr>
            <a:r>
              <a:rPr lang="en-US" dirty="0" smtClean="0"/>
              <a:t>High School Outreach</a:t>
            </a:r>
            <a:endParaRPr lang="en-US" dirty="0" smtClean="0"/>
          </a:p>
          <a:p>
            <a:pPr marL="285750" indent="-285750">
              <a:buFont typeface="Arial" panose="020B0604020202020204" pitchFamily="34" charset="0"/>
              <a:buChar char="•"/>
            </a:pPr>
            <a:r>
              <a:rPr lang="en-US" dirty="0"/>
              <a:t>Public showings “Someone you Love”</a:t>
            </a:r>
          </a:p>
          <a:p>
            <a:pPr marL="285750" indent="-285750">
              <a:buFont typeface="Arial" panose="020B0604020202020204" pitchFamily="34" charset="0"/>
              <a:buChar char="•"/>
            </a:pPr>
            <a:r>
              <a:rPr lang="en-US" dirty="0" smtClean="0"/>
              <a:t>Media Campaign</a:t>
            </a:r>
          </a:p>
          <a:p>
            <a:pPr marL="742950" lvl="1" indent="-285750">
              <a:buFont typeface="Arial" panose="020B0604020202020204" pitchFamily="34" charset="0"/>
              <a:buChar char="•"/>
            </a:pPr>
            <a:r>
              <a:rPr lang="en-US" dirty="0" smtClean="0"/>
              <a:t>Radio </a:t>
            </a:r>
          </a:p>
          <a:p>
            <a:pPr marL="742950" lvl="1" indent="-285750">
              <a:buFont typeface="Arial" panose="020B0604020202020204" pitchFamily="34" charset="0"/>
              <a:buChar char="•"/>
            </a:pPr>
            <a:r>
              <a:rPr lang="en-US" dirty="0"/>
              <a:t>P</a:t>
            </a:r>
            <a:r>
              <a:rPr lang="en-US" dirty="0" smtClean="0"/>
              <a:t>rint </a:t>
            </a:r>
          </a:p>
          <a:p>
            <a:pPr marL="742950" lvl="1" indent="-285750">
              <a:buFont typeface="Arial" panose="020B0604020202020204" pitchFamily="34" charset="0"/>
              <a:buChar char="•"/>
            </a:pPr>
            <a:r>
              <a:rPr lang="en-US" dirty="0" smtClean="0"/>
              <a:t>Social</a:t>
            </a:r>
          </a:p>
          <a:p>
            <a:endParaRPr lang="en-US" dirty="0" smtClean="0"/>
          </a:p>
          <a:p>
            <a:endParaRPr lang="en-US" dirty="0"/>
          </a:p>
        </p:txBody>
      </p:sp>
      <p:sp>
        <p:nvSpPr>
          <p:cNvPr id="7" name="TextBox 6"/>
          <p:cNvSpPr txBox="1"/>
          <p:nvPr/>
        </p:nvSpPr>
        <p:spPr>
          <a:xfrm>
            <a:off x="6553200" y="4724400"/>
            <a:ext cx="2514600" cy="1846659"/>
          </a:xfrm>
          <a:prstGeom prst="rect">
            <a:avLst/>
          </a:prstGeom>
          <a:solidFill>
            <a:srgbClr val="00B0F0"/>
          </a:solidFill>
        </p:spPr>
        <p:txBody>
          <a:bodyPr wrap="square" rtlCol="0">
            <a:spAutoFit/>
          </a:bodyPr>
          <a:lstStyle/>
          <a:p>
            <a:r>
              <a:rPr lang="en-US" sz="2400" dirty="0" smtClean="0"/>
              <a:t>Provider Push:</a:t>
            </a:r>
          </a:p>
          <a:p>
            <a:pPr marL="285750" indent="-285750">
              <a:buFont typeface="Arial" panose="020B0604020202020204" pitchFamily="34" charset="0"/>
              <a:buChar char="•"/>
            </a:pPr>
            <a:r>
              <a:rPr lang="en-US" dirty="0" smtClean="0"/>
              <a:t>Education</a:t>
            </a:r>
          </a:p>
          <a:p>
            <a:pPr marL="742950" lvl="1" indent="-285750">
              <a:buFont typeface="Arial" panose="020B0604020202020204" pitchFamily="34" charset="0"/>
              <a:buChar char="•"/>
            </a:pPr>
            <a:r>
              <a:rPr lang="en-US" dirty="0" smtClean="0"/>
              <a:t>Provider groups</a:t>
            </a:r>
          </a:p>
          <a:p>
            <a:pPr marL="285750" indent="-285750">
              <a:buFont typeface="Arial" panose="020B0604020202020204" pitchFamily="34" charset="0"/>
              <a:buChar char="•"/>
            </a:pPr>
            <a:r>
              <a:rPr lang="en-US" dirty="0" smtClean="0"/>
              <a:t>Data Clean</a:t>
            </a:r>
          </a:p>
          <a:p>
            <a:pPr marL="742950" lvl="1" indent="-285750">
              <a:buFont typeface="Arial" panose="020B0604020202020204" pitchFamily="34" charset="0"/>
              <a:buChar char="•"/>
            </a:pPr>
            <a:r>
              <a:rPr lang="en-US" dirty="0"/>
              <a:t>ALERT</a:t>
            </a:r>
          </a:p>
          <a:p>
            <a:pPr marL="742950" lvl="1" indent="-285750">
              <a:buFont typeface="Arial" panose="020B0604020202020204" pitchFamily="34" charset="0"/>
              <a:buChar char="•"/>
            </a:pPr>
            <a:r>
              <a:rPr lang="en-US" dirty="0" smtClean="0"/>
              <a:t>AFIX</a:t>
            </a:r>
          </a:p>
        </p:txBody>
      </p:sp>
      <p:sp>
        <p:nvSpPr>
          <p:cNvPr id="10" name="Down Arrow 9"/>
          <p:cNvSpPr/>
          <p:nvPr/>
        </p:nvSpPr>
        <p:spPr>
          <a:xfrm rot="12378795">
            <a:off x="5395271" y="2295536"/>
            <a:ext cx="198866" cy="666730"/>
          </a:xfrm>
          <a:prstGeom prst="downArrow">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400800" y="5647729"/>
            <a:ext cx="2057400" cy="923330"/>
          </a:xfrm>
          <a:prstGeom prst="ellipse">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6200" y="5410200"/>
            <a:ext cx="1382670" cy="1378221"/>
          </a:xfrm>
          <a:prstGeom prst="rect">
            <a:avLst/>
          </a:prstGeom>
        </p:spPr>
      </p:pic>
      <p:pic>
        <p:nvPicPr>
          <p:cNvPr id="12"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12052" y="1905000"/>
            <a:ext cx="1555748" cy="9334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19977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6200" y="5410200"/>
            <a:ext cx="1382670" cy="1378221"/>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33637" y="2200275"/>
            <a:ext cx="4276725" cy="4276725"/>
          </a:xfrm>
          <a:prstGeom prst="rect">
            <a:avLst/>
          </a:prstGeom>
        </p:spPr>
      </p:pic>
      <p:sp>
        <p:nvSpPr>
          <p:cNvPr id="4" name="Title 3"/>
          <p:cNvSpPr>
            <a:spLocks noGrp="1"/>
          </p:cNvSpPr>
          <p:nvPr>
            <p:ph type="title"/>
          </p:nvPr>
        </p:nvSpPr>
        <p:spPr/>
        <p:txBody>
          <a:bodyPr>
            <a:normAutofit fontScale="90000"/>
          </a:bodyPr>
          <a:lstStyle/>
          <a:p>
            <a:r>
              <a:rPr lang="en-US" dirty="0" smtClean="0"/>
              <a:t>Quality Improvement Model </a:t>
            </a:r>
            <a:r>
              <a:rPr lang="en-US" dirty="0"/>
              <a:t>U</a:t>
            </a:r>
            <a:r>
              <a:rPr lang="en-US" dirty="0" smtClean="0"/>
              <a:t>sed</a:t>
            </a:r>
            <a:endParaRPr lang="en-US" dirty="0"/>
          </a:p>
        </p:txBody>
      </p:sp>
    </p:spTree>
    <p:extLst>
      <p:ext uri="{BB962C8B-B14F-4D97-AF65-F5344CB8AC3E}">
        <p14:creationId xmlns:p14="http://schemas.microsoft.com/office/powerpoint/2010/main" val="101437598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8406</TotalTime>
  <Words>798</Words>
  <Application>Microsoft Office PowerPoint</Application>
  <PresentationFormat>On-screen Show (4:3)</PresentationFormat>
  <Paragraphs>116</Paragraphs>
  <Slides>23</Slides>
  <Notes>1</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Flow</vt:lpstr>
      <vt:lpstr>Improving Immunization Rates in Clatsop County:  </vt:lpstr>
      <vt:lpstr>Success with 13 year-olds </vt:lpstr>
      <vt:lpstr>Agenda:</vt:lpstr>
      <vt:lpstr>PowerPoint Presentation</vt:lpstr>
      <vt:lpstr>Some of the Highest HPV Cancer rates</vt:lpstr>
      <vt:lpstr>Low HPV Vaccine Completion Rates</vt:lpstr>
      <vt:lpstr>Existing HPV initiatives</vt:lpstr>
      <vt:lpstr>HPV Rate Push Pull Strategy</vt:lpstr>
      <vt:lpstr>Quality Improvement Model Used</vt:lpstr>
      <vt:lpstr>QI Focus Areas</vt:lpstr>
      <vt:lpstr>Clean-up Oregon ALERT IIS.</vt:lpstr>
      <vt:lpstr>AFIX Assessment</vt:lpstr>
      <vt:lpstr>Goal for AFIX</vt:lpstr>
      <vt:lpstr>Consistent messaging and Processes</vt:lpstr>
      <vt:lpstr>Letters</vt:lpstr>
      <vt:lpstr>Letter Success</vt:lpstr>
      <vt:lpstr>Consistent Process</vt:lpstr>
      <vt:lpstr>Consistent Messaging - Provider</vt:lpstr>
      <vt:lpstr>Consistent Process - Admin.</vt:lpstr>
      <vt:lpstr>Tracking Outreach</vt:lpstr>
      <vt:lpstr>PowerPoint Presentation</vt:lpstr>
      <vt:lpstr>Questions and Discussion</vt:lpstr>
      <vt:lpstr>Contact Info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Dawn Bergeson</dc:creator>
  <cp:lastModifiedBy>Steven Blakesley</cp:lastModifiedBy>
  <cp:revision>159</cp:revision>
  <cp:lastPrinted>2018-05-21T22:55:56Z</cp:lastPrinted>
  <dcterms:created xsi:type="dcterms:W3CDTF">2018-04-17T17:45:47Z</dcterms:created>
  <dcterms:modified xsi:type="dcterms:W3CDTF">2018-05-29T22:53:37Z</dcterms:modified>
</cp:coreProperties>
</file>